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media/image57.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1" r:id="rId4"/>
    <p:sldMasterId id="2147483714" r:id="rId5"/>
  </p:sldMasterIdLst>
  <p:notesMasterIdLst>
    <p:notesMasterId r:id="rId84"/>
  </p:notesMasterIdLst>
  <p:sldIdLst>
    <p:sldId id="267" r:id="rId6"/>
    <p:sldId id="268" r:id="rId7"/>
    <p:sldId id="257" r:id="rId8"/>
    <p:sldId id="269" r:id="rId9"/>
    <p:sldId id="261" r:id="rId10"/>
    <p:sldId id="258" r:id="rId11"/>
    <p:sldId id="263" r:id="rId12"/>
    <p:sldId id="264" r:id="rId13"/>
    <p:sldId id="265" r:id="rId14"/>
    <p:sldId id="266"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274" r:id="rId60"/>
    <p:sldId id="272" r:id="rId61"/>
    <p:sldId id="330" r:id="rId62"/>
    <p:sldId id="331" r:id="rId63"/>
    <p:sldId id="332" r:id="rId64"/>
    <p:sldId id="333" r:id="rId65"/>
    <p:sldId id="334" r:id="rId66"/>
    <p:sldId id="335" r:id="rId67"/>
    <p:sldId id="336" r:id="rId68"/>
    <p:sldId id="337" r:id="rId69"/>
    <p:sldId id="338" r:id="rId70"/>
    <p:sldId id="339" r:id="rId71"/>
    <p:sldId id="340" r:id="rId72"/>
    <p:sldId id="324" r:id="rId73"/>
    <p:sldId id="325" r:id="rId74"/>
    <p:sldId id="326" r:id="rId75"/>
    <p:sldId id="327" r:id="rId76"/>
    <p:sldId id="328" r:id="rId77"/>
    <p:sldId id="329" r:id="rId78"/>
    <p:sldId id="275" r:id="rId79"/>
    <p:sldId id="276" r:id="rId80"/>
    <p:sldId id="279" r:id="rId81"/>
    <p:sldId id="277" r:id="rId82"/>
    <p:sldId id="278"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4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94" d="100"/>
          <a:sy n="94" d="100"/>
        </p:scale>
        <p:origin x="2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IE" dirty="0"/>
              <a:t>Number of u18s clients by age</a:t>
            </a:r>
          </a:p>
        </c:rich>
      </c:tx>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2021</c:v>
                </c:pt>
              </c:strCache>
            </c:strRef>
          </c:tx>
          <c:spPr>
            <a:solidFill>
              <a:srgbClr val="FE5000"/>
            </a:solidFill>
            <a:ln>
              <a:noFill/>
            </a:ln>
            <a:effectLst/>
          </c:spPr>
          <c:invertIfNegative val="0"/>
          <c:cat>
            <c:numRef>
              <c:f>Sheet1!$A$2:$A$14</c:f>
              <c:numCache>
                <c:formatCode>General</c:formatCode>
                <c:ptCount val="13"/>
                <c:pt idx="0">
                  <c:v>5</c:v>
                </c:pt>
                <c:pt idx="1">
                  <c:v>6</c:v>
                </c:pt>
                <c:pt idx="2">
                  <c:v>7</c:v>
                </c:pt>
                <c:pt idx="3">
                  <c:v>8</c:v>
                </c:pt>
                <c:pt idx="4">
                  <c:v>9</c:v>
                </c:pt>
                <c:pt idx="5">
                  <c:v>10</c:v>
                </c:pt>
                <c:pt idx="6">
                  <c:v>11</c:v>
                </c:pt>
                <c:pt idx="7">
                  <c:v>12</c:v>
                </c:pt>
                <c:pt idx="8">
                  <c:v>13</c:v>
                </c:pt>
                <c:pt idx="9">
                  <c:v>14</c:v>
                </c:pt>
                <c:pt idx="10">
                  <c:v>15</c:v>
                </c:pt>
                <c:pt idx="11">
                  <c:v>16</c:v>
                </c:pt>
                <c:pt idx="12">
                  <c:v>17</c:v>
                </c:pt>
              </c:numCache>
            </c:numRef>
          </c:cat>
          <c:val>
            <c:numRef>
              <c:f>Sheet1!$B$2:$B$14</c:f>
              <c:numCache>
                <c:formatCode>General</c:formatCode>
                <c:ptCount val="13"/>
                <c:pt idx="0">
                  <c:v>2</c:v>
                </c:pt>
                <c:pt idx="1">
                  <c:v>3</c:v>
                </c:pt>
                <c:pt idx="2">
                  <c:v>4</c:v>
                </c:pt>
                <c:pt idx="3">
                  <c:v>8</c:v>
                </c:pt>
                <c:pt idx="4">
                  <c:v>18</c:v>
                </c:pt>
                <c:pt idx="5">
                  <c:v>30</c:v>
                </c:pt>
                <c:pt idx="6">
                  <c:v>84</c:v>
                </c:pt>
                <c:pt idx="7">
                  <c:v>160</c:v>
                </c:pt>
                <c:pt idx="8">
                  <c:v>394</c:v>
                </c:pt>
                <c:pt idx="9">
                  <c:v>464</c:v>
                </c:pt>
                <c:pt idx="10">
                  <c:v>510</c:v>
                </c:pt>
                <c:pt idx="11">
                  <c:v>441</c:v>
                </c:pt>
                <c:pt idx="12">
                  <c:v>407</c:v>
                </c:pt>
              </c:numCache>
            </c:numRef>
          </c:val>
          <c:extLst>
            <c:ext xmlns:c16="http://schemas.microsoft.com/office/drawing/2014/chart" uri="{C3380CC4-5D6E-409C-BE32-E72D297353CC}">
              <c16:uniqueId val="{00000000-259A-43D6-B5B7-B75BFC1E247E}"/>
            </c:ext>
          </c:extLst>
        </c:ser>
        <c:ser>
          <c:idx val="1"/>
          <c:order val="1"/>
          <c:tx>
            <c:strRef>
              <c:f>Sheet1!$C$1</c:f>
              <c:strCache>
                <c:ptCount val="1"/>
                <c:pt idx="0">
                  <c:v>2022</c:v>
                </c:pt>
              </c:strCache>
            </c:strRef>
          </c:tx>
          <c:spPr>
            <a:solidFill>
              <a:srgbClr val="FFC000"/>
            </a:solidFill>
            <a:ln>
              <a:noFill/>
            </a:ln>
            <a:effectLst/>
          </c:spPr>
          <c:invertIfNegative val="0"/>
          <c:cat>
            <c:numRef>
              <c:f>Sheet1!$A$2:$A$14</c:f>
              <c:numCache>
                <c:formatCode>General</c:formatCode>
                <c:ptCount val="13"/>
                <c:pt idx="0">
                  <c:v>5</c:v>
                </c:pt>
                <c:pt idx="1">
                  <c:v>6</c:v>
                </c:pt>
                <c:pt idx="2">
                  <c:v>7</c:v>
                </c:pt>
                <c:pt idx="3">
                  <c:v>8</c:v>
                </c:pt>
                <c:pt idx="4">
                  <c:v>9</c:v>
                </c:pt>
                <c:pt idx="5">
                  <c:v>10</c:v>
                </c:pt>
                <c:pt idx="6">
                  <c:v>11</c:v>
                </c:pt>
                <c:pt idx="7">
                  <c:v>12</c:v>
                </c:pt>
                <c:pt idx="8">
                  <c:v>13</c:v>
                </c:pt>
                <c:pt idx="9">
                  <c:v>14</c:v>
                </c:pt>
                <c:pt idx="10">
                  <c:v>15</c:v>
                </c:pt>
                <c:pt idx="11">
                  <c:v>16</c:v>
                </c:pt>
                <c:pt idx="12">
                  <c:v>17</c:v>
                </c:pt>
              </c:numCache>
            </c:numRef>
          </c:cat>
          <c:val>
            <c:numRef>
              <c:f>Sheet1!$C$2:$C$14</c:f>
              <c:numCache>
                <c:formatCode>General</c:formatCode>
                <c:ptCount val="13"/>
                <c:pt idx="0">
                  <c:v>4</c:v>
                </c:pt>
                <c:pt idx="1">
                  <c:v>3</c:v>
                </c:pt>
                <c:pt idx="2">
                  <c:v>4</c:v>
                </c:pt>
                <c:pt idx="3">
                  <c:v>11</c:v>
                </c:pt>
                <c:pt idx="4">
                  <c:v>18</c:v>
                </c:pt>
                <c:pt idx="5">
                  <c:v>29</c:v>
                </c:pt>
                <c:pt idx="6">
                  <c:v>77</c:v>
                </c:pt>
                <c:pt idx="7">
                  <c:v>196</c:v>
                </c:pt>
                <c:pt idx="8">
                  <c:v>390</c:v>
                </c:pt>
                <c:pt idx="9">
                  <c:v>550</c:v>
                </c:pt>
                <c:pt idx="10">
                  <c:v>462</c:v>
                </c:pt>
                <c:pt idx="11">
                  <c:v>395</c:v>
                </c:pt>
                <c:pt idx="12">
                  <c:v>369</c:v>
                </c:pt>
              </c:numCache>
            </c:numRef>
          </c:val>
          <c:extLst>
            <c:ext xmlns:c16="http://schemas.microsoft.com/office/drawing/2014/chart" uri="{C3380CC4-5D6E-409C-BE32-E72D297353CC}">
              <c16:uniqueId val="{00000001-259A-43D6-B5B7-B75BFC1E247E}"/>
            </c:ext>
          </c:extLst>
        </c:ser>
        <c:ser>
          <c:idx val="2"/>
          <c:order val="2"/>
          <c:tx>
            <c:strRef>
              <c:f>Sheet1!$D$1</c:f>
              <c:strCache>
                <c:ptCount val="1"/>
                <c:pt idx="0">
                  <c:v>2023</c:v>
                </c:pt>
              </c:strCache>
            </c:strRef>
          </c:tx>
          <c:spPr>
            <a:solidFill>
              <a:srgbClr val="00B0F0"/>
            </a:solidFill>
            <a:ln>
              <a:noFill/>
            </a:ln>
            <a:effectLst/>
          </c:spPr>
          <c:invertIfNegative val="0"/>
          <c:cat>
            <c:numRef>
              <c:f>Sheet1!$A$2:$A$14</c:f>
              <c:numCache>
                <c:formatCode>General</c:formatCode>
                <c:ptCount val="13"/>
                <c:pt idx="0">
                  <c:v>5</c:v>
                </c:pt>
                <c:pt idx="1">
                  <c:v>6</c:v>
                </c:pt>
                <c:pt idx="2">
                  <c:v>7</c:v>
                </c:pt>
                <c:pt idx="3">
                  <c:v>8</c:v>
                </c:pt>
                <c:pt idx="4">
                  <c:v>9</c:v>
                </c:pt>
                <c:pt idx="5">
                  <c:v>10</c:v>
                </c:pt>
                <c:pt idx="6">
                  <c:v>11</c:v>
                </c:pt>
                <c:pt idx="7">
                  <c:v>12</c:v>
                </c:pt>
                <c:pt idx="8">
                  <c:v>13</c:v>
                </c:pt>
                <c:pt idx="9">
                  <c:v>14</c:v>
                </c:pt>
                <c:pt idx="10">
                  <c:v>15</c:v>
                </c:pt>
                <c:pt idx="11">
                  <c:v>16</c:v>
                </c:pt>
                <c:pt idx="12">
                  <c:v>17</c:v>
                </c:pt>
              </c:numCache>
            </c:numRef>
          </c:cat>
          <c:val>
            <c:numRef>
              <c:f>Sheet1!$D$2:$D$14</c:f>
              <c:numCache>
                <c:formatCode>General</c:formatCode>
                <c:ptCount val="13"/>
                <c:pt idx="0">
                  <c:v>0</c:v>
                </c:pt>
                <c:pt idx="1">
                  <c:v>0</c:v>
                </c:pt>
                <c:pt idx="2">
                  <c:v>5</c:v>
                </c:pt>
                <c:pt idx="3">
                  <c:v>3</c:v>
                </c:pt>
                <c:pt idx="4">
                  <c:v>21</c:v>
                </c:pt>
                <c:pt idx="5">
                  <c:v>31</c:v>
                </c:pt>
                <c:pt idx="6">
                  <c:v>62</c:v>
                </c:pt>
                <c:pt idx="7">
                  <c:v>149</c:v>
                </c:pt>
                <c:pt idx="8">
                  <c:v>349</c:v>
                </c:pt>
                <c:pt idx="9">
                  <c:v>549</c:v>
                </c:pt>
                <c:pt idx="10">
                  <c:v>565</c:v>
                </c:pt>
                <c:pt idx="11">
                  <c:v>459</c:v>
                </c:pt>
                <c:pt idx="12">
                  <c:v>360</c:v>
                </c:pt>
              </c:numCache>
            </c:numRef>
          </c:val>
          <c:extLst>
            <c:ext xmlns:c16="http://schemas.microsoft.com/office/drawing/2014/chart" uri="{C3380CC4-5D6E-409C-BE32-E72D297353CC}">
              <c16:uniqueId val="{00000000-B4DF-4B3D-BF45-D66EABB8B5FA}"/>
            </c:ext>
          </c:extLst>
        </c:ser>
        <c:dLbls>
          <c:showLegendKey val="0"/>
          <c:showVal val="0"/>
          <c:showCatName val="0"/>
          <c:showSerName val="0"/>
          <c:showPercent val="0"/>
          <c:showBubbleSize val="0"/>
        </c:dLbls>
        <c:gapWidth val="182"/>
        <c:axId val="1638860480"/>
        <c:axId val="1638861312"/>
      </c:barChart>
      <c:catAx>
        <c:axId val="163886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638861312"/>
        <c:crosses val="autoZero"/>
        <c:auto val="1"/>
        <c:lblAlgn val="ctr"/>
        <c:lblOffset val="100"/>
        <c:noMultiLvlLbl val="0"/>
      </c:catAx>
      <c:valAx>
        <c:axId val="1638861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6388604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Funding structure</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Funding structure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6F8-411C-A669-95A34F488A9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6F8-411C-A669-95A34F488A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Fundraising</c:v>
                </c:pt>
                <c:pt idx="1">
                  <c:v>State funding</c:v>
                </c:pt>
              </c:strCache>
            </c:strRef>
          </c:cat>
          <c:val>
            <c:numRef>
              <c:f>Sheet1!$B$2:$B$3</c:f>
              <c:numCache>
                <c:formatCode>0%</c:formatCode>
                <c:ptCount val="2"/>
                <c:pt idx="0">
                  <c:v>0.85</c:v>
                </c:pt>
                <c:pt idx="1">
                  <c:v>0.15</c:v>
                </c:pt>
              </c:numCache>
            </c:numRef>
          </c:val>
          <c:extLst>
            <c:ext xmlns:c16="http://schemas.microsoft.com/office/drawing/2014/chart" uri="{C3380CC4-5D6E-409C-BE32-E72D297353CC}">
              <c16:uniqueId val="{00000000-BEF5-45F8-B596-AEB00DBA142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9F566E-5A0C-478F-93E9-BABB1465ECB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93C176F9-39E6-44BE-B84F-E23D13C09FB4}">
      <dgm:prSet phldrT="[Text]"/>
      <dgm:spPr>
        <a:solidFill>
          <a:schemeClr val="tx2">
            <a:lumMod val="20000"/>
            <a:lumOff val="80000"/>
          </a:schemeClr>
        </a:solidFill>
      </dgm:spPr>
      <dgm:t>
        <a:bodyPr/>
        <a:lstStyle/>
        <a:p>
          <a:r>
            <a:rPr lang="en-US" dirty="0">
              <a:solidFill>
                <a:schemeClr val="bg1"/>
              </a:solidFill>
            </a:rPr>
            <a:t>Epigenetic risks from ongoing violence &amp; stress</a:t>
          </a:r>
          <a:endParaRPr lang="en-GB" dirty="0"/>
        </a:p>
      </dgm:t>
    </dgm:pt>
    <dgm:pt modelId="{F53B66A5-2A52-4BD1-BDA0-84522827C2D9}" type="parTrans" cxnId="{2800BFBA-9323-4D23-92C7-9E84C9E9E671}">
      <dgm:prSet/>
      <dgm:spPr/>
      <dgm:t>
        <a:bodyPr/>
        <a:lstStyle/>
        <a:p>
          <a:endParaRPr lang="en-GB"/>
        </a:p>
      </dgm:t>
    </dgm:pt>
    <dgm:pt modelId="{9C988606-98AA-4613-A29D-82CBCC0893F6}" type="sibTrans" cxnId="{2800BFBA-9323-4D23-92C7-9E84C9E9E671}">
      <dgm:prSet/>
      <dgm:spPr/>
      <dgm:t>
        <a:bodyPr/>
        <a:lstStyle/>
        <a:p>
          <a:endParaRPr lang="en-GB"/>
        </a:p>
      </dgm:t>
    </dgm:pt>
    <dgm:pt modelId="{E68BD6CE-87B4-4D0C-B17D-338606BAF8F3}">
      <dgm:prSet phldrT="[Text]"/>
      <dgm:spPr/>
      <dgm:t>
        <a:bodyPr/>
        <a:lstStyle/>
        <a:p>
          <a:r>
            <a:rPr lang="en-US" dirty="0">
              <a:solidFill>
                <a:schemeClr val="bg1"/>
              </a:solidFill>
            </a:rPr>
            <a:t>Parental limitations &amp; mental illness compromise attachment</a:t>
          </a:r>
          <a:endParaRPr lang="en-GB" dirty="0">
            <a:solidFill>
              <a:schemeClr val="bg1"/>
            </a:solidFill>
          </a:endParaRPr>
        </a:p>
      </dgm:t>
    </dgm:pt>
    <dgm:pt modelId="{C3B9E9A1-A79F-4CDE-A37F-9B50E510AF03}" type="parTrans" cxnId="{354C83A8-F26A-4DCD-8DDC-AA85D74E4711}">
      <dgm:prSet/>
      <dgm:spPr/>
      <dgm:t>
        <a:bodyPr/>
        <a:lstStyle/>
        <a:p>
          <a:endParaRPr lang="en-GB"/>
        </a:p>
      </dgm:t>
    </dgm:pt>
    <dgm:pt modelId="{6FCD4715-CFF0-46C1-A151-DBC8CC0756E5}" type="sibTrans" cxnId="{354C83A8-F26A-4DCD-8DDC-AA85D74E4711}">
      <dgm:prSet/>
      <dgm:spPr/>
      <dgm:t>
        <a:bodyPr/>
        <a:lstStyle/>
        <a:p>
          <a:endParaRPr lang="en-GB"/>
        </a:p>
      </dgm:t>
    </dgm:pt>
    <dgm:pt modelId="{7BA6CB83-0EFE-47D3-8107-9D501C4105F4}">
      <dgm:prSet phldrT="[Text]"/>
      <dgm:spPr>
        <a:solidFill>
          <a:schemeClr val="tx2">
            <a:lumMod val="20000"/>
            <a:lumOff val="80000"/>
          </a:schemeClr>
        </a:solidFill>
      </dgm:spPr>
      <dgm:t>
        <a:bodyPr/>
        <a:lstStyle/>
        <a:p>
          <a:r>
            <a:rPr lang="en-GB" dirty="0">
              <a:solidFill>
                <a:schemeClr val="bg1"/>
              </a:solidFill>
            </a:rPr>
            <a:t>Child has difficulties with self-regulation</a:t>
          </a:r>
        </a:p>
      </dgm:t>
    </dgm:pt>
    <dgm:pt modelId="{3CAB8EA8-A3A6-4293-A42E-EB340AD43AEC}" type="parTrans" cxnId="{7ECC67B9-888C-40BA-9582-7DCA84F5ED32}">
      <dgm:prSet/>
      <dgm:spPr/>
      <dgm:t>
        <a:bodyPr/>
        <a:lstStyle/>
        <a:p>
          <a:endParaRPr lang="en-GB"/>
        </a:p>
      </dgm:t>
    </dgm:pt>
    <dgm:pt modelId="{EFE1B573-C887-48B0-8C61-467A1DE1E55F}" type="sibTrans" cxnId="{7ECC67B9-888C-40BA-9582-7DCA84F5ED32}">
      <dgm:prSet/>
      <dgm:spPr/>
      <dgm:t>
        <a:bodyPr/>
        <a:lstStyle/>
        <a:p>
          <a:endParaRPr lang="en-GB"/>
        </a:p>
      </dgm:t>
    </dgm:pt>
    <dgm:pt modelId="{29A40C7E-D3B4-42D5-8576-2CEBB5B4E096}">
      <dgm:prSet phldrT="[Text]"/>
      <dgm:spPr>
        <a:solidFill>
          <a:schemeClr val="tx2">
            <a:lumMod val="20000"/>
            <a:lumOff val="80000"/>
          </a:schemeClr>
        </a:solidFill>
      </dgm:spPr>
      <dgm:t>
        <a:bodyPr/>
        <a:lstStyle/>
        <a:p>
          <a:r>
            <a:rPr lang="en-US" dirty="0">
              <a:solidFill>
                <a:schemeClr val="bg1"/>
              </a:solidFill>
            </a:rPr>
            <a:t>Growing child exposed to negative relationship and parenting styles</a:t>
          </a:r>
          <a:endParaRPr lang="en-GB" dirty="0">
            <a:solidFill>
              <a:schemeClr val="bg1"/>
            </a:solidFill>
          </a:endParaRPr>
        </a:p>
      </dgm:t>
    </dgm:pt>
    <dgm:pt modelId="{03DE9E08-25B4-482D-A485-1A406AB5AB29}" type="parTrans" cxnId="{2F9BAE9D-3500-4F36-A6AC-1CE2E895DEAF}">
      <dgm:prSet/>
      <dgm:spPr/>
      <dgm:t>
        <a:bodyPr/>
        <a:lstStyle/>
        <a:p>
          <a:endParaRPr lang="en-GB"/>
        </a:p>
      </dgm:t>
    </dgm:pt>
    <dgm:pt modelId="{60374B07-75B2-4CB5-89FA-759199198896}" type="sibTrans" cxnId="{2F9BAE9D-3500-4F36-A6AC-1CE2E895DEAF}">
      <dgm:prSet/>
      <dgm:spPr/>
      <dgm:t>
        <a:bodyPr/>
        <a:lstStyle/>
        <a:p>
          <a:endParaRPr lang="en-GB"/>
        </a:p>
      </dgm:t>
    </dgm:pt>
    <dgm:pt modelId="{A49A5288-80D2-48B3-BEDE-838956A8FB46}">
      <dgm:prSet phldrT="[Text]"/>
      <dgm:spPr>
        <a:solidFill>
          <a:schemeClr val="tx2">
            <a:lumMod val="20000"/>
            <a:lumOff val="80000"/>
          </a:schemeClr>
        </a:solidFill>
      </dgm:spPr>
      <dgm:t>
        <a:bodyPr/>
        <a:lstStyle/>
        <a:p>
          <a:r>
            <a:rPr lang="en-US" dirty="0">
              <a:solidFill>
                <a:schemeClr val="bg1"/>
              </a:solidFill>
            </a:rPr>
            <a:t>Adverse childhood increases risk of anxiety, depression and other disorders</a:t>
          </a:r>
          <a:endParaRPr lang="en-GB" dirty="0">
            <a:solidFill>
              <a:schemeClr val="bg1"/>
            </a:solidFill>
          </a:endParaRPr>
        </a:p>
      </dgm:t>
    </dgm:pt>
    <dgm:pt modelId="{3A86F943-87D7-48D7-9B12-7E1FD2E1FB20}" type="parTrans" cxnId="{7A4A8BE6-AD96-4DC2-8695-339DC9E4492A}">
      <dgm:prSet/>
      <dgm:spPr/>
      <dgm:t>
        <a:bodyPr/>
        <a:lstStyle/>
        <a:p>
          <a:endParaRPr lang="en-GB"/>
        </a:p>
      </dgm:t>
    </dgm:pt>
    <dgm:pt modelId="{7D03BFB4-988C-49AF-82F7-ED7EAF0FEDAB}" type="sibTrans" cxnId="{7A4A8BE6-AD96-4DC2-8695-339DC9E4492A}">
      <dgm:prSet/>
      <dgm:spPr/>
      <dgm:t>
        <a:bodyPr/>
        <a:lstStyle/>
        <a:p>
          <a:endParaRPr lang="en-GB"/>
        </a:p>
      </dgm:t>
    </dgm:pt>
    <dgm:pt modelId="{D199A6E0-0820-4856-A04E-8D0A5C47B8C2}">
      <dgm:prSet phldrT="[Text]"/>
      <dgm:spPr>
        <a:solidFill>
          <a:schemeClr val="tx2">
            <a:lumMod val="20000"/>
            <a:lumOff val="80000"/>
          </a:schemeClr>
        </a:solidFill>
      </dgm:spPr>
      <dgm:t>
        <a:bodyPr/>
        <a:lstStyle/>
        <a:p>
          <a:r>
            <a:rPr lang="en-US" dirty="0">
              <a:solidFill>
                <a:schemeClr val="bg1"/>
              </a:solidFill>
            </a:rPr>
            <a:t>Adolescent struggles with self  regulation in times of stress, &amp; develops mental health problems &amp; substance use</a:t>
          </a:r>
          <a:endParaRPr lang="en-GB" dirty="0">
            <a:solidFill>
              <a:schemeClr val="bg1"/>
            </a:solidFill>
          </a:endParaRPr>
        </a:p>
      </dgm:t>
    </dgm:pt>
    <dgm:pt modelId="{0E13BBC4-F6B8-4887-AF68-D3E63899A6FF}" type="parTrans" cxnId="{DD5F9D6C-02EC-4ED1-83F7-8BB6E7CB5DFF}">
      <dgm:prSet/>
      <dgm:spPr/>
      <dgm:t>
        <a:bodyPr/>
        <a:lstStyle/>
        <a:p>
          <a:endParaRPr lang="en-GB"/>
        </a:p>
      </dgm:t>
    </dgm:pt>
    <dgm:pt modelId="{E80ECA51-14C6-493F-9095-421DE2F61A49}" type="sibTrans" cxnId="{DD5F9D6C-02EC-4ED1-83F7-8BB6E7CB5DFF}">
      <dgm:prSet/>
      <dgm:spPr/>
      <dgm:t>
        <a:bodyPr/>
        <a:lstStyle/>
        <a:p>
          <a:endParaRPr lang="en-GB"/>
        </a:p>
      </dgm:t>
    </dgm:pt>
    <dgm:pt modelId="{26D39C25-C682-4DB9-BAE3-E410027E5320}">
      <dgm:prSet phldrT="[Text]"/>
      <dgm:spPr>
        <a:solidFill>
          <a:schemeClr val="tx2">
            <a:lumMod val="20000"/>
            <a:lumOff val="80000"/>
          </a:schemeClr>
        </a:solidFill>
      </dgm:spPr>
      <dgm:t>
        <a:bodyPr/>
        <a:lstStyle/>
        <a:p>
          <a:r>
            <a:rPr lang="en-US" dirty="0">
              <a:solidFill>
                <a:schemeClr val="bg1"/>
              </a:solidFill>
            </a:rPr>
            <a:t>Young adult makes maladaptive life &amp; relationship choices</a:t>
          </a:r>
          <a:endParaRPr lang="en-GB" dirty="0">
            <a:solidFill>
              <a:schemeClr val="bg1"/>
            </a:solidFill>
          </a:endParaRPr>
        </a:p>
      </dgm:t>
    </dgm:pt>
    <dgm:pt modelId="{33BAD1F5-3CC9-435D-81F6-0DAB29E6324D}" type="parTrans" cxnId="{0985C82D-F4FB-4B6D-ACD6-07327B006458}">
      <dgm:prSet/>
      <dgm:spPr/>
      <dgm:t>
        <a:bodyPr/>
        <a:lstStyle/>
        <a:p>
          <a:endParaRPr lang="en-GB"/>
        </a:p>
      </dgm:t>
    </dgm:pt>
    <dgm:pt modelId="{CF5F27A7-0784-4987-9803-8C76905AC7EE}" type="sibTrans" cxnId="{0985C82D-F4FB-4B6D-ACD6-07327B006458}">
      <dgm:prSet/>
      <dgm:spPr/>
      <dgm:t>
        <a:bodyPr/>
        <a:lstStyle/>
        <a:p>
          <a:endParaRPr lang="en-GB"/>
        </a:p>
      </dgm:t>
    </dgm:pt>
    <dgm:pt modelId="{74A46252-6130-4002-AFFD-2771651A640A}">
      <dgm:prSet phldrT="[Text]"/>
      <dgm:spPr>
        <a:solidFill>
          <a:schemeClr val="tx2">
            <a:lumMod val="20000"/>
            <a:lumOff val="80000"/>
          </a:schemeClr>
        </a:solidFill>
      </dgm:spPr>
      <dgm:t>
        <a:bodyPr/>
        <a:lstStyle/>
        <a:p>
          <a:r>
            <a:rPr lang="en-US" dirty="0">
              <a:solidFill>
                <a:schemeClr val="bg1"/>
              </a:solidFill>
            </a:rPr>
            <a:t>Young adult conceives children</a:t>
          </a:r>
          <a:endParaRPr lang="en-GB" dirty="0">
            <a:solidFill>
              <a:schemeClr val="bg1"/>
            </a:solidFill>
          </a:endParaRPr>
        </a:p>
      </dgm:t>
    </dgm:pt>
    <dgm:pt modelId="{A25166A0-A7E4-4734-B901-719DA372FF11}" type="parTrans" cxnId="{1CBA2C54-A696-49B8-A890-DDD7DA98D5E2}">
      <dgm:prSet/>
      <dgm:spPr/>
      <dgm:t>
        <a:bodyPr/>
        <a:lstStyle/>
        <a:p>
          <a:endParaRPr lang="en-GB"/>
        </a:p>
      </dgm:t>
    </dgm:pt>
    <dgm:pt modelId="{5E2F5CD0-0F2B-4F05-A623-DF4F7B98546F}" type="sibTrans" cxnId="{1CBA2C54-A696-49B8-A890-DDD7DA98D5E2}">
      <dgm:prSet/>
      <dgm:spPr/>
      <dgm:t>
        <a:bodyPr/>
        <a:lstStyle/>
        <a:p>
          <a:endParaRPr lang="en-GB"/>
        </a:p>
      </dgm:t>
    </dgm:pt>
    <dgm:pt modelId="{4A730065-4D7B-4313-B0B7-A98DAC180677}" type="pres">
      <dgm:prSet presAssocID="{B59F566E-5A0C-478F-93E9-BABB1465ECBB}" presName="Name0" presStyleCnt="0">
        <dgm:presLayoutVars>
          <dgm:dir/>
          <dgm:resizeHandles val="exact"/>
        </dgm:presLayoutVars>
      </dgm:prSet>
      <dgm:spPr/>
      <dgm:t>
        <a:bodyPr/>
        <a:lstStyle/>
        <a:p>
          <a:endParaRPr lang="en-US"/>
        </a:p>
      </dgm:t>
    </dgm:pt>
    <dgm:pt modelId="{A2EBDB01-88BB-49B6-A8B4-1ED9B6D1D10E}" type="pres">
      <dgm:prSet presAssocID="{B59F566E-5A0C-478F-93E9-BABB1465ECBB}" presName="cycle" presStyleCnt="0"/>
      <dgm:spPr/>
    </dgm:pt>
    <dgm:pt modelId="{A426176B-327D-49E1-BA36-15B6FBFB7701}" type="pres">
      <dgm:prSet presAssocID="{93C176F9-39E6-44BE-B84F-E23D13C09FB4}" presName="nodeFirstNode" presStyleLbl="node1" presStyleIdx="0" presStyleCnt="8">
        <dgm:presLayoutVars>
          <dgm:bulletEnabled val="1"/>
        </dgm:presLayoutVars>
      </dgm:prSet>
      <dgm:spPr/>
      <dgm:t>
        <a:bodyPr/>
        <a:lstStyle/>
        <a:p>
          <a:endParaRPr lang="en-US"/>
        </a:p>
      </dgm:t>
    </dgm:pt>
    <dgm:pt modelId="{2379F66E-FC8D-49BB-8B9C-AD6E27BABD7E}" type="pres">
      <dgm:prSet presAssocID="{9C988606-98AA-4613-A29D-82CBCC0893F6}" presName="sibTransFirstNode" presStyleLbl="bgShp" presStyleIdx="0" presStyleCnt="1"/>
      <dgm:spPr/>
      <dgm:t>
        <a:bodyPr/>
        <a:lstStyle/>
        <a:p>
          <a:endParaRPr lang="en-US"/>
        </a:p>
      </dgm:t>
    </dgm:pt>
    <dgm:pt modelId="{68776E13-F87A-46B8-B440-95060F06AAE5}" type="pres">
      <dgm:prSet presAssocID="{E68BD6CE-87B4-4D0C-B17D-338606BAF8F3}" presName="nodeFollowingNodes" presStyleLbl="node1" presStyleIdx="1" presStyleCnt="8">
        <dgm:presLayoutVars>
          <dgm:bulletEnabled val="1"/>
        </dgm:presLayoutVars>
      </dgm:prSet>
      <dgm:spPr/>
      <dgm:t>
        <a:bodyPr/>
        <a:lstStyle/>
        <a:p>
          <a:endParaRPr lang="en-US"/>
        </a:p>
      </dgm:t>
    </dgm:pt>
    <dgm:pt modelId="{AC2DDA3A-3794-4C6A-A114-15367AB3564E}" type="pres">
      <dgm:prSet presAssocID="{7BA6CB83-0EFE-47D3-8107-9D501C4105F4}" presName="nodeFollowingNodes" presStyleLbl="node1" presStyleIdx="2" presStyleCnt="8">
        <dgm:presLayoutVars>
          <dgm:bulletEnabled val="1"/>
        </dgm:presLayoutVars>
      </dgm:prSet>
      <dgm:spPr/>
      <dgm:t>
        <a:bodyPr/>
        <a:lstStyle/>
        <a:p>
          <a:endParaRPr lang="en-US"/>
        </a:p>
      </dgm:t>
    </dgm:pt>
    <dgm:pt modelId="{4A5A5B68-DA18-4A87-9E68-249B566F8A47}" type="pres">
      <dgm:prSet presAssocID="{29A40C7E-D3B4-42D5-8576-2CEBB5B4E096}" presName="nodeFollowingNodes" presStyleLbl="node1" presStyleIdx="3" presStyleCnt="8">
        <dgm:presLayoutVars>
          <dgm:bulletEnabled val="1"/>
        </dgm:presLayoutVars>
      </dgm:prSet>
      <dgm:spPr/>
      <dgm:t>
        <a:bodyPr/>
        <a:lstStyle/>
        <a:p>
          <a:endParaRPr lang="en-US"/>
        </a:p>
      </dgm:t>
    </dgm:pt>
    <dgm:pt modelId="{B2F229AD-9E42-41D4-9824-FC324CE49DBA}" type="pres">
      <dgm:prSet presAssocID="{A49A5288-80D2-48B3-BEDE-838956A8FB46}" presName="nodeFollowingNodes" presStyleLbl="node1" presStyleIdx="4" presStyleCnt="8">
        <dgm:presLayoutVars>
          <dgm:bulletEnabled val="1"/>
        </dgm:presLayoutVars>
      </dgm:prSet>
      <dgm:spPr/>
      <dgm:t>
        <a:bodyPr/>
        <a:lstStyle/>
        <a:p>
          <a:endParaRPr lang="en-US"/>
        </a:p>
      </dgm:t>
    </dgm:pt>
    <dgm:pt modelId="{E6C89706-89C2-4E56-9EEE-99AB77115F9C}" type="pres">
      <dgm:prSet presAssocID="{D199A6E0-0820-4856-A04E-8D0A5C47B8C2}" presName="nodeFollowingNodes" presStyleLbl="node1" presStyleIdx="5" presStyleCnt="8">
        <dgm:presLayoutVars>
          <dgm:bulletEnabled val="1"/>
        </dgm:presLayoutVars>
      </dgm:prSet>
      <dgm:spPr/>
      <dgm:t>
        <a:bodyPr/>
        <a:lstStyle/>
        <a:p>
          <a:endParaRPr lang="en-US"/>
        </a:p>
      </dgm:t>
    </dgm:pt>
    <dgm:pt modelId="{074A8C8E-48BE-42EF-9E80-E812AD09E378}" type="pres">
      <dgm:prSet presAssocID="{26D39C25-C682-4DB9-BAE3-E410027E5320}" presName="nodeFollowingNodes" presStyleLbl="node1" presStyleIdx="6" presStyleCnt="8">
        <dgm:presLayoutVars>
          <dgm:bulletEnabled val="1"/>
        </dgm:presLayoutVars>
      </dgm:prSet>
      <dgm:spPr/>
      <dgm:t>
        <a:bodyPr/>
        <a:lstStyle/>
        <a:p>
          <a:endParaRPr lang="en-US"/>
        </a:p>
      </dgm:t>
    </dgm:pt>
    <dgm:pt modelId="{BA6ECAEF-7C78-4D42-BA77-1B12B620B91E}" type="pres">
      <dgm:prSet presAssocID="{74A46252-6130-4002-AFFD-2771651A640A}" presName="nodeFollowingNodes" presStyleLbl="node1" presStyleIdx="7" presStyleCnt="8">
        <dgm:presLayoutVars>
          <dgm:bulletEnabled val="1"/>
        </dgm:presLayoutVars>
      </dgm:prSet>
      <dgm:spPr/>
      <dgm:t>
        <a:bodyPr/>
        <a:lstStyle/>
        <a:p>
          <a:endParaRPr lang="en-US"/>
        </a:p>
      </dgm:t>
    </dgm:pt>
  </dgm:ptLst>
  <dgm:cxnLst>
    <dgm:cxn modelId="{2800BFBA-9323-4D23-92C7-9E84C9E9E671}" srcId="{B59F566E-5A0C-478F-93E9-BABB1465ECBB}" destId="{93C176F9-39E6-44BE-B84F-E23D13C09FB4}" srcOrd="0" destOrd="0" parTransId="{F53B66A5-2A52-4BD1-BDA0-84522827C2D9}" sibTransId="{9C988606-98AA-4613-A29D-82CBCC0893F6}"/>
    <dgm:cxn modelId="{1CBA2C54-A696-49B8-A890-DDD7DA98D5E2}" srcId="{B59F566E-5A0C-478F-93E9-BABB1465ECBB}" destId="{74A46252-6130-4002-AFFD-2771651A640A}" srcOrd="7" destOrd="0" parTransId="{A25166A0-A7E4-4734-B901-719DA372FF11}" sibTransId="{5E2F5CD0-0F2B-4F05-A623-DF4F7B98546F}"/>
    <dgm:cxn modelId="{354C83A8-F26A-4DCD-8DDC-AA85D74E4711}" srcId="{B59F566E-5A0C-478F-93E9-BABB1465ECBB}" destId="{E68BD6CE-87B4-4D0C-B17D-338606BAF8F3}" srcOrd="1" destOrd="0" parTransId="{C3B9E9A1-A79F-4CDE-A37F-9B50E510AF03}" sibTransId="{6FCD4715-CFF0-46C1-A151-DBC8CC0756E5}"/>
    <dgm:cxn modelId="{69A1034B-2B19-4E42-BE06-7745C15016BC}" type="presOf" srcId="{A49A5288-80D2-48B3-BEDE-838956A8FB46}" destId="{B2F229AD-9E42-41D4-9824-FC324CE49DBA}" srcOrd="0" destOrd="0" presId="urn:microsoft.com/office/officeart/2005/8/layout/cycle3"/>
    <dgm:cxn modelId="{7ECC67B9-888C-40BA-9582-7DCA84F5ED32}" srcId="{B59F566E-5A0C-478F-93E9-BABB1465ECBB}" destId="{7BA6CB83-0EFE-47D3-8107-9D501C4105F4}" srcOrd="2" destOrd="0" parTransId="{3CAB8EA8-A3A6-4293-A42E-EB340AD43AEC}" sibTransId="{EFE1B573-C887-48B0-8C61-467A1DE1E55F}"/>
    <dgm:cxn modelId="{7A4A8BE6-AD96-4DC2-8695-339DC9E4492A}" srcId="{B59F566E-5A0C-478F-93E9-BABB1465ECBB}" destId="{A49A5288-80D2-48B3-BEDE-838956A8FB46}" srcOrd="4" destOrd="0" parTransId="{3A86F943-87D7-48D7-9B12-7E1FD2E1FB20}" sibTransId="{7D03BFB4-988C-49AF-82F7-ED7EAF0FEDAB}"/>
    <dgm:cxn modelId="{2F9BAE9D-3500-4F36-A6AC-1CE2E895DEAF}" srcId="{B59F566E-5A0C-478F-93E9-BABB1465ECBB}" destId="{29A40C7E-D3B4-42D5-8576-2CEBB5B4E096}" srcOrd="3" destOrd="0" parTransId="{03DE9E08-25B4-482D-A485-1A406AB5AB29}" sibTransId="{60374B07-75B2-4CB5-89FA-759199198896}"/>
    <dgm:cxn modelId="{40C264F9-0F99-42A9-A048-C952A76CB7DE}" type="presOf" srcId="{D199A6E0-0820-4856-A04E-8D0A5C47B8C2}" destId="{E6C89706-89C2-4E56-9EEE-99AB77115F9C}" srcOrd="0" destOrd="0" presId="urn:microsoft.com/office/officeart/2005/8/layout/cycle3"/>
    <dgm:cxn modelId="{5624DEE3-9649-4ED0-BF85-CF1CFDE6DDB5}" type="presOf" srcId="{E68BD6CE-87B4-4D0C-B17D-338606BAF8F3}" destId="{68776E13-F87A-46B8-B440-95060F06AAE5}" srcOrd="0" destOrd="0" presId="urn:microsoft.com/office/officeart/2005/8/layout/cycle3"/>
    <dgm:cxn modelId="{1403758E-4994-4292-9B0D-10C10505396C}" type="presOf" srcId="{29A40C7E-D3B4-42D5-8576-2CEBB5B4E096}" destId="{4A5A5B68-DA18-4A87-9E68-249B566F8A47}" srcOrd="0" destOrd="0" presId="urn:microsoft.com/office/officeart/2005/8/layout/cycle3"/>
    <dgm:cxn modelId="{0985C82D-F4FB-4B6D-ACD6-07327B006458}" srcId="{B59F566E-5A0C-478F-93E9-BABB1465ECBB}" destId="{26D39C25-C682-4DB9-BAE3-E410027E5320}" srcOrd="6" destOrd="0" parTransId="{33BAD1F5-3CC9-435D-81F6-0DAB29E6324D}" sibTransId="{CF5F27A7-0784-4987-9803-8C76905AC7EE}"/>
    <dgm:cxn modelId="{1D3EA9AB-CD4A-4113-B6CC-A700F02EE7FE}" type="presOf" srcId="{93C176F9-39E6-44BE-B84F-E23D13C09FB4}" destId="{A426176B-327D-49E1-BA36-15B6FBFB7701}" srcOrd="0" destOrd="0" presId="urn:microsoft.com/office/officeart/2005/8/layout/cycle3"/>
    <dgm:cxn modelId="{14E728F2-C13A-48EC-AEDE-53A327F83E25}" type="presOf" srcId="{7BA6CB83-0EFE-47D3-8107-9D501C4105F4}" destId="{AC2DDA3A-3794-4C6A-A114-15367AB3564E}" srcOrd="0" destOrd="0" presId="urn:microsoft.com/office/officeart/2005/8/layout/cycle3"/>
    <dgm:cxn modelId="{27E793E1-94C1-429D-BC19-30165DCBDDCF}" type="presOf" srcId="{9C988606-98AA-4613-A29D-82CBCC0893F6}" destId="{2379F66E-FC8D-49BB-8B9C-AD6E27BABD7E}" srcOrd="0" destOrd="0" presId="urn:microsoft.com/office/officeart/2005/8/layout/cycle3"/>
    <dgm:cxn modelId="{366397C3-C776-4D46-9174-E134A6B7F573}" type="presOf" srcId="{B59F566E-5A0C-478F-93E9-BABB1465ECBB}" destId="{4A730065-4D7B-4313-B0B7-A98DAC180677}" srcOrd="0" destOrd="0" presId="urn:microsoft.com/office/officeart/2005/8/layout/cycle3"/>
    <dgm:cxn modelId="{F1F6001C-DEEF-4B17-8A43-02077D060431}" type="presOf" srcId="{26D39C25-C682-4DB9-BAE3-E410027E5320}" destId="{074A8C8E-48BE-42EF-9E80-E812AD09E378}" srcOrd="0" destOrd="0" presId="urn:microsoft.com/office/officeart/2005/8/layout/cycle3"/>
    <dgm:cxn modelId="{C7445438-CBF6-4D15-9D7C-149D35B515DC}" type="presOf" srcId="{74A46252-6130-4002-AFFD-2771651A640A}" destId="{BA6ECAEF-7C78-4D42-BA77-1B12B620B91E}" srcOrd="0" destOrd="0" presId="urn:microsoft.com/office/officeart/2005/8/layout/cycle3"/>
    <dgm:cxn modelId="{DD5F9D6C-02EC-4ED1-83F7-8BB6E7CB5DFF}" srcId="{B59F566E-5A0C-478F-93E9-BABB1465ECBB}" destId="{D199A6E0-0820-4856-A04E-8D0A5C47B8C2}" srcOrd="5" destOrd="0" parTransId="{0E13BBC4-F6B8-4887-AF68-D3E63899A6FF}" sibTransId="{E80ECA51-14C6-493F-9095-421DE2F61A49}"/>
    <dgm:cxn modelId="{A5781811-39E3-4BA1-8BFF-15591071BE5D}" type="presParOf" srcId="{4A730065-4D7B-4313-B0B7-A98DAC180677}" destId="{A2EBDB01-88BB-49B6-A8B4-1ED9B6D1D10E}" srcOrd="0" destOrd="0" presId="urn:microsoft.com/office/officeart/2005/8/layout/cycle3"/>
    <dgm:cxn modelId="{C1BAD576-EC48-4542-B6EA-BAF3BB086F7A}" type="presParOf" srcId="{A2EBDB01-88BB-49B6-A8B4-1ED9B6D1D10E}" destId="{A426176B-327D-49E1-BA36-15B6FBFB7701}" srcOrd="0" destOrd="0" presId="urn:microsoft.com/office/officeart/2005/8/layout/cycle3"/>
    <dgm:cxn modelId="{EAA5A7AF-3330-42AD-AAAC-219805C9DF95}" type="presParOf" srcId="{A2EBDB01-88BB-49B6-A8B4-1ED9B6D1D10E}" destId="{2379F66E-FC8D-49BB-8B9C-AD6E27BABD7E}" srcOrd="1" destOrd="0" presId="urn:microsoft.com/office/officeart/2005/8/layout/cycle3"/>
    <dgm:cxn modelId="{23B2519A-CFAD-47AB-9090-6F419D45CAE5}" type="presParOf" srcId="{A2EBDB01-88BB-49B6-A8B4-1ED9B6D1D10E}" destId="{68776E13-F87A-46B8-B440-95060F06AAE5}" srcOrd="2" destOrd="0" presId="urn:microsoft.com/office/officeart/2005/8/layout/cycle3"/>
    <dgm:cxn modelId="{A004091D-8BC7-4443-BDBF-779313B023B0}" type="presParOf" srcId="{A2EBDB01-88BB-49B6-A8B4-1ED9B6D1D10E}" destId="{AC2DDA3A-3794-4C6A-A114-15367AB3564E}" srcOrd="3" destOrd="0" presId="urn:microsoft.com/office/officeart/2005/8/layout/cycle3"/>
    <dgm:cxn modelId="{591E15AB-5A62-4096-86FB-40BB61197783}" type="presParOf" srcId="{A2EBDB01-88BB-49B6-A8B4-1ED9B6D1D10E}" destId="{4A5A5B68-DA18-4A87-9E68-249B566F8A47}" srcOrd="4" destOrd="0" presId="urn:microsoft.com/office/officeart/2005/8/layout/cycle3"/>
    <dgm:cxn modelId="{AD57BB0D-9388-4992-ADBF-64517C639F2F}" type="presParOf" srcId="{A2EBDB01-88BB-49B6-A8B4-1ED9B6D1D10E}" destId="{B2F229AD-9E42-41D4-9824-FC324CE49DBA}" srcOrd="5" destOrd="0" presId="urn:microsoft.com/office/officeart/2005/8/layout/cycle3"/>
    <dgm:cxn modelId="{08555932-54E9-4B80-BD8B-29AE1F03632C}" type="presParOf" srcId="{A2EBDB01-88BB-49B6-A8B4-1ED9B6D1D10E}" destId="{E6C89706-89C2-4E56-9EEE-99AB77115F9C}" srcOrd="6" destOrd="0" presId="urn:microsoft.com/office/officeart/2005/8/layout/cycle3"/>
    <dgm:cxn modelId="{98FED3B3-C80B-40C3-A86C-44B22441066C}" type="presParOf" srcId="{A2EBDB01-88BB-49B6-A8B4-1ED9B6D1D10E}" destId="{074A8C8E-48BE-42EF-9E80-E812AD09E378}" srcOrd="7" destOrd="0" presId="urn:microsoft.com/office/officeart/2005/8/layout/cycle3"/>
    <dgm:cxn modelId="{FC29980C-A2A9-450D-BB49-527E491B51EB}" type="presParOf" srcId="{A2EBDB01-88BB-49B6-A8B4-1ED9B6D1D10E}" destId="{BA6ECAEF-7C78-4D42-BA77-1B12B620B91E}"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9F566E-5A0C-478F-93E9-BABB1465ECB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93C176F9-39E6-44BE-B84F-E23D13C09FB4}">
      <dgm:prSet phldrT="[Text]"/>
      <dgm:spPr>
        <a:solidFill>
          <a:schemeClr val="tx2">
            <a:lumMod val="20000"/>
            <a:lumOff val="80000"/>
          </a:schemeClr>
        </a:solidFill>
      </dgm:spPr>
      <dgm:t>
        <a:bodyPr/>
        <a:lstStyle/>
        <a:p>
          <a:r>
            <a:rPr lang="en-US" dirty="0">
              <a:solidFill>
                <a:schemeClr val="bg1"/>
              </a:solidFill>
            </a:rPr>
            <a:t>Epigenetic risks from ongoing violence &amp; stress</a:t>
          </a:r>
          <a:endParaRPr lang="en-GB" dirty="0"/>
        </a:p>
      </dgm:t>
    </dgm:pt>
    <dgm:pt modelId="{F53B66A5-2A52-4BD1-BDA0-84522827C2D9}" type="parTrans" cxnId="{2800BFBA-9323-4D23-92C7-9E84C9E9E671}">
      <dgm:prSet/>
      <dgm:spPr/>
      <dgm:t>
        <a:bodyPr/>
        <a:lstStyle/>
        <a:p>
          <a:endParaRPr lang="en-GB"/>
        </a:p>
      </dgm:t>
    </dgm:pt>
    <dgm:pt modelId="{9C988606-98AA-4613-A29D-82CBCC0893F6}" type="sibTrans" cxnId="{2800BFBA-9323-4D23-92C7-9E84C9E9E671}">
      <dgm:prSet/>
      <dgm:spPr/>
      <dgm:t>
        <a:bodyPr/>
        <a:lstStyle/>
        <a:p>
          <a:endParaRPr lang="en-GB"/>
        </a:p>
      </dgm:t>
    </dgm:pt>
    <dgm:pt modelId="{E68BD6CE-87B4-4D0C-B17D-338606BAF8F3}">
      <dgm:prSet phldrT="[Text]"/>
      <dgm:spPr>
        <a:solidFill>
          <a:schemeClr val="tx2">
            <a:lumMod val="20000"/>
            <a:lumOff val="80000"/>
          </a:schemeClr>
        </a:solidFill>
      </dgm:spPr>
      <dgm:t>
        <a:bodyPr/>
        <a:lstStyle/>
        <a:p>
          <a:r>
            <a:rPr lang="en-US" dirty="0">
              <a:solidFill>
                <a:schemeClr val="bg1"/>
              </a:solidFill>
            </a:rPr>
            <a:t>Parental limitations &amp; mental illness compromise attachment</a:t>
          </a:r>
          <a:endParaRPr lang="en-GB" dirty="0">
            <a:solidFill>
              <a:schemeClr val="bg1"/>
            </a:solidFill>
          </a:endParaRPr>
        </a:p>
      </dgm:t>
    </dgm:pt>
    <dgm:pt modelId="{C3B9E9A1-A79F-4CDE-A37F-9B50E510AF03}" type="parTrans" cxnId="{354C83A8-F26A-4DCD-8DDC-AA85D74E4711}">
      <dgm:prSet/>
      <dgm:spPr/>
      <dgm:t>
        <a:bodyPr/>
        <a:lstStyle/>
        <a:p>
          <a:endParaRPr lang="en-GB"/>
        </a:p>
      </dgm:t>
    </dgm:pt>
    <dgm:pt modelId="{6FCD4715-CFF0-46C1-A151-DBC8CC0756E5}" type="sibTrans" cxnId="{354C83A8-F26A-4DCD-8DDC-AA85D74E4711}">
      <dgm:prSet/>
      <dgm:spPr/>
      <dgm:t>
        <a:bodyPr/>
        <a:lstStyle/>
        <a:p>
          <a:endParaRPr lang="en-GB"/>
        </a:p>
      </dgm:t>
    </dgm:pt>
    <dgm:pt modelId="{7BA6CB83-0EFE-47D3-8107-9D501C4105F4}">
      <dgm:prSet phldrT="[Text]"/>
      <dgm:spPr/>
      <dgm:t>
        <a:bodyPr/>
        <a:lstStyle/>
        <a:p>
          <a:r>
            <a:rPr lang="en-GB" dirty="0">
              <a:solidFill>
                <a:schemeClr val="bg1"/>
              </a:solidFill>
            </a:rPr>
            <a:t>Child has difficulties with self-regulation</a:t>
          </a:r>
        </a:p>
      </dgm:t>
    </dgm:pt>
    <dgm:pt modelId="{3CAB8EA8-A3A6-4293-A42E-EB340AD43AEC}" type="parTrans" cxnId="{7ECC67B9-888C-40BA-9582-7DCA84F5ED32}">
      <dgm:prSet/>
      <dgm:spPr/>
      <dgm:t>
        <a:bodyPr/>
        <a:lstStyle/>
        <a:p>
          <a:endParaRPr lang="en-GB"/>
        </a:p>
      </dgm:t>
    </dgm:pt>
    <dgm:pt modelId="{EFE1B573-C887-48B0-8C61-467A1DE1E55F}" type="sibTrans" cxnId="{7ECC67B9-888C-40BA-9582-7DCA84F5ED32}">
      <dgm:prSet/>
      <dgm:spPr/>
      <dgm:t>
        <a:bodyPr/>
        <a:lstStyle/>
        <a:p>
          <a:endParaRPr lang="en-GB"/>
        </a:p>
      </dgm:t>
    </dgm:pt>
    <dgm:pt modelId="{29A40C7E-D3B4-42D5-8576-2CEBB5B4E096}">
      <dgm:prSet phldrT="[Text]"/>
      <dgm:spPr>
        <a:solidFill>
          <a:schemeClr val="tx2">
            <a:lumMod val="20000"/>
            <a:lumOff val="80000"/>
          </a:schemeClr>
        </a:solidFill>
      </dgm:spPr>
      <dgm:t>
        <a:bodyPr/>
        <a:lstStyle/>
        <a:p>
          <a:r>
            <a:rPr lang="en-US" dirty="0">
              <a:solidFill>
                <a:schemeClr val="bg1"/>
              </a:solidFill>
            </a:rPr>
            <a:t>Growing child exposed to negative relationship and parenting styles</a:t>
          </a:r>
          <a:endParaRPr lang="en-GB" dirty="0">
            <a:solidFill>
              <a:schemeClr val="bg1"/>
            </a:solidFill>
          </a:endParaRPr>
        </a:p>
      </dgm:t>
    </dgm:pt>
    <dgm:pt modelId="{03DE9E08-25B4-482D-A485-1A406AB5AB29}" type="parTrans" cxnId="{2F9BAE9D-3500-4F36-A6AC-1CE2E895DEAF}">
      <dgm:prSet/>
      <dgm:spPr/>
      <dgm:t>
        <a:bodyPr/>
        <a:lstStyle/>
        <a:p>
          <a:endParaRPr lang="en-GB"/>
        </a:p>
      </dgm:t>
    </dgm:pt>
    <dgm:pt modelId="{60374B07-75B2-4CB5-89FA-759199198896}" type="sibTrans" cxnId="{2F9BAE9D-3500-4F36-A6AC-1CE2E895DEAF}">
      <dgm:prSet/>
      <dgm:spPr/>
      <dgm:t>
        <a:bodyPr/>
        <a:lstStyle/>
        <a:p>
          <a:endParaRPr lang="en-GB"/>
        </a:p>
      </dgm:t>
    </dgm:pt>
    <dgm:pt modelId="{A49A5288-80D2-48B3-BEDE-838956A8FB46}">
      <dgm:prSet phldrT="[Text]"/>
      <dgm:spPr>
        <a:solidFill>
          <a:schemeClr val="tx2">
            <a:lumMod val="20000"/>
            <a:lumOff val="80000"/>
          </a:schemeClr>
        </a:solidFill>
      </dgm:spPr>
      <dgm:t>
        <a:bodyPr/>
        <a:lstStyle/>
        <a:p>
          <a:r>
            <a:rPr lang="en-US" dirty="0">
              <a:solidFill>
                <a:schemeClr val="bg1"/>
              </a:solidFill>
            </a:rPr>
            <a:t>Adverse childhood increases risk of anxiety, depression and other disorders</a:t>
          </a:r>
          <a:endParaRPr lang="en-GB" dirty="0">
            <a:solidFill>
              <a:schemeClr val="bg1"/>
            </a:solidFill>
          </a:endParaRPr>
        </a:p>
      </dgm:t>
    </dgm:pt>
    <dgm:pt modelId="{3A86F943-87D7-48D7-9B12-7E1FD2E1FB20}" type="parTrans" cxnId="{7A4A8BE6-AD96-4DC2-8695-339DC9E4492A}">
      <dgm:prSet/>
      <dgm:spPr/>
      <dgm:t>
        <a:bodyPr/>
        <a:lstStyle/>
        <a:p>
          <a:endParaRPr lang="en-GB"/>
        </a:p>
      </dgm:t>
    </dgm:pt>
    <dgm:pt modelId="{7D03BFB4-988C-49AF-82F7-ED7EAF0FEDAB}" type="sibTrans" cxnId="{7A4A8BE6-AD96-4DC2-8695-339DC9E4492A}">
      <dgm:prSet/>
      <dgm:spPr/>
      <dgm:t>
        <a:bodyPr/>
        <a:lstStyle/>
        <a:p>
          <a:endParaRPr lang="en-GB"/>
        </a:p>
      </dgm:t>
    </dgm:pt>
    <dgm:pt modelId="{D199A6E0-0820-4856-A04E-8D0A5C47B8C2}">
      <dgm:prSet phldrT="[Text]"/>
      <dgm:spPr>
        <a:solidFill>
          <a:schemeClr val="tx2">
            <a:lumMod val="20000"/>
            <a:lumOff val="80000"/>
          </a:schemeClr>
        </a:solidFill>
      </dgm:spPr>
      <dgm:t>
        <a:bodyPr/>
        <a:lstStyle/>
        <a:p>
          <a:r>
            <a:rPr lang="en-US" dirty="0">
              <a:solidFill>
                <a:schemeClr val="bg1"/>
              </a:solidFill>
            </a:rPr>
            <a:t>Adolescent struggles with self  regulation in times of stress, &amp; develops mental health problems &amp; substance use</a:t>
          </a:r>
          <a:endParaRPr lang="en-GB" dirty="0">
            <a:solidFill>
              <a:schemeClr val="bg1"/>
            </a:solidFill>
          </a:endParaRPr>
        </a:p>
      </dgm:t>
    </dgm:pt>
    <dgm:pt modelId="{0E13BBC4-F6B8-4887-AF68-D3E63899A6FF}" type="parTrans" cxnId="{DD5F9D6C-02EC-4ED1-83F7-8BB6E7CB5DFF}">
      <dgm:prSet/>
      <dgm:spPr/>
      <dgm:t>
        <a:bodyPr/>
        <a:lstStyle/>
        <a:p>
          <a:endParaRPr lang="en-GB"/>
        </a:p>
      </dgm:t>
    </dgm:pt>
    <dgm:pt modelId="{E80ECA51-14C6-493F-9095-421DE2F61A49}" type="sibTrans" cxnId="{DD5F9D6C-02EC-4ED1-83F7-8BB6E7CB5DFF}">
      <dgm:prSet/>
      <dgm:spPr/>
      <dgm:t>
        <a:bodyPr/>
        <a:lstStyle/>
        <a:p>
          <a:endParaRPr lang="en-GB"/>
        </a:p>
      </dgm:t>
    </dgm:pt>
    <dgm:pt modelId="{26D39C25-C682-4DB9-BAE3-E410027E5320}">
      <dgm:prSet phldrT="[Text]"/>
      <dgm:spPr>
        <a:solidFill>
          <a:schemeClr val="tx2">
            <a:lumMod val="20000"/>
            <a:lumOff val="80000"/>
          </a:schemeClr>
        </a:solidFill>
      </dgm:spPr>
      <dgm:t>
        <a:bodyPr/>
        <a:lstStyle/>
        <a:p>
          <a:r>
            <a:rPr lang="en-US" dirty="0">
              <a:solidFill>
                <a:schemeClr val="bg1"/>
              </a:solidFill>
            </a:rPr>
            <a:t>Young adult makes maladaptive life &amp; relationship choices</a:t>
          </a:r>
          <a:endParaRPr lang="en-GB" dirty="0">
            <a:solidFill>
              <a:schemeClr val="bg1"/>
            </a:solidFill>
          </a:endParaRPr>
        </a:p>
      </dgm:t>
    </dgm:pt>
    <dgm:pt modelId="{33BAD1F5-3CC9-435D-81F6-0DAB29E6324D}" type="parTrans" cxnId="{0985C82D-F4FB-4B6D-ACD6-07327B006458}">
      <dgm:prSet/>
      <dgm:spPr/>
      <dgm:t>
        <a:bodyPr/>
        <a:lstStyle/>
        <a:p>
          <a:endParaRPr lang="en-GB"/>
        </a:p>
      </dgm:t>
    </dgm:pt>
    <dgm:pt modelId="{CF5F27A7-0784-4987-9803-8C76905AC7EE}" type="sibTrans" cxnId="{0985C82D-F4FB-4B6D-ACD6-07327B006458}">
      <dgm:prSet/>
      <dgm:spPr/>
      <dgm:t>
        <a:bodyPr/>
        <a:lstStyle/>
        <a:p>
          <a:endParaRPr lang="en-GB"/>
        </a:p>
      </dgm:t>
    </dgm:pt>
    <dgm:pt modelId="{74A46252-6130-4002-AFFD-2771651A640A}">
      <dgm:prSet phldrT="[Text]"/>
      <dgm:spPr>
        <a:solidFill>
          <a:schemeClr val="tx2">
            <a:lumMod val="20000"/>
            <a:lumOff val="80000"/>
          </a:schemeClr>
        </a:solidFill>
      </dgm:spPr>
      <dgm:t>
        <a:bodyPr/>
        <a:lstStyle/>
        <a:p>
          <a:r>
            <a:rPr lang="en-US" dirty="0">
              <a:solidFill>
                <a:schemeClr val="bg1"/>
              </a:solidFill>
            </a:rPr>
            <a:t>Young adult conceives children</a:t>
          </a:r>
          <a:endParaRPr lang="en-GB" dirty="0">
            <a:solidFill>
              <a:schemeClr val="bg1"/>
            </a:solidFill>
          </a:endParaRPr>
        </a:p>
      </dgm:t>
    </dgm:pt>
    <dgm:pt modelId="{A25166A0-A7E4-4734-B901-719DA372FF11}" type="parTrans" cxnId="{1CBA2C54-A696-49B8-A890-DDD7DA98D5E2}">
      <dgm:prSet/>
      <dgm:spPr/>
      <dgm:t>
        <a:bodyPr/>
        <a:lstStyle/>
        <a:p>
          <a:endParaRPr lang="en-GB"/>
        </a:p>
      </dgm:t>
    </dgm:pt>
    <dgm:pt modelId="{5E2F5CD0-0F2B-4F05-A623-DF4F7B98546F}" type="sibTrans" cxnId="{1CBA2C54-A696-49B8-A890-DDD7DA98D5E2}">
      <dgm:prSet/>
      <dgm:spPr/>
      <dgm:t>
        <a:bodyPr/>
        <a:lstStyle/>
        <a:p>
          <a:endParaRPr lang="en-GB"/>
        </a:p>
      </dgm:t>
    </dgm:pt>
    <dgm:pt modelId="{4A730065-4D7B-4313-B0B7-A98DAC180677}" type="pres">
      <dgm:prSet presAssocID="{B59F566E-5A0C-478F-93E9-BABB1465ECBB}" presName="Name0" presStyleCnt="0">
        <dgm:presLayoutVars>
          <dgm:dir/>
          <dgm:resizeHandles val="exact"/>
        </dgm:presLayoutVars>
      </dgm:prSet>
      <dgm:spPr/>
      <dgm:t>
        <a:bodyPr/>
        <a:lstStyle/>
        <a:p>
          <a:endParaRPr lang="en-US"/>
        </a:p>
      </dgm:t>
    </dgm:pt>
    <dgm:pt modelId="{A2EBDB01-88BB-49B6-A8B4-1ED9B6D1D10E}" type="pres">
      <dgm:prSet presAssocID="{B59F566E-5A0C-478F-93E9-BABB1465ECBB}" presName="cycle" presStyleCnt="0"/>
      <dgm:spPr/>
    </dgm:pt>
    <dgm:pt modelId="{A426176B-327D-49E1-BA36-15B6FBFB7701}" type="pres">
      <dgm:prSet presAssocID="{93C176F9-39E6-44BE-B84F-E23D13C09FB4}" presName="nodeFirstNode" presStyleLbl="node1" presStyleIdx="0" presStyleCnt="8">
        <dgm:presLayoutVars>
          <dgm:bulletEnabled val="1"/>
        </dgm:presLayoutVars>
      </dgm:prSet>
      <dgm:spPr/>
      <dgm:t>
        <a:bodyPr/>
        <a:lstStyle/>
        <a:p>
          <a:endParaRPr lang="en-US"/>
        </a:p>
      </dgm:t>
    </dgm:pt>
    <dgm:pt modelId="{2379F66E-FC8D-49BB-8B9C-AD6E27BABD7E}" type="pres">
      <dgm:prSet presAssocID="{9C988606-98AA-4613-A29D-82CBCC0893F6}" presName="sibTransFirstNode" presStyleLbl="bgShp" presStyleIdx="0" presStyleCnt="1"/>
      <dgm:spPr/>
      <dgm:t>
        <a:bodyPr/>
        <a:lstStyle/>
        <a:p>
          <a:endParaRPr lang="en-US"/>
        </a:p>
      </dgm:t>
    </dgm:pt>
    <dgm:pt modelId="{68776E13-F87A-46B8-B440-95060F06AAE5}" type="pres">
      <dgm:prSet presAssocID="{E68BD6CE-87B4-4D0C-B17D-338606BAF8F3}" presName="nodeFollowingNodes" presStyleLbl="node1" presStyleIdx="1" presStyleCnt="8">
        <dgm:presLayoutVars>
          <dgm:bulletEnabled val="1"/>
        </dgm:presLayoutVars>
      </dgm:prSet>
      <dgm:spPr/>
      <dgm:t>
        <a:bodyPr/>
        <a:lstStyle/>
        <a:p>
          <a:endParaRPr lang="en-US"/>
        </a:p>
      </dgm:t>
    </dgm:pt>
    <dgm:pt modelId="{AC2DDA3A-3794-4C6A-A114-15367AB3564E}" type="pres">
      <dgm:prSet presAssocID="{7BA6CB83-0EFE-47D3-8107-9D501C4105F4}" presName="nodeFollowingNodes" presStyleLbl="node1" presStyleIdx="2" presStyleCnt="8">
        <dgm:presLayoutVars>
          <dgm:bulletEnabled val="1"/>
        </dgm:presLayoutVars>
      </dgm:prSet>
      <dgm:spPr/>
      <dgm:t>
        <a:bodyPr/>
        <a:lstStyle/>
        <a:p>
          <a:endParaRPr lang="en-US"/>
        </a:p>
      </dgm:t>
    </dgm:pt>
    <dgm:pt modelId="{4A5A5B68-DA18-4A87-9E68-249B566F8A47}" type="pres">
      <dgm:prSet presAssocID="{29A40C7E-D3B4-42D5-8576-2CEBB5B4E096}" presName="nodeFollowingNodes" presStyleLbl="node1" presStyleIdx="3" presStyleCnt="8">
        <dgm:presLayoutVars>
          <dgm:bulletEnabled val="1"/>
        </dgm:presLayoutVars>
      </dgm:prSet>
      <dgm:spPr/>
      <dgm:t>
        <a:bodyPr/>
        <a:lstStyle/>
        <a:p>
          <a:endParaRPr lang="en-US"/>
        </a:p>
      </dgm:t>
    </dgm:pt>
    <dgm:pt modelId="{B2F229AD-9E42-41D4-9824-FC324CE49DBA}" type="pres">
      <dgm:prSet presAssocID="{A49A5288-80D2-48B3-BEDE-838956A8FB46}" presName="nodeFollowingNodes" presStyleLbl="node1" presStyleIdx="4" presStyleCnt="8">
        <dgm:presLayoutVars>
          <dgm:bulletEnabled val="1"/>
        </dgm:presLayoutVars>
      </dgm:prSet>
      <dgm:spPr/>
      <dgm:t>
        <a:bodyPr/>
        <a:lstStyle/>
        <a:p>
          <a:endParaRPr lang="en-US"/>
        </a:p>
      </dgm:t>
    </dgm:pt>
    <dgm:pt modelId="{E6C89706-89C2-4E56-9EEE-99AB77115F9C}" type="pres">
      <dgm:prSet presAssocID="{D199A6E0-0820-4856-A04E-8D0A5C47B8C2}" presName="nodeFollowingNodes" presStyleLbl="node1" presStyleIdx="5" presStyleCnt="8">
        <dgm:presLayoutVars>
          <dgm:bulletEnabled val="1"/>
        </dgm:presLayoutVars>
      </dgm:prSet>
      <dgm:spPr/>
      <dgm:t>
        <a:bodyPr/>
        <a:lstStyle/>
        <a:p>
          <a:endParaRPr lang="en-US"/>
        </a:p>
      </dgm:t>
    </dgm:pt>
    <dgm:pt modelId="{074A8C8E-48BE-42EF-9E80-E812AD09E378}" type="pres">
      <dgm:prSet presAssocID="{26D39C25-C682-4DB9-BAE3-E410027E5320}" presName="nodeFollowingNodes" presStyleLbl="node1" presStyleIdx="6" presStyleCnt="8">
        <dgm:presLayoutVars>
          <dgm:bulletEnabled val="1"/>
        </dgm:presLayoutVars>
      </dgm:prSet>
      <dgm:spPr/>
      <dgm:t>
        <a:bodyPr/>
        <a:lstStyle/>
        <a:p>
          <a:endParaRPr lang="en-US"/>
        </a:p>
      </dgm:t>
    </dgm:pt>
    <dgm:pt modelId="{BA6ECAEF-7C78-4D42-BA77-1B12B620B91E}" type="pres">
      <dgm:prSet presAssocID="{74A46252-6130-4002-AFFD-2771651A640A}" presName="nodeFollowingNodes" presStyleLbl="node1" presStyleIdx="7" presStyleCnt="8">
        <dgm:presLayoutVars>
          <dgm:bulletEnabled val="1"/>
        </dgm:presLayoutVars>
      </dgm:prSet>
      <dgm:spPr/>
      <dgm:t>
        <a:bodyPr/>
        <a:lstStyle/>
        <a:p>
          <a:endParaRPr lang="en-US"/>
        </a:p>
      </dgm:t>
    </dgm:pt>
  </dgm:ptLst>
  <dgm:cxnLst>
    <dgm:cxn modelId="{2800BFBA-9323-4D23-92C7-9E84C9E9E671}" srcId="{B59F566E-5A0C-478F-93E9-BABB1465ECBB}" destId="{93C176F9-39E6-44BE-B84F-E23D13C09FB4}" srcOrd="0" destOrd="0" parTransId="{F53B66A5-2A52-4BD1-BDA0-84522827C2D9}" sibTransId="{9C988606-98AA-4613-A29D-82CBCC0893F6}"/>
    <dgm:cxn modelId="{1CBA2C54-A696-49B8-A890-DDD7DA98D5E2}" srcId="{B59F566E-5A0C-478F-93E9-BABB1465ECBB}" destId="{74A46252-6130-4002-AFFD-2771651A640A}" srcOrd="7" destOrd="0" parTransId="{A25166A0-A7E4-4734-B901-719DA372FF11}" sibTransId="{5E2F5CD0-0F2B-4F05-A623-DF4F7B98546F}"/>
    <dgm:cxn modelId="{354C83A8-F26A-4DCD-8DDC-AA85D74E4711}" srcId="{B59F566E-5A0C-478F-93E9-BABB1465ECBB}" destId="{E68BD6CE-87B4-4D0C-B17D-338606BAF8F3}" srcOrd="1" destOrd="0" parTransId="{C3B9E9A1-A79F-4CDE-A37F-9B50E510AF03}" sibTransId="{6FCD4715-CFF0-46C1-A151-DBC8CC0756E5}"/>
    <dgm:cxn modelId="{7ECC67B9-888C-40BA-9582-7DCA84F5ED32}" srcId="{B59F566E-5A0C-478F-93E9-BABB1465ECBB}" destId="{7BA6CB83-0EFE-47D3-8107-9D501C4105F4}" srcOrd="2" destOrd="0" parTransId="{3CAB8EA8-A3A6-4293-A42E-EB340AD43AEC}" sibTransId="{EFE1B573-C887-48B0-8C61-467A1DE1E55F}"/>
    <dgm:cxn modelId="{7A4A8BE6-AD96-4DC2-8695-339DC9E4492A}" srcId="{B59F566E-5A0C-478F-93E9-BABB1465ECBB}" destId="{A49A5288-80D2-48B3-BEDE-838956A8FB46}" srcOrd="4" destOrd="0" parTransId="{3A86F943-87D7-48D7-9B12-7E1FD2E1FB20}" sibTransId="{7D03BFB4-988C-49AF-82F7-ED7EAF0FEDAB}"/>
    <dgm:cxn modelId="{B5146774-9F31-464D-9EE2-B1D90CE0B044}" type="presOf" srcId="{E68BD6CE-87B4-4D0C-B17D-338606BAF8F3}" destId="{68776E13-F87A-46B8-B440-95060F06AAE5}" srcOrd="0" destOrd="0" presId="urn:microsoft.com/office/officeart/2005/8/layout/cycle3"/>
    <dgm:cxn modelId="{2F9BAE9D-3500-4F36-A6AC-1CE2E895DEAF}" srcId="{B59F566E-5A0C-478F-93E9-BABB1465ECBB}" destId="{29A40C7E-D3B4-42D5-8576-2CEBB5B4E096}" srcOrd="3" destOrd="0" parTransId="{03DE9E08-25B4-482D-A485-1A406AB5AB29}" sibTransId="{60374B07-75B2-4CB5-89FA-759199198896}"/>
    <dgm:cxn modelId="{3BF296FB-8EB4-436A-87B4-57A04116A255}" type="presOf" srcId="{26D39C25-C682-4DB9-BAE3-E410027E5320}" destId="{074A8C8E-48BE-42EF-9E80-E812AD09E378}" srcOrd="0" destOrd="0" presId="urn:microsoft.com/office/officeart/2005/8/layout/cycle3"/>
    <dgm:cxn modelId="{688F8F30-1EDD-4F44-8BA6-AA66F8B1C78C}" type="presOf" srcId="{D199A6E0-0820-4856-A04E-8D0A5C47B8C2}" destId="{E6C89706-89C2-4E56-9EEE-99AB77115F9C}" srcOrd="0" destOrd="0" presId="urn:microsoft.com/office/officeart/2005/8/layout/cycle3"/>
    <dgm:cxn modelId="{2B13C626-DA4E-4E37-B364-FE14AC0B3F99}" type="presOf" srcId="{A49A5288-80D2-48B3-BEDE-838956A8FB46}" destId="{B2F229AD-9E42-41D4-9824-FC324CE49DBA}" srcOrd="0" destOrd="0" presId="urn:microsoft.com/office/officeart/2005/8/layout/cycle3"/>
    <dgm:cxn modelId="{0985C82D-F4FB-4B6D-ACD6-07327B006458}" srcId="{B59F566E-5A0C-478F-93E9-BABB1465ECBB}" destId="{26D39C25-C682-4DB9-BAE3-E410027E5320}" srcOrd="6" destOrd="0" parTransId="{33BAD1F5-3CC9-435D-81F6-0DAB29E6324D}" sibTransId="{CF5F27A7-0784-4987-9803-8C76905AC7EE}"/>
    <dgm:cxn modelId="{E5B012C6-42FE-4898-9C99-BCC8082D8117}" type="presOf" srcId="{29A40C7E-D3B4-42D5-8576-2CEBB5B4E096}" destId="{4A5A5B68-DA18-4A87-9E68-249B566F8A47}" srcOrd="0" destOrd="0" presId="urn:microsoft.com/office/officeart/2005/8/layout/cycle3"/>
    <dgm:cxn modelId="{08AA89C7-C612-4C12-B9F6-88FBE209391B}" type="presOf" srcId="{7BA6CB83-0EFE-47D3-8107-9D501C4105F4}" destId="{AC2DDA3A-3794-4C6A-A114-15367AB3564E}" srcOrd="0" destOrd="0" presId="urn:microsoft.com/office/officeart/2005/8/layout/cycle3"/>
    <dgm:cxn modelId="{65C30A21-84C0-4097-92E3-71E510D381C8}" type="presOf" srcId="{93C176F9-39E6-44BE-B84F-E23D13C09FB4}" destId="{A426176B-327D-49E1-BA36-15B6FBFB7701}" srcOrd="0" destOrd="0" presId="urn:microsoft.com/office/officeart/2005/8/layout/cycle3"/>
    <dgm:cxn modelId="{57F45866-AD1B-4CDE-9ED6-A77EA682445F}" type="presOf" srcId="{B59F566E-5A0C-478F-93E9-BABB1465ECBB}" destId="{4A730065-4D7B-4313-B0B7-A98DAC180677}" srcOrd="0" destOrd="0" presId="urn:microsoft.com/office/officeart/2005/8/layout/cycle3"/>
    <dgm:cxn modelId="{D6A0BAED-A196-4728-88D5-F648BA14E46C}" type="presOf" srcId="{9C988606-98AA-4613-A29D-82CBCC0893F6}" destId="{2379F66E-FC8D-49BB-8B9C-AD6E27BABD7E}" srcOrd="0" destOrd="0" presId="urn:microsoft.com/office/officeart/2005/8/layout/cycle3"/>
    <dgm:cxn modelId="{DD5F9D6C-02EC-4ED1-83F7-8BB6E7CB5DFF}" srcId="{B59F566E-5A0C-478F-93E9-BABB1465ECBB}" destId="{D199A6E0-0820-4856-A04E-8D0A5C47B8C2}" srcOrd="5" destOrd="0" parTransId="{0E13BBC4-F6B8-4887-AF68-D3E63899A6FF}" sibTransId="{E80ECA51-14C6-493F-9095-421DE2F61A49}"/>
    <dgm:cxn modelId="{54B506AC-6465-46A0-8965-C17CCAF6D89E}" type="presOf" srcId="{74A46252-6130-4002-AFFD-2771651A640A}" destId="{BA6ECAEF-7C78-4D42-BA77-1B12B620B91E}" srcOrd="0" destOrd="0" presId="urn:microsoft.com/office/officeart/2005/8/layout/cycle3"/>
    <dgm:cxn modelId="{7DF5D8C6-88D7-44A6-A372-AC661E613CDB}" type="presParOf" srcId="{4A730065-4D7B-4313-B0B7-A98DAC180677}" destId="{A2EBDB01-88BB-49B6-A8B4-1ED9B6D1D10E}" srcOrd="0" destOrd="0" presId="urn:microsoft.com/office/officeart/2005/8/layout/cycle3"/>
    <dgm:cxn modelId="{398C6DA8-BF1C-4AF0-9512-406F95F1A0C7}" type="presParOf" srcId="{A2EBDB01-88BB-49B6-A8B4-1ED9B6D1D10E}" destId="{A426176B-327D-49E1-BA36-15B6FBFB7701}" srcOrd="0" destOrd="0" presId="urn:microsoft.com/office/officeart/2005/8/layout/cycle3"/>
    <dgm:cxn modelId="{836D6EF3-82A4-430D-8F2B-182A79DAA917}" type="presParOf" srcId="{A2EBDB01-88BB-49B6-A8B4-1ED9B6D1D10E}" destId="{2379F66E-FC8D-49BB-8B9C-AD6E27BABD7E}" srcOrd="1" destOrd="0" presId="urn:microsoft.com/office/officeart/2005/8/layout/cycle3"/>
    <dgm:cxn modelId="{AD352E0E-0500-4324-8558-C7CB635C2EDF}" type="presParOf" srcId="{A2EBDB01-88BB-49B6-A8B4-1ED9B6D1D10E}" destId="{68776E13-F87A-46B8-B440-95060F06AAE5}" srcOrd="2" destOrd="0" presId="urn:microsoft.com/office/officeart/2005/8/layout/cycle3"/>
    <dgm:cxn modelId="{A7816F0C-BC1E-4DE3-9958-E4ACCFF78963}" type="presParOf" srcId="{A2EBDB01-88BB-49B6-A8B4-1ED9B6D1D10E}" destId="{AC2DDA3A-3794-4C6A-A114-15367AB3564E}" srcOrd="3" destOrd="0" presId="urn:microsoft.com/office/officeart/2005/8/layout/cycle3"/>
    <dgm:cxn modelId="{FF5DD7B8-37CD-402F-86D1-CE09C2142602}" type="presParOf" srcId="{A2EBDB01-88BB-49B6-A8B4-1ED9B6D1D10E}" destId="{4A5A5B68-DA18-4A87-9E68-249B566F8A47}" srcOrd="4" destOrd="0" presId="urn:microsoft.com/office/officeart/2005/8/layout/cycle3"/>
    <dgm:cxn modelId="{6593145E-2F84-4740-9413-AD47C29CAFAF}" type="presParOf" srcId="{A2EBDB01-88BB-49B6-A8B4-1ED9B6D1D10E}" destId="{B2F229AD-9E42-41D4-9824-FC324CE49DBA}" srcOrd="5" destOrd="0" presId="urn:microsoft.com/office/officeart/2005/8/layout/cycle3"/>
    <dgm:cxn modelId="{AABAE06C-6917-4427-B83D-65CF10C9DAD4}" type="presParOf" srcId="{A2EBDB01-88BB-49B6-A8B4-1ED9B6D1D10E}" destId="{E6C89706-89C2-4E56-9EEE-99AB77115F9C}" srcOrd="6" destOrd="0" presId="urn:microsoft.com/office/officeart/2005/8/layout/cycle3"/>
    <dgm:cxn modelId="{2B13B663-94C0-4F75-80B6-8967B1965E97}" type="presParOf" srcId="{A2EBDB01-88BB-49B6-A8B4-1ED9B6D1D10E}" destId="{074A8C8E-48BE-42EF-9E80-E812AD09E378}" srcOrd="7" destOrd="0" presId="urn:microsoft.com/office/officeart/2005/8/layout/cycle3"/>
    <dgm:cxn modelId="{1CEE7310-00A4-4BEF-A1F8-E959D161F0E6}" type="presParOf" srcId="{A2EBDB01-88BB-49B6-A8B4-1ED9B6D1D10E}" destId="{BA6ECAEF-7C78-4D42-BA77-1B12B620B91E}"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9F566E-5A0C-478F-93E9-BABB1465ECB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93C176F9-39E6-44BE-B84F-E23D13C09FB4}">
      <dgm:prSet phldrT="[Text]"/>
      <dgm:spPr>
        <a:solidFill>
          <a:schemeClr val="tx2">
            <a:lumMod val="20000"/>
            <a:lumOff val="80000"/>
          </a:schemeClr>
        </a:solidFill>
      </dgm:spPr>
      <dgm:t>
        <a:bodyPr/>
        <a:lstStyle/>
        <a:p>
          <a:r>
            <a:rPr lang="en-US" dirty="0">
              <a:solidFill>
                <a:schemeClr val="bg1"/>
              </a:solidFill>
            </a:rPr>
            <a:t>Epigenetic risks from ongoing violence &amp; stress</a:t>
          </a:r>
          <a:endParaRPr lang="en-GB" dirty="0"/>
        </a:p>
      </dgm:t>
    </dgm:pt>
    <dgm:pt modelId="{F53B66A5-2A52-4BD1-BDA0-84522827C2D9}" type="parTrans" cxnId="{2800BFBA-9323-4D23-92C7-9E84C9E9E671}">
      <dgm:prSet/>
      <dgm:spPr/>
      <dgm:t>
        <a:bodyPr/>
        <a:lstStyle/>
        <a:p>
          <a:endParaRPr lang="en-GB"/>
        </a:p>
      </dgm:t>
    </dgm:pt>
    <dgm:pt modelId="{9C988606-98AA-4613-A29D-82CBCC0893F6}" type="sibTrans" cxnId="{2800BFBA-9323-4D23-92C7-9E84C9E9E671}">
      <dgm:prSet/>
      <dgm:spPr/>
      <dgm:t>
        <a:bodyPr/>
        <a:lstStyle/>
        <a:p>
          <a:endParaRPr lang="en-GB"/>
        </a:p>
      </dgm:t>
    </dgm:pt>
    <dgm:pt modelId="{E68BD6CE-87B4-4D0C-B17D-338606BAF8F3}">
      <dgm:prSet phldrT="[Text]"/>
      <dgm:spPr>
        <a:solidFill>
          <a:schemeClr val="tx2">
            <a:lumMod val="20000"/>
            <a:lumOff val="80000"/>
          </a:schemeClr>
        </a:solidFill>
      </dgm:spPr>
      <dgm:t>
        <a:bodyPr/>
        <a:lstStyle/>
        <a:p>
          <a:r>
            <a:rPr lang="en-US" dirty="0">
              <a:solidFill>
                <a:schemeClr val="bg1"/>
              </a:solidFill>
            </a:rPr>
            <a:t>Parental limitations &amp; mental illness compromise attachment</a:t>
          </a:r>
          <a:endParaRPr lang="en-GB" dirty="0">
            <a:solidFill>
              <a:schemeClr val="bg1"/>
            </a:solidFill>
          </a:endParaRPr>
        </a:p>
      </dgm:t>
    </dgm:pt>
    <dgm:pt modelId="{C3B9E9A1-A79F-4CDE-A37F-9B50E510AF03}" type="parTrans" cxnId="{354C83A8-F26A-4DCD-8DDC-AA85D74E4711}">
      <dgm:prSet/>
      <dgm:spPr/>
      <dgm:t>
        <a:bodyPr/>
        <a:lstStyle/>
        <a:p>
          <a:endParaRPr lang="en-GB"/>
        </a:p>
      </dgm:t>
    </dgm:pt>
    <dgm:pt modelId="{6FCD4715-CFF0-46C1-A151-DBC8CC0756E5}" type="sibTrans" cxnId="{354C83A8-F26A-4DCD-8DDC-AA85D74E4711}">
      <dgm:prSet/>
      <dgm:spPr/>
      <dgm:t>
        <a:bodyPr/>
        <a:lstStyle/>
        <a:p>
          <a:endParaRPr lang="en-GB"/>
        </a:p>
      </dgm:t>
    </dgm:pt>
    <dgm:pt modelId="{7BA6CB83-0EFE-47D3-8107-9D501C4105F4}">
      <dgm:prSet phldrT="[Text]"/>
      <dgm:spPr>
        <a:solidFill>
          <a:schemeClr val="tx2">
            <a:lumMod val="20000"/>
            <a:lumOff val="80000"/>
          </a:schemeClr>
        </a:solidFill>
      </dgm:spPr>
      <dgm:t>
        <a:bodyPr/>
        <a:lstStyle/>
        <a:p>
          <a:r>
            <a:rPr lang="en-GB" dirty="0">
              <a:solidFill>
                <a:schemeClr val="bg1"/>
              </a:solidFill>
            </a:rPr>
            <a:t>Child has difficulties with self-regulation</a:t>
          </a:r>
        </a:p>
      </dgm:t>
    </dgm:pt>
    <dgm:pt modelId="{3CAB8EA8-A3A6-4293-A42E-EB340AD43AEC}" type="parTrans" cxnId="{7ECC67B9-888C-40BA-9582-7DCA84F5ED32}">
      <dgm:prSet/>
      <dgm:spPr/>
      <dgm:t>
        <a:bodyPr/>
        <a:lstStyle/>
        <a:p>
          <a:endParaRPr lang="en-GB"/>
        </a:p>
      </dgm:t>
    </dgm:pt>
    <dgm:pt modelId="{EFE1B573-C887-48B0-8C61-467A1DE1E55F}" type="sibTrans" cxnId="{7ECC67B9-888C-40BA-9582-7DCA84F5ED32}">
      <dgm:prSet/>
      <dgm:spPr/>
      <dgm:t>
        <a:bodyPr/>
        <a:lstStyle/>
        <a:p>
          <a:endParaRPr lang="en-GB"/>
        </a:p>
      </dgm:t>
    </dgm:pt>
    <dgm:pt modelId="{29A40C7E-D3B4-42D5-8576-2CEBB5B4E096}">
      <dgm:prSet phldrT="[Text]"/>
      <dgm:spPr/>
      <dgm:t>
        <a:bodyPr/>
        <a:lstStyle/>
        <a:p>
          <a:r>
            <a:rPr lang="en-US" dirty="0">
              <a:solidFill>
                <a:schemeClr val="bg1"/>
              </a:solidFill>
            </a:rPr>
            <a:t>Growing child exposed to negative relationship and parenting styles</a:t>
          </a:r>
          <a:endParaRPr lang="en-GB" dirty="0">
            <a:solidFill>
              <a:schemeClr val="bg1"/>
            </a:solidFill>
          </a:endParaRPr>
        </a:p>
      </dgm:t>
    </dgm:pt>
    <dgm:pt modelId="{03DE9E08-25B4-482D-A485-1A406AB5AB29}" type="parTrans" cxnId="{2F9BAE9D-3500-4F36-A6AC-1CE2E895DEAF}">
      <dgm:prSet/>
      <dgm:spPr/>
      <dgm:t>
        <a:bodyPr/>
        <a:lstStyle/>
        <a:p>
          <a:endParaRPr lang="en-GB"/>
        </a:p>
      </dgm:t>
    </dgm:pt>
    <dgm:pt modelId="{60374B07-75B2-4CB5-89FA-759199198896}" type="sibTrans" cxnId="{2F9BAE9D-3500-4F36-A6AC-1CE2E895DEAF}">
      <dgm:prSet/>
      <dgm:spPr/>
      <dgm:t>
        <a:bodyPr/>
        <a:lstStyle/>
        <a:p>
          <a:endParaRPr lang="en-GB"/>
        </a:p>
      </dgm:t>
    </dgm:pt>
    <dgm:pt modelId="{A49A5288-80D2-48B3-BEDE-838956A8FB46}">
      <dgm:prSet phldrT="[Text]"/>
      <dgm:spPr>
        <a:solidFill>
          <a:schemeClr val="tx2">
            <a:lumMod val="20000"/>
            <a:lumOff val="80000"/>
          </a:schemeClr>
        </a:solidFill>
      </dgm:spPr>
      <dgm:t>
        <a:bodyPr/>
        <a:lstStyle/>
        <a:p>
          <a:r>
            <a:rPr lang="en-US" dirty="0">
              <a:solidFill>
                <a:schemeClr val="bg1"/>
              </a:solidFill>
            </a:rPr>
            <a:t>Adverse childhood increases risk of anxiety, depression and other disorders</a:t>
          </a:r>
          <a:endParaRPr lang="en-GB" dirty="0">
            <a:solidFill>
              <a:schemeClr val="bg1"/>
            </a:solidFill>
          </a:endParaRPr>
        </a:p>
      </dgm:t>
    </dgm:pt>
    <dgm:pt modelId="{3A86F943-87D7-48D7-9B12-7E1FD2E1FB20}" type="parTrans" cxnId="{7A4A8BE6-AD96-4DC2-8695-339DC9E4492A}">
      <dgm:prSet/>
      <dgm:spPr/>
      <dgm:t>
        <a:bodyPr/>
        <a:lstStyle/>
        <a:p>
          <a:endParaRPr lang="en-GB"/>
        </a:p>
      </dgm:t>
    </dgm:pt>
    <dgm:pt modelId="{7D03BFB4-988C-49AF-82F7-ED7EAF0FEDAB}" type="sibTrans" cxnId="{7A4A8BE6-AD96-4DC2-8695-339DC9E4492A}">
      <dgm:prSet/>
      <dgm:spPr/>
      <dgm:t>
        <a:bodyPr/>
        <a:lstStyle/>
        <a:p>
          <a:endParaRPr lang="en-GB"/>
        </a:p>
      </dgm:t>
    </dgm:pt>
    <dgm:pt modelId="{D199A6E0-0820-4856-A04E-8D0A5C47B8C2}">
      <dgm:prSet phldrT="[Text]"/>
      <dgm:spPr>
        <a:solidFill>
          <a:schemeClr val="tx2">
            <a:lumMod val="20000"/>
            <a:lumOff val="80000"/>
          </a:schemeClr>
        </a:solidFill>
      </dgm:spPr>
      <dgm:t>
        <a:bodyPr/>
        <a:lstStyle/>
        <a:p>
          <a:r>
            <a:rPr lang="en-US" dirty="0">
              <a:solidFill>
                <a:schemeClr val="bg1"/>
              </a:solidFill>
            </a:rPr>
            <a:t>Adolescent struggles with self  regulation in times of stress, &amp; develops mental health problems &amp; substance use</a:t>
          </a:r>
          <a:endParaRPr lang="en-GB" dirty="0">
            <a:solidFill>
              <a:schemeClr val="bg1"/>
            </a:solidFill>
          </a:endParaRPr>
        </a:p>
      </dgm:t>
    </dgm:pt>
    <dgm:pt modelId="{0E13BBC4-F6B8-4887-AF68-D3E63899A6FF}" type="parTrans" cxnId="{DD5F9D6C-02EC-4ED1-83F7-8BB6E7CB5DFF}">
      <dgm:prSet/>
      <dgm:spPr/>
      <dgm:t>
        <a:bodyPr/>
        <a:lstStyle/>
        <a:p>
          <a:endParaRPr lang="en-GB"/>
        </a:p>
      </dgm:t>
    </dgm:pt>
    <dgm:pt modelId="{E80ECA51-14C6-493F-9095-421DE2F61A49}" type="sibTrans" cxnId="{DD5F9D6C-02EC-4ED1-83F7-8BB6E7CB5DFF}">
      <dgm:prSet/>
      <dgm:spPr/>
      <dgm:t>
        <a:bodyPr/>
        <a:lstStyle/>
        <a:p>
          <a:endParaRPr lang="en-GB"/>
        </a:p>
      </dgm:t>
    </dgm:pt>
    <dgm:pt modelId="{26D39C25-C682-4DB9-BAE3-E410027E5320}">
      <dgm:prSet phldrT="[Text]"/>
      <dgm:spPr>
        <a:solidFill>
          <a:schemeClr val="tx2">
            <a:lumMod val="20000"/>
            <a:lumOff val="80000"/>
          </a:schemeClr>
        </a:solidFill>
      </dgm:spPr>
      <dgm:t>
        <a:bodyPr/>
        <a:lstStyle/>
        <a:p>
          <a:r>
            <a:rPr lang="en-US" dirty="0">
              <a:solidFill>
                <a:schemeClr val="bg1"/>
              </a:solidFill>
            </a:rPr>
            <a:t>Young adult makes maladaptive life &amp; relationship choices</a:t>
          </a:r>
          <a:endParaRPr lang="en-GB" dirty="0">
            <a:solidFill>
              <a:schemeClr val="bg1"/>
            </a:solidFill>
          </a:endParaRPr>
        </a:p>
      </dgm:t>
    </dgm:pt>
    <dgm:pt modelId="{33BAD1F5-3CC9-435D-81F6-0DAB29E6324D}" type="parTrans" cxnId="{0985C82D-F4FB-4B6D-ACD6-07327B006458}">
      <dgm:prSet/>
      <dgm:spPr/>
      <dgm:t>
        <a:bodyPr/>
        <a:lstStyle/>
        <a:p>
          <a:endParaRPr lang="en-GB"/>
        </a:p>
      </dgm:t>
    </dgm:pt>
    <dgm:pt modelId="{CF5F27A7-0784-4987-9803-8C76905AC7EE}" type="sibTrans" cxnId="{0985C82D-F4FB-4B6D-ACD6-07327B006458}">
      <dgm:prSet/>
      <dgm:spPr/>
      <dgm:t>
        <a:bodyPr/>
        <a:lstStyle/>
        <a:p>
          <a:endParaRPr lang="en-GB"/>
        </a:p>
      </dgm:t>
    </dgm:pt>
    <dgm:pt modelId="{74A46252-6130-4002-AFFD-2771651A640A}">
      <dgm:prSet phldrT="[Text]"/>
      <dgm:spPr>
        <a:solidFill>
          <a:schemeClr val="tx2">
            <a:lumMod val="20000"/>
            <a:lumOff val="80000"/>
          </a:schemeClr>
        </a:solidFill>
      </dgm:spPr>
      <dgm:t>
        <a:bodyPr/>
        <a:lstStyle/>
        <a:p>
          <a:r>
            <a:rPr lang="en-US" dirty="0">
              <a:solidFill>
                <a:schemeClr val="bg1"/>
              </a:solidFill>
            </a:rPr>
            <a:t>Young adult conceives children</a:t>
          </a:r>
          <a:endParaRPr lang="en-GB" dirty="0">
            <a:solidFill>
              <a:schemeClr val="bg1"/>
            </a:solidFill>
          </a:endParaRPr>
        </a:p>
      </dgm:t>
    </dgm:pt>
    <dgm:pt modelId="{A25166A0-A7E4-4734-B901-719DA372FF11}" type="parTrans" cxnId="{1CBA2C54-A696-49B8-A890-DDD7DA98D5E2}">
      <dgm:prSet/>
      <dgm:spPr/>
      <dgm:t>
        <a:bodyPr/>
        <a:lstStyle/>
        <a:p>
          <a:endParaRPr lang="en-GB"/>
        </a:p>
      </dgm:t>
    </dgm:pt>
    <dgm:pt modelId="{5E2F5CD0-0F2B-4F05-A623-DF4F7B98546F}" type="sibTrans" cxnId="{1CBA2C54-A696-49B8-A890-DDD7DA98D5E2}">
      <dgm:prSet/>
      <dgm:spPr/>
      <dgm:t>
        <a:bodyPr/>
        <a:lstStyle/>
        <a:p>
          <a:endParaRPr lang="en-GB"/>
        </a:p>
      </dgm:t>
    </dgm:pt>
    <dgm:pt modelId="{4A730065-4D7B-4313-B0B7-A98DAC180677}" type="pres">
      <dgm:prSet presAssocID="{B59F566E-5A0C-478F-93E9-BABB1465ECBB}" presName="Name0" presStyleCnt="0">
        <dgm:presLayoutVars>
          <dgm:dir/>
          <dgm:resizeHandles val="exact"/>
        </dgm:presLayoutVars>
      </dgm:prSet>
      <dgm:spPr/>
      <dgm:t>
        <a:bodyPr/>
        <a:lstStyle/>
        <a:p>
          <a:endParaRPr lang="en-US"/>
        </a:p>
      </dgm:t>
    </dgm:pt>
    <dgm:pt modelId="{A2EBDB01-88BB-49B6-A8B4-1ED9B6D1D10E}" type="pres">
      <dgm:prSet presAssocID="{B59F566E-5A0C-478F-93E9-BABB1465ECBB}" presName="cycle" presStyleCnt="0"/>
      <dgm:spPr/>
    </dgm:pt>
    <dgm:pt modelId="{A426176B-327D-49E1-BA36-15B6FBFB7701}" type="pres">
      <dgm:prSet presAssocID="{93C176F9-39E6-44BE-B84F-E23D13C09FB4}" presName="nodeFirstNode" presStyleLbl="node1" presStyleIdx="0" presStyleCnt="8">
        <dgm:presLayoutVars>
          <dgm:bulletEnabled val="1"/>
        </dgm:presLayoutVars>
      </dgm:prSet>
      <dgm:spPr/>
      <dgm:t>
        <a:bodyPr/>
        <a:lstStyle/>
        <a:p>
          <a:endParaRPr lang="en-US"/>
        </a:p>
      </dgm:t>
    </dgm:pt>
    <dgm:pt modelId="{2379F66E-FC8D-49BB-8B9C-AD6E27BABD7E}" type="pres">
      <dgm:prSet presAssocID="{9C988606-98AA-4613-A29D-82CBCC0893F6}" presName="sibTransFirstNode" presStyleLbl="bgShp" presStyleIdx="0" presStyleCnt="1"/>
      <dgm:spPr/>
      <dgm:t>
        <a:bodyPr/>
        <a:lstStyle/>
        <a:p>
          <a:endParaRPr lang="en-US"/>
        </a:p>
      </dgm:t>
    </dgm:pt>
    <dgm:pt modelId="{68776E13-F87A-46B8-B440-95060F06AAE5}" type="pres">
      <dgm:prSet presAssocID="{E68BD6CE-87B4-4D0C-B17D-338606BAF8F3}" presName="nodeFollowingNodes" presStyleLbl="node1" presStyleIdx="1" presStyleCnt="8">
        <dgm:presLayoutVars>
          <dgm:bulletEnabled val="1"/>
        </dgm:presLayoutVars>
      </dgm:prSet>
      <dgm:spPr/>
      <dgm:t>
        <a:bodyPr/>
        <a:lstStyle/>
        <a:p>
          <a:endParaRPr lang="en-US"/>
        </a:p>
      </dgm:t>
    </dgm:pt>
    <dgm:pt modelId="{AC2DDA3A-3794-4C6A-A114-15367AB3564E}" type="pres">
      <dgm:prSet presAssocID="{7BA6CB83-0EFE-47D3-8107-9D501C4105F4}" presName="nodeFollowingNodes" presStyleLbl="node1" presStyleIdx="2" presStyleCnt="8">
        <dgm:presLayoutVars>
          <dgm:bulletEnabled val="1"/>
        </dgm:presLayoutVars>
      </dgm:prSet>
      <dgm:spPr/>
      <dgm:t>
        <a:bodyPr/>
        <a:lstStyle/>
        <a:p>
          <a:endParaRPr lang="en-US"/>
        </a:p>
      </dgm:t>
    </dgm:pt>
    <dgm:pt modelId="{4A5A5B68-DA18-4A87-9E68-249B566F8A47}" type="pres">
      <dgm:prSet presAssocID="{29A40C7E-D3B4-42D5-8576-2CEBB5B4E096}" presName="nodeFollowingNodes" presStyleLbl="node1" presStyleIdx="3" presStyleCnt="8">
        <dgm:presLayoutVars>
          <dgm:bulletEnabled val="1"/>
        </dgm:presLayoutVars>
      </dgm:prSet>
      <dgm:spPr/>
      <dgm:t>
        <a:bodyPr/>
        <a:lstStyle/>
        <a:p>
          <a:endParaRPr lang="en-US"/>
        </a:p>
      </dgm:t>
    </dgm:pt>
    <dgm:pt modelId="{B2F229AD-9E42-41D4-9824-FC324CE49DBA}" type="pres">
      <dgm:prSet presAssocID="{A49A5288-80D2-48B3-BEDE-838956A8FB46}" presName="nodeFollowingNodes" presStyleLbl="node1" presStyleIdx="4" presStyleCnt="8">
        <dgm:presLayoutVars>
          <dgm:bulletEnabled val="1"/>
        </dgm:presLayoutVars>
      </dgm:prSet>
      <dgm:spPr/>
      <dgm:t>
        <a:bodyPr/>
        <a:lstStyle/>
        <a:p>
          <a:endParaRPr lang="en-US"/>
        </a:p>
      </dgm:t>
    </dgm:pt>
    <dgm:pt modelId="{E6C89706-89C2-4E56-9EEE-99AB77115F9C}" type="pres">
      <dgm:prSet presAssocID="{D199A6E0-0820-4856-A04E-8D0A5C47B8C2}" presName="nodeFollowingNodes" presStyleLbl="node1" presStyleIdx="5" presStyleCnt="8">
        <dgm:presLayoutVars>
          <dgm:bulletEnabled val="1"/>
        </dgm:presLayoutVars>
      </dgm:prSet>
      <dgm:spPr/>
      <dgm:t>
        <a:bodyPr/>
        <a:lstStyle/>
        <a:p>
          <a:endParaRPr lang="en-US"/>
        </a:p>
      </dgm:t>
    </dgm:pt>
    <dgm:pt modelId="{074A8C8E-48BE-42EF-9E80-E812AD09E378}" type="pres">
      <dgm:prSet presAssocID="{26D39C25-C682-4DB9-BAE3-E410027E5320}" presName="nodeFollowingNodes" presStyleLbl="node1" presStyleIdx="6" presStyleCnt="8">
        <dgm:presLayoutVars>
          <dgm:bulletEnabled val="1"/>
        </dgm:presLayoutVars>
      </dgm:prSet>
      <dgm:spPr/>
      <dgm:t>
        <a:bodyPr/>
        <a:lstStyle/>
        <a:p>
          <a:endParaRPr lang="en-US"/>
        </a:p>
      </dgm:t>
    </dgm:pt>
    <dgm:pt modelId="{BA6ECAEF-7C78-4D42-BA77-1B12B620B91E}" type="pres">
      <dgm:prSet presAssocID="{74A46252-6130-4002-AFFD-2771651A640A}" presName="nodeFollowingNodes" presStyleLbl="node1" presStyleIdx="7" presStyleCnt="8">
        <dgm:presLayoutVars>
          <dgm:bulletEnabled val="1"/>
        </dgm:presLayoutVars>
      </dgm:prSet>
      <dgm:spPr/>
      <dgm:t>
        <a:bodyPr/>
        <a:lstStyle/>
        <a:p>
          <a:endParaRPr lang="en-US"/>
        </a:p>
      </dgm:t>
    </dgm:pt>
  </dgm:ptLst>
  <dgm:cxnLst>
    <dgm:cxn modelId="{2800BFBA-9323-4D23-92C7-9E84C9E9E671}" srcId="{B59F566E-5A0C-478F-93E9-BABB1465ECBB}" destId="{93C176F9-39E6-44BE-B84F-E23D13C09FB4}" srcOrd="0" destOrd="0" parTransId="{F53B66A5-2A52-4BD1-BDA0-84522827C2D9}" sibTransId="{9C988606-98AA-4613-A29D-82CBCC0893F6}"/>
    <dgm:cxn modelId="{1CBA2C54-A696-49B8-A890-DDD7DA98D5E2}" srcId="{B59F566E-5A0C-478F-93E9-BABB1465ECBB}" destId="{74A46252-6130-4002-AFFD-2771651A640A}" srcOrd="7" destOrd="0" parTransId="{A25166A0-A7E4-4734-B901-719DA372FF11}" sibTransId="{5E2F5CD0-0F2B-4F05-A623-DF4F7B98546F}"/>
    <dgm:cxn modelId="{354C83A8-F26A-4DCD-8DDC-AA85D74E4711}" srcId="{B59F566E-5A0C-478F-93E9-BABB1465ECBB}" destId="{E68BD6CE-87B4-4D0C-B17D-338606BAF8F3}" srcOrd="1" destOrd="0" parTransId="{C3B9E9A1-A79F-4CDE-A37F-9B50E510AF03}" sibTransId="{6FCD4715-CFF0-46C1-A151-DBC8CC0756E5}"/>
    <dgm:cxn modelId="{7ECC67B9-888C-40BA-9582-7DCA84F5ED32}" srcId="{B59F566E-5A0C-478F-93E9-BABB1465ECBB}" destId="{7BA6CB83-0EFE-47D3-8107-9D501C4105F4}" srcOrd="2" destOrd="0" parTransId="{3CAB8EA8-A3A6-4293-A42E-EB340AD43AEC}" sibTransId="{EFE1B573-C887-48B0-8C61-467A1DE1E55F}"/>
    <dgm:cxn modelId="{7A4A8BE6-AD96-4DC2-8695-339DC9E4492A}" srcId="{B59F566E-5A0C-478F-93E9-BABB1465ECBB}" destId="{A49A5288-80D2-48B3-BEDE-838956A8FB46}" srcOrd="4" destOrd="0" parTransId="{3A86F943-87D7-48D7-9B12-7E1FD2E1FB20}" sibTransId="{7D03BFB4-988C-49AF-82F7-ED7EAF0FEDAB}"/>
    <dgm:cxn modelId="{E712693A-AE3B-49F2-A851-B022D8B3455D}" type="presOf" srcId="{7BA6CB83-0EFE-47D3-8107-9D501C4105F4}" destId="{AC2DDA3A-3794-4C6A-A114-15367AB3564E}" srcOrd="0" destOrd="0" presId="urn:microsoft.com/office/officeart/2005/8/layout/cycle3"/>
    <dgm:cxn modelId="{2FF76370-C1C3-48F3-B66A-D250EE21F2C7}" type="presOf" srcId="{E68BD6CE-87B4-4D0C-B17D-338606BAF8F3}" destId="{68776E13-F87A-46B8-B440-95060F06AAE5}" srcOrd="0" destOrd="0" presId="urn:microsoft.com/office/officeart/2005/8/layout/cycle3"/>
    <dgm:cxn modelId="{62A93A13-F9C6-4278-9082-6991DC364EF2}" type="presOf" srcId="{93C176F9-39E6-44BE-B84F-E23D13C09FB4}" destId="{A426176B-327D-49E1-BA36-15B6FBFB7701}" srcOrd="0" destOrd="0" presId="urn:microsoft.com/office/officeart/2005/8/layout/cycle3"/>
    <dgm:cxn modelId="{2F9BAE9D-3500-4F36-A6AC-1CE2E895DEAF}" srcId="{B59F566E-5A0C-478F-93E9-BABB1465ECBB}" destId="{29A40C7E-D3B4-42D5-8576-2CEBB5B4E096}" srcOrd="3" destOrd="0" parTransId="{03DE9E08-25B4-482D-A485-1A406AB5AB29}" sibTransId="{60374B07-75B2-4CB5-89FA-759199198896}"/>
    <dgm:cxn modelId="{691006F1-AE96-4B49-B576-A33939A337A8}" type="presOf" srcId="{29A40C7E-D3B4-42D5-8576-2CEBB5B4E096}" destId="{4A5A5B68-DA18-4A87-9E68-249B566F8A47}" srcOrd="0" destOrd="0" presId="urn:microsoft.com/office/officeart/2005/8/layout/cycle3"/>
    <dgm:cxn modelId="{086BCF13-5FED-4432-9625-18716F77817F}" type="presOf" srcId="{D199A6E0-0820-4856-A04E-8D0A5C47B8C2}" destId="{E6C89706-89C2-4E56-9EEE-99AB77115F9C}" srcOrd="0" destOrd="0" presId="urn:microsoft.com/office/officeart/2005/8/layout/cycle3"/>
    <dgm:cxn modelId="{0985C82D-F4FB-4B6D-ACD6-07327B006458}" srcId="{B59F566E-5A0C-478F-93E9-BABB1465ECBB}" destId="{26D39C25-C682-4DB9-BAE3-E410027E5320}" srcOrd="6" destOrd="0" parTransId="{33BAD1F5-3CC9-435D-81F6-0DAB29E6324D}" sibTransId="{CF5F27A7-0784-4987-9803-8C76905AC7EE}"/>
    <dgm:cxn modelId="{79B198F7-81ED-4882-BF3D-7F01864D7328}" type="presOf" srcId="{A49A5288-80D2-48B3-BEDE-838956A8FB46}" destId="{B2F229AD-9E42-41D4-9824-FC324CE49DBA}" srcOrd="0" destOrd="0" presId="urn:microsoft.com/office/officeart/2005/8/layout/cycle3"/>
    <dgm:cxn modelId="{EA288AD9-C8DC-457F-BE29-766096250ECE}" type="presOf" srcId="{B59F566E-5A0C-478F-93E9-BABB1465ECBB}" destId="{4A730065-4D7B-4313-B0B7-A98DAC180677}" srcOrd="0" destOrd="0" presId="urn:microsoft.com/office/officeart/2005/8/layout/cycle3"/>
    <dgm:cxn modelId="{8F8F486E-439B-422E-BC09-B4F2F12BB434}" type="presOf" srcId="{74A46252-6130-4002-AFFD-2771651A640A}" destId="{BA6ECAEF-7C78-4D42-BA77-1B12B620B91E}" srcOrd="0" destOrd="0" presId="urn:microsoft.com/office/officeart/2005/8/layout/cycle3"/>
    <dgm:cxn modelId="{467416B4-5131-4255-B82D-59E22F397457}" type="presOf" srcId="{9C988606-98AA-4613-A29D-82CBCC0893F6}" destId="{2379F66E-FC8D-49BB-8B9C-AD6E27BABD7E}" srcOrd="0" destOrd="0" presId="urn:microsoft.com/office/officeart/2005/8/layout/cycle3"/>
    <dgm:cxn modelId="{DD5F9D6C-02EC-4ED1-83F7-8BB6E7CB5DFF}" srcId="{B59F566E-5A0C-478F-93E9-BABB1465ECBB}" destId="{D199A6E0-0820-4856-A04E-8D0A5C47B8C2}" srcOrd="5" destOrd="0" parTransId="{0E13BBC4-F6B8-4887-AF68-D3E63899A6FF}" sibTransId="{E80ECA51-14C6-493F-9095-421DE2F61A49}"/>
    <dgm:cxn modelId="{42EB2708-ED8A-4F86-9DE3-08AFC0754A4B}" type="presOf" srcId="{26D39C25-C682-4DB9-BAE3-E410027E5320}" destId="{074A8C8E-48BE-42EF-9E80-E812AD09E378}" srcOrd="0" destOrd="0" presId="urn:microsoft.com/office/officeart/2005/8/layout/cycle3"/>
    <dgm:cxn modelId="{E1F9B79A-AD68-456C-86E6-85211964997D}" type="presParOf" srcId="{4A730065-4D7B-4313-B0B7-A98DAC180677}" destId="{A2EBDB01-88BB-49B6-A8B4-1ED9B6D1D10E}" srcOrd="0" destOrd="0" presId="urn:microsoft.com/office/officeart/2005/8/layout/cycle3"/>
    <dgm:cxn modelId="{DA6751EB-8B22-4C6D-BDFF-7A1EF67DDC0F}" type="presParOf" srcId="{A2EBDB01-88BB-49B6-A8B4-1ED9B6D1D10E}" destId="{A426176B-327D-49E1-BA36-15B6FBFB7701}" srcOrd="0" destOrd="0" presId="urn:microsoft.com/office/officeart/2005/8/layout/cycle3"/>
    <dgm:cxn modelId="{1845FBC7-D1F8-4221-989F-BB5A7046391F}" type="presParOf" srcId="{A2EBDB01-88BB-49B6-A8B4-1ED9B6D1D10E}" destId="{2379F66E-FC8D-49BB-8B9C-AD6E27BABD7E}" srcOrd="1" destOrd="0" presId="urn:microsoft.com/office/officeart/2005/8/layout/cycle3"/>
    <dgm:cxn modelId="{F37867F7-6E58-42FC-BC6B-E6CCB286F418}" type="presParOf" srcId="{A2EBDB01-88BB-49B6-A8B4-1ED9B6D1D10E}" destId="{68776E13-F87A-46B8-B440-95060F06AAE5}" srcOrd="2" destOrd="0" presId="urn:microsoft.com/office/officeart/2005/8/layout/cycle3"/>
    <dgm:cxn modelId="{124E4446-B7E1-4154-B283-F65D4AEFB777}" type="presParOf" srcId="{A2EBDB01-88BB-49B6-A8B4-1ED9B6D1D10E}" destId="{AC2DDA3A-3794-4C6A-A114-15367AB3564E}" srcOrd="3" destOrd="0" presId="urn:microsoft.com/office/officeart/2005/8/layout/cycle3"/>
    <dgm:cxn modelId="{A2790E40-88FD-4DD6-8584-030A45ED0D34}" type="presParOf" srcId="{A2EBDB01-88BB-49B6-A8B4-1ED9B6D1D10E}" destId="{4A5A5B68-DA18-4A87-9E68-249B566F8A47}" srcOrd="4" destOrd="0" presId="urn:microsoft.com/office/officeart/2005/8/layout/cycle3"/>
    <dgm:cxn modelId="{CB577850-613F-40AF-BE03-D85FF01882A3}" type="presParOf" srcId="{A2EBDB01-88BB-49B6-A8B4-1ED9B6D1D10E}" destId="{B2F229AD-9E42-41D4-9824-FC324CE49DBA}" srcOrd="5" destOrd="0" presId="urn:microsoft.com/office/officeart/2005/8/layout/cycle3"/>
    <dgm:cxn modelId="{341429F5-D4B1-4D39-9508-C21EBCC488C0}" type="presParOf" srcId="{A2EBDB01-88BB-49B6-A8B4-1ED9B6D1D10E}" destId="{E6C89706-89C2-4E56-9EEE-99AB77115F9C}" srcOrd="6" destOrd="0" presId="urn:microsoft.com/office/officeart/2005/8/layout/cycle3"/>
    <dgm:cxn modelId="{6DD2F166-CE5B-4C28-8324-92E34E5604CF}" type="presParOf" srcId="{A2EBDB01-88BB-49B6-A8B4-1ED9B6D1D10E}" destId="{074A8C8E-48BE-42EF-9E80-E812AD09E378}" srcOrd="7" destOrd="0" presId="urn:microsoft.com/office/officeart/2005/8/layout/cycle3"/>
    <dgm:cxn modelId="{A0308324-C79E-4ECB-809C-247D126B2C64}" type="presParOf" srcId="{A2EBDB01-88BB-49B6-A8B4-1ED9B6D1D10E}" destId="{BA6ECAEF-7C78-4D42-BA77-1B12B620B91E}"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9F566E-5A0C-478F-93E9-BABB1465ECB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93C176F9-39E6-44BE-B84F-E23D13C09FB4}">
      <dgm:prSet phldrT="[Text]"/>
      <dgm:spPr>
        <a:solidFill>
          <a:schemeClr val="tx2">
            <a:lumMod val="20000"/>
            <a:lumOff val="80000"/>
          </a:schemeClr>
        </a:solidFill>
      </dgm:spPr>
      <dgm:t>
        <a:bodyPr/>
        <a:lstStyle/>
        <a:p>
          <a:r>
            <a:rPr lang="en-US" dirty="0">
              <a:solidFill>
                <a:schemeClr val="bg1"/>
              </a:solidFill>
            </a:rPr>
            <a:t>Epigenetic risks from ongoing violence &amp; stress</a:t>
          </a:r>
          <a:endParaRPr lang="en-GB" dirty="0"/>
        </a:p>
      </dgm:t>
    </dgm:pt>
    <dgm:pt modelId="{F53B66A5-2A52-4BD1-BDA0-84522827C2D9}" type="parTrans" cxnId="{2800BFBA-9323-4D23-92C7-9E84C9E9E671}">
      <dgm:prSet/>
      <dgm:spPr/>
      <dgm:t>
        <a:bodyPr/>
        <a:lstStyle/>
        <a:p>
          <a:endParaRPr lang="en-GB"/>
        </a:p>
      </dgm:t>
    </dgm:pt>
    <dgm:pt modelId="{9C988606-98AA-4613-A29D-82CBCC0893F6}" type="sibTrans" cxnId="{2800BFBA-9323-4D23-92C7-9E84C9E9E671}">
      <dgm:prSet/>
      <dgm:spPr/>
      <dgm:t>
        <a:bodyPr/>
        <a:lstStyle/>
        <a:p>
          <a:endParaRPr lang="en-GB"/>
        </a:p>
      </dgm:t>
    </dgm:pt>
    <dgm:pt modelId="{E68BD6CE-87B4-4D0C-B17D-338606BAF8F3}">
      <dgm:prSet phldrT="[Text]"/>
      <dgm:spPr>
        <a:solidFill>
          <a:schemeClr val="tx2">
            <a:lumMod val="20000"/>
            <a:lumOff val="80000"/>
          </a:schemeClr>
        </a:solidFill>
      </dgm:spPr>
      <dgm:t>
        <a:bodyPr/>
        <a:lstStyle/>
        <a:p>
          <a:r>
            <a:rPr lang="en-US" dirty="0">
              <a:solidFill>
                <a:schemeClr val="bg1"/>
              </a:solidFill>
            </a:rPr>
            <a:t>Parental limitations &amp; mental illness compromise attachment</a:t>
          </a:r>
          <a:endParaRPr lang="en-GB" dirty="0">
            <a:solidFill>
              <a:schemeClr val="bg1"/>
            </a:solidFill>
          </a:endParaRPr>
        </a:p>
      </dgm:t>
    </dgm:pt>
    <dgm:pt modelId="{C3B9E9A1-A79F-4CDE-A37F-9B50E510AF03}" type="parTrans" cxnId="{354C83A8-F26A-4DCD-8DDC-AA85D74E4711}">
      <dgm:prSet/>
      <dgm:spPr/>
      <dgm:t>
        <a:bodyPr/>
        <a:lstStyle/>
        <a:p>
          <a:endParaRPr lang="en-GB"/>
        </a:p>
      </dgm:t>
    </dgm:pt>
    <dgm:pt modelId="{6FCD4715-CFF0-46C1-A151-DBC8CC0756E5}" type="sibTrans" cxnId="{354C83A8-F26A-4DCD-8DDC-AA85D74E4711}">
      <dgm:prSet/>
      <dgm:spPr/>
      <dgm:t>
        <a:bodyPr/>
        <a:lstStyle/>
        <a:p>
          <a:endParaRPr lang="en-GB"/>
        </a:p>
      </dgm:t>
    </dgm:pt>
    <dgm:pt modelId="{7BA6CB83-0EFE-47D3-8107-9D501C4105F4}">
      <dgm:prSet phldrT="[Text]"/>
      <dgm:spPr>
        <a:solidFill>
          <a:schemeClr val="tx2">
            <a:lumMod val="20000"/>
            <a:lumOff val="80000"/>
          </a:schemeClr>
        </a:solidFill>
      </dgm:spPr>
      <dgm:t>
        <a:bodyPr/>
        <a:lstStyle/>
        <a:p>
          <a:r>
            <a:rPr lang="en-GB" dirty="0">
              <a:solidFill>
                <a:schemeClr val="bg1"/>
              </a:solidFill>
            </a:rPr>
            <a:t>Child has difficulties with self-regulation</a:t>
          </a:r>
        </a:p>
      </dgm:t>
    </dgm:pt>
    <dgm:pt modelId="{3CAB8EA8-A3A6-4293-A42E-EB340AD43AEC}" type="parTrans" cxnId="{7ECC67B9-888C-40BA-9582-7DCA84F5ED32}">
      <dgm:prSet/>
      <dgm:spPr/>
      <dgm:t>
        <a:bodyPr/>
        <a:lstStyle/>
        <a:p>
          <a:endParaRPr lang="en-GB"/>
        </a:p>
      </dgm:t>
    </dgm:pt>
    <dgm:pt modelId="{EFE1B573-C887-48B0-8C61-467A1DE1E55F}" type="sibTrans" cxnId="{7ECC67B9-888C-40BA-9582-7DCA84F5ED32}">
      <dgm:prSet/>
      <dgm:spPr/>
      <dgm:t>
        <a:bodyPr/>
        <a:lstStyle/>
        <a:p>
          <a:endParaRPr lang="en-GB"/>
        </a:p>
      </dgm:t>
    </dgm:pt>
    <dgm:pt modelId="{29A40C7E-D3B4-42D5-8576-2CEBB5B4E096}">
      <dgm:prSet phldrT="[Text]"/>
      <dgm:spPr>
        <a:solidFill>
          <a:schemeClr val="tx2">
            <a:lumMod val="20000"/>
            <a:lumOff val="80000"/>
          </a:schemeClr>
        </a:solidFill>
      </dgm:spPr>
      <dgm:t>
        <a:bodyPr/>
        <a:lstStyle/>
        <a:p>
          <a:r>
            <a:rPr lang="en-US" dirty="0">
              <a:solidFill>
                <a:schemeClr val="bg1"/>
              </a:solidFill>
            </a:rPr>
            <a:t>Growing child exposed to negative relationship and parenting styles</a:t>
          </a:r>
          <a:endParaRPr lang="en-GB" dirty="0">
            <a:solidFill>
              <a:schemeClr val="bg1"/>
            </a:solidFill>
          </a:endParaRPr>
        </a:p>
      </dgm:t>
    </dgm:pt>
    <dgm:pt modelId="{03DE9E08-25B4-482D-A485-1A406AB5AB29}" type="parTrans" cxnId="{2F9BAE9D-3500-4F36-A6AC-1CE2E895DEAF}">
      <dgm:prSet/>
      <dgm:spPr/>
      <dgm:t>
        <a:bodyPr/>
        <a:lstStyle/>
        <a:p>
          <a:endParaRPr lang="en-GB"/>
        </a:p>
      </dgm:t>
    </dgm:pt>
    <dgm:pt modelId="{60374B07-75B2-4CB5-89FA-759199198896}" type="sibTrans" cxnId="{2F9BAE9D-3500-4F36-A6AC-1CE2E895DEAF}">
      <dgm:prSet/>
      <dgm:spPr/>
      <dgm:t>
        <a:bodyPr/>
        <a:lstStyle/>
        <a:p>
          <a:endParaRPr lang="en-GB"/>
        </a:p>
      </dgm:t>
    </dgm:pt>
    <dgm:pt modelId="{A49A5288-80D2-48B3-BEDE-838956A8FB46}">
      <dgm:prSet phldrT="[Text]"/>
      <dgm:spPr/>
      <dgm:t>
        <a:bodyPr/>
        <a:lstStyle/>
        <a:p>
          <a:r>
            <a:rPr lang="en-US" dirty="0">
              <a:solidFill>
                <a:schemeClr val="bg1"/>
              </a:solidFill>
            </a:rPr>
            <a:t>Adverse childhood increases risk of anxiety, depression and other disorders</a:t>
          </a:r>
          <a:endParaRPr lang="en-GB" dirty="0">
            <a:solidFill>
              <a:schemeClr val="bg1"/>
            </a:solidFill>
          </a:endParaRPr>
        </a:p>
      </dgm:t>
    </dgm:pt>
    <dgm:pt modelId="{3A86F943-87D7-48D7-9B12-7E1FD2E1FB20}" type="parTrans" cxnId="{7A4A8BE6-AD96-4DC2-8695-339DC9E4492A}">
      <dgm:prSet/>
      <dgm:spPr/>
      <dgm:t>
        <a:bodyPr/>
        <a:lstStyle/>
        <a:p>
          <a:endParaRPr lang="en-GB"/>
        </a:p>
      </dgm:t>
    </dgm:pt>
    <dgm:pt modelId="{7D03BFB4-988C-49AF-82F7-ED7EAF0FEDAB}" type="sibTrans" cxnId="{7A4A8BE6-AD96-4DC2-8695-339DC9E4492A}">
      <dgm:prSet/>
      <dgm:spPr/>
      <dgm:t>
        <a:bodyPr/>
        <a:lstStyle/>
        <a:p>
          <a:endParaRPr lang="en-GB"/>
        </a:p>
      </dgm:t>
    </dgm:pt>
    <dgm:pt modelId="{D199A6E0-0820-4856-A04E-8D0A5C47B8C2}">
      <dgm:prSet phldrT="[Text]"/>
      <dgm:spPr>
        <a:solidFill>
          <a:schemeClr val="tx2">
            <a:lumMod val="20000"/>
            <a:lumOff val="80000"/>
          </a:schemeClr>
        </a:solidFill>
      </dgm:spPr>
      <dgm:t>
        <a:bodyPr/>
        <a:lstStyle/>
        <a:p>
          <a:r>
            <a:rPr lang="en-US" dirty="0">
              <a:solidFill>
                <a:schemeClr val="bg1"/>
              </a:solidFill>
            </a:rPr>
            <a:t>Adolescent struggles with self  regulation in times of stress, &amp; develops mental health problems &amp; substance use</a:t>
          </a:r>
          <a:endParaRPr lang="en-GB" dirty="0">
            <a:solidFill>
              <a:schemeClr val="bg1"/>
            </a:solidFill>
          </a:endParaRPr>
        </a:p>
      </dgm:t>
    </dgm:pt>
    <dgm:pt modelId="{0E13BBC4-F6B8-4887-AF68-D3E63899A6FF}" type="parTrans" cxnId="{DD5F9D6C-02EC-4ED1-83F7-8BB6E7CB5DFF}">
      <dgm:prSet/>
      <dgm:spPr/>
      <dgm:t>
        <a:bodyPr/>
        <a:lstStyle/>
        <a:p>
          <a:endParaRPr lang="en-GB"/>
        </a:p>
      </dgm:t>
    </dgm:pt>
    <dgm:pt modelId="{E80ECA51-14C6-493F-9095-421DE2F61A49}" type="sibTrans" cxnId="{DD5F9D6C-02EC-4ED1-83F7-8BB6E7CB5DFF}">
      <dgm:prSet/>
      <dgm:spPr/>
      <dgm:t>
        <a:bodyPr/>
        <a:lstStyle/>
        <a:p>
          <a:endParaRPr lang="en-GB"/>
        </a:p>
      </dgm:t>
    </dgm:pt>
    <dgm:pt modelId="{26D39C25-C682-4DB9-BAE3-E410027E5320}">
      <dgm:prSet phldrT="[Text]"/>
      <dgm:spPr>
        <a:solidFill>
          <a:schemeClr val="tx2">
            <a:lumMod val="20000"/>
            <a:lumOff val="80000"/>
          </a:schemeClr>
        </a:solidFill>
      </dgm:spPr>
      <dgm:t>
        <a:bodyPr/>
        <a:lstStyle/>
        <a:p>
          <a:r>
            <a:rPr lang="en-US" dirty="0">
              <a:solidFill>
                <a:schemeClr val="bg1"/>
              </a:solidFill>
            </a:rPr>
            <a:t>Young adult makes maladaptive life &amp; relationship choices</a:t>
          </a:r>
          <a:endParaRPr lang="en-GB" dirty="0">
            <a:solidFill>
              <a:schemeClr val="bg1"/>
            </a:solidFill>
          </a:endParaRPr>
        </a:p>
      </dgm:t>
    </dgm:pt>
    <dgm:pt modelId="{33BAD1F5-3CC9-435D-81F6-0DAB29E6324D}" type="parTrans" cxnId="{0985C82D-F4FB-4B6D-ACD6-07327B006458}">
      <dgm:prSet/>
      <dgm:spPr/>
      <dgm:t>
        <a:bodyPr/>
        <a:lstStyle/>
        <a:p>
          <a:endParaRPr lang="en-GB"/>
        </a:p>
      </dgm:t>
    </dgm:pt>
    <dgm:pt modelId="{CF5F27A7-0784-4987-9803-8C76905AC7EE}" type="sibTrans" cxnId="{0985C82D-F4FB-4B6D-ACD6-07327B006458}">
      <dgm:prSet/>
      <dgm:spPr/>
      <dgm:t>
        <a:bodyPr/>
        <a:lstStyle/>
        <a:p>
          <a:endParaRPr lang="en-GB"/>
        </a:p>
      </dgm:t>
    </dgm:pt>
    <dgm:pt modelId="{74A46252-6130-4002-AFFD-2771651A640A}">
      <dgm:prSet phldrT="[Text]"/>
      <dgm:spPr>
        <a:solidFill>
          <a:schemeClr val="tx2">
            <a:lumMod val="20000"/>
            <a:lumOff val="80000"/>
          </a:schemeClr>
        </a:solidFill>
      </dgm:spPr>
      <dgm:t>
        <a:bodyPr/>
        <a:lstStyle/>
        <a:p>
          <a:r>
            <a:rPr lang="en-US" dirty="0">
              <a:solidFill>
                <a:schemeClr val="bg1"/>
              </a:solidFill>
            </a:rPr>
            <a:t>Young adult conceives children</a:t>
          </a:r>
          <a:endParaRPr lang="en-GB" dirty="0">
            <a:solidFill>
              <a:schemeClr val="bg1"/>
            </a:solidFill>
          </a:endParaRPr>
        </a:p>
      </dgm:t>
    </dgm:pt>
    <dgm:pt modelId="{A25166A0-A7E4-4734-B901-719DA372FF11}" type="parTrans" cxnId="{1CBA2C54-A696-49B8-A890-DDD7DA98D5E2}">
      <dgm:prSet/>
      <dgm:spPr/>
      <dgm:t>
        <a:bodyPr/>
        <a:lstStyle/>
        <a:p>
          <a:endParaRPr lang="en-GB"/>
        </a:p>
      </dgm:t>
    </dgm:pt>
    <dgm:pt modelId="{5E2F5CD0-0F2B-4F05-A623-DF4F7B98546F}" type="sibTrans" cxnId="{1CBA2C54-A696-49B8-A890-DDD7DA98D5E2}">
      <dgm:prSet/>
      <dgm:spPr/>
      <dgm:t>
        <a:bodyPr/>
        <a:lstStyle/>
        <a:p>
          <a:endParaRPr lang="en-GB"/>
        </a:p>
      </dgm:t>
    </dgm:pt>
    <dgm:pt modelId="{4A730065-4D7B-4313-B0B7-A98DAC180677}" type="pres">
      <dgm:prSet presAssocID="{B59F566E-5A0C-478F-93E9-BABB1465ECBB}" presName="Name0" presStyleCnt="0">
        <dgm:presLayoutVars>
          <dgm:dir/>
          <dgm:resizeHandles val="exact"/>
        </dgm:presLayoutVars>
      </dgm:prSet>
      <dgm:spPr/>
      <dgm:t>
        <a:bodyPr/>
        <a:lstStyle/>
        <a:p>
          <a:endParaRPr lang="en-US"/>
        </a:p>
      </dgm:t>
    </dgm:pt>
    <dgm:pt modelId="{A2EBDB01-88BB-49B6-A8B4-1ED9B6D1D10E}" type="pres">
      <dgm:prSet presAssocID="{B59F566E-5A0C-478F-93E9-BABB1465ECBB}" presName="cycle" presStyleCnt="0"/>
      <dgm:spPr/>
    </dgm:pt>
    <dgm:pt modelId="{A426176B-327D-49E1-BA36-15B6FBFB7701}" type="pres">
      <dgm:prSet presAssocID="{93C176F9-39E6-44BE-B84F-E23D13C09FB4}" presName="nodeFirstNode" presStyleLbl="node1" presStyleIdx="0" presStyleCnt="8">
        <dgm:presLayoutVars>
          <dgm:bulletEnabled val="1"/>
        </dgm:presLayoutVars>
      </dgm:prSet>
      <dgm:spPr/>
      <dgm:t>
        <a:bodyPr/>
        <a:lstStyle/>
        <a:p>
          <a:endParaRPr lang="en-US"/>
        </a:p>
      </dgm:t>
    </dgm:pt>
    <dgm:pt modelId="{2379F66E-FC8D-49BB-8B9C-AD6E27BABD7E}" type="pres">
      <dgm:prSet presAssocID="{9C988606-98AA-4613-A29D-82CBCC0893F6}" presName="sibTransFirstNode" presStyleLbl="bgShp" presStyleIdx="0" presStyleCnt="1"/>
      <dgm:spPr/>
      <dgm:t>
        <a:bodyPr/>
        <a:lstStyle/>
        <a:p>
          <a:endParaRPr lang="en-US"/>
        </a:p>
      </dgm:t>
    </dgm:pt>
    <dgm:pt modelId="{68776E13-F87A-46B8-B440-95060F06AAE5}" type="pres">
      <dgm:prSet presAssocID="{E68BD6CE-87B4-4D0C-B17D-338606BAF8F3}" presName="nodeFollowingNodes" presStyleLbl="node1" presStyleIdx="1" presStyleCnt="8">
        <dgm:presLayoutVars>
          <dgm:bulletEnabled val="1"/>
        </dgm:presLayoutVars>
      </dgm:prSet>
      <dgm:spPr/>
      <dgm:t>
        <a:bodyPr/>
        <a:lstStyle/>
        <a:p>
          <a:endParaRPr lang="en-US"/>
        </a:p>
      </dgm:t>
    </dgm:pt>
    <dgm:pt modelId="{AC2DDA3A-3794-4C6A-A114-15367AB3564E}" type="pres">
      <dgm:prSet presAssocID="{7BA6CB83-0EFE-47D3-8107-9D501C4105F4}" presName="nodeFollowingNodes" presStyleLbl="node1" presStyleIdx="2" presStyleCnt="8">
        <dgm:presLayoutVars>
          <dgm:bulletEnabled val="1"/>
        </dgm:presLayoutVars>
      </dgm:prSet>
      <dgm:spPr/>
      <dgm:t>
        <a:bodyPr/>
        <a:lstStyle/>
        <a:p>
          <a:endParaRPr lang="en-US"/>
        </a:p>
      </dgm:t>
    </dgm:pt>
    <dgm:pt modelId="{4A5A5B68-DA18-4A87-9E68-249B566F8A47}" type="pres">
      <dgm:prSet presAssocID="{29A40C7E-D3B4-42D5-8576-2CEBB5B4E096}" presName="nodeFollowingNodes" presStyleLbl="node1" presStyleIdx="3" presStyleCnt="8">
        <dgm:presLayoutVars>
          <dgm:bulletEnabled val="1"/>
        </dgm:presLayoutVars>
      </dgm:prSet>
      <dgm:spPr/>
      <dgm:t>
        <a:bodyPr/>
        <a:lstStyle/>
        <a:p>
          <a:endParaRPr lang="en-US"/>
        </a:p>
      </dgm:t>
    </dgm:pt>
    <dgm:pt modelId="{B2F229AD-9E42-41D4-9824-FC324CE49DBA}" type="pres">
      <dgm:prSet presAssocID="{A49A5288-80D2-48B3-BEDE-838956A8FB46}" presName="nodeFollowingNodes" presStyleLbl="node1" presStyleIdx="4" presStyleCnt="8">
        <dgm:presLayoutVars>
          <dgm:bulletEnabled val="1"/>
        </dgm:presLayoutVars>
      </dgm:prSet>
      <dgm:spPr/>
      <dgm:t>
        <a:bodyPr/>
        <a:lstStyle/>
        <a:p>
          <a:endParaRPr lang="en-US"/>
        </a:p>
      </dgm:t>
    </dgm:pt>
    <dgm:pt modelId="{E6C89706-89C2-4E56-9EEE-99AB77115F9C}" type="pres">
      <dgm:prSet presAssocID="{D199A6E0-0820-4856-A04E-8D0A5C47B8C2}" presName="nodeFollowingNodes" presStyleLbl="node1" presStyleIdx="5" presStyleCnt="8">
        <dgm:presLayoutVars>
          <dgm:bulletEnabled val="1"/>
        </dgm:presLayoutVars>
      </dgm:prSet>
      <dgm:spPr/>
      <dgm:t>
        <a:bodyPr/>
        <a:lstStyle/>
        <a:p>
          <a:endParaRPr lang="en-US"/>
        </a:p>
      </dgm:t>
    </dgm:pt>
    <dgm:pt modelId="{074A8C8E-48BE-42EF-9E80-E812AD09E378}" type="pres">
      <dgm:prSet presAssocID="{26D39C25-C682-4DB9-BAE3-E410027E5320}" presName="nodeFollowingNodes" presStyleLbl="node1" presStyleIdx="6" presStyleCnt="8">
        <dgm:presLayoutVars>
          <dgm:bulletEnabled val="1"/>
        </dgm:presLayoutVars>
      </dgm:prSet>
      <dgm:spPr/>
      <dgm:t>
        <a:bodyPr/>
        <a:lstStyle/>
        <a:p>
          <a:endParaRPr lang="en-US"/>
        </a:p>
      </dgm:t>
    </dgm:pt>
    <dgm:pt modelId="{BA6ECAEF-7C78-4D42-BA77-1B12B620B91E}" type="pres">
      <dgm:prSet presAssocID="{74A46252-6130-4002-AFFD-2771651A640A}" presName="nodeFollowingNodes" presStyleLbl="node1" presStyleIdx="7" presStyleCnt="8">
        <dgm:presLayoutVars>
          <dgm:bulletEnabled val="1"/>
        </dgm:presLayoutVars>
      </dgm:prSet>
      <dgm:spPr/>
      <dgm:t>
        <a:bodyPr/>
        <a:lstStyle/>
        <a:p>
          <a:endParaRPr lang="en-US"/>
        </a:p>
      </dgm:t>
    </dgm:pt>
  </dgm:ptLst>
  <dgm:cxnLst>
    <dgm:cxn modelId="{1CBA2C54-A696-49B8-A890-DDD7DA98D5E2}" srcId="{B59F566E-5A0C-478F-93E9-BABB1465ECBB}" destId="{74A46252-6130-4002-AFFD-2771651A640A}" srcOrd="7" destOrd="0" parTransId="{A25166A0-A7E4-4734-B901-719DA372FF11}" sibTransId="{5E2F5CD0-0F2B-4F05-A623-DF4F7B98546F}"/>
    <dgm:cxn modelId="{2800BFBA-9323-4D23-92C7-9E84C9E9E671}" srcId="{B59F566E-5A0C-478F-93E9-BABB1465ECBB}" destId="{93C176F9-39E6-44BE-B84F-E23D13C09FB4}" srcOrd="0" destOrd="0" parTransId="{F53B66A5-2A52-4BD1-BDA0-84522827C2D9}" sibTransId="{9C988606-98AA-4613-A29D-82CBCC0893F6}"/>
    <dgm:cxn modelId="{354C83A8-F26A-4DCD-8DDC-AA85D74E4711}" srcId="{B59F566E-5A0C-478F-93E9-BABB1465ECBB}" destId="{E68BD6CE-87B4-4D0C-B17D-338606BAF8F3}" srcOrd="1" destOrd="0" parTransId="{C3B9E9A1-A79F-4CDE-A37F-9B50E510AF03}" sibTransId="{6FCD4715-CFF0-46C1-A151-DBC8CC0756E5}"/>
    <dgm:cxn modelId="{7ECC67B9-888C-40BA-9582-7DCA84F5ED32}" srcId="{B59F566E-5A0C-478F-93E9-BABB1465ECBB}" destId="{7BA6CB83-0EFE-47D3-8107-9D501C4105F4}" srcOrd="2" destOrd="0" parTransId="{3CAB8EA8-A3A6-4293-A42E-EB340AD43AEC}" sibTransId="{EFE1B573-C887-48B0-8C61-467A1DE1E55F}"/>
    <dgm:cxn modelId="{7A4A8BE6-AD96-4DC2-8695-339DC9E4492A}" srcId="{B59F566E-5A0C-478F-93E9-BABB1465ECBB}" destId="{A49A5288-80D2-48B3-BEDE-838956A8FB46}" srcOrd="4" destOrd="0" parTransId="{3A86F943-87D7-48D7-9B12-7E1FD2E1FB20}" sibTransId="{7D03BFB4-988C-49AF-82F7-ED7EAF0FEDAB}"/>
    <dgm:cxn modelId="{29B357DB-8D02-48E2-B7BF-14A546360C14}" type="presOf" srcId="{A49A5288-80D2-48B3-BEDE-838956A8FB46}" destId="{B2F229AD-9E42-41D4-9824-FC324CE49DBA}" srcOrd="0" destOrd="0" presId="urn:microsoft.com/office/officeart/2005/8/layout/cycle3"/>
    <dgm:cxn modelId="{1B4A387B-1573-4B4C-B0EA-F1C99E7761E2}" type="presOf" srcId="{E68BD6CE-87B4-4D0C-B17D-338606BAF8F3}" destId="{68776E13-F87A-46B8-B440-95060F06AAE5}" srcOrd="0" destOrd="0" presId="urn:microsoft.com/office/officeart/2005/8/layout/cycle3"/>
    <dgm:cxn modelId="{2F9BAE9D-3500-4F36-A6AC-1CE2E895DEAF}" srcId="{B59F566E-5A0C-478F-93E9-BABB1465ECBB}" destId="{29A40C7E-D3B4-42D5-8576-2CEBB5B4E096}" srcOrd="3" destOrd="0" parTransId="{03DE9E08-25B4-482D-A485-1A406AB5AB29}" sibTransId="{60374B07-75B2-4CB5-89FA-759199198896}"/>
    <dgm:cxn modelId="{A2F9D790-C471-4797-AF50-ACE9C0B8C840}" type="presOf" srcId="{26D39C25-C682-4DB9-BAE3-E410027E5320}" destId="{074A8C8E-48BE-42EF-9E80-E812AD09E378}" srcOrd="0" destOrd="0" presId="urn:microsoft.com/office/officeart/2005/8/layout/cycle3"/>
    <dgm:cxn modelId="{0985C82D-F4FB-4B6D-ACD6-07327B006458}" srcId="{B59F566E-5A0C-478F-93E9-BABB1465ECBB}" destId="{26D39C25-C682-4DB9-BAE3-E410027E5320}" srcOrd="6" destOrd="0" parTransId="{33BAD1F5-3CC9-435D-81F6-0DAB29E6324D}" sibTransId="{CF5F27A7-0784-4987-9803-8C76905AC7EE}"/>
    <dgm:cxn modelId="{8BE0B2FB-33CF-4E6F-9E5E-5A4F455660D9}" type="presOf" srcId="{D199A6E0-0820-4856-A04E-8D0A5C47B8C2}" destId="{E6C89706-89C2-4E56-9EEE-99AB77115F9C}" srcOrd="0" destOrd="0" presId="urn:microsoft.com/office/officeart/2005/8/layout/cycle3"/>
    <dgm:cxn modelId="{2D429E89-90C2-4C76-90C7-F635554DAA90}" type="presOf" srcId="{93C176F9-39E6-44BE-B84F-E23D13C09FB4}" destId="{A426176B-327D-49E1-BA36-15B6FBFB7701}" srcOrd="0" destOrd="0" presId="urn:microsoft.com/office/officeart/2005/8/layout/cycle3"/>
    <dgm:cxn modelId="{EDBF3DCD-C7EC-4B75-90F6-A718D96459A2}" type="presOf" srcId="{7BA6CB83-0EFE-47D3-8107-9D501C4105F4}" destId="{AC2DDA3A-3794-4C6A-A114-15367AB3564E}" srcOrd="0" destOrd="0" presId="urn:microsoft.com/office/officeart/2005/8/layout/cycle3"/>
    <dgm:cxn modelId="{BEDAEA44-E14A-4A77-B8E4-219A75F08A08}" type="presOf" srcId="{74A46252-6130-4002-AFFD-2771651A640A}" destId="{BA6ECAEF-7C78-4D42-BA77-1B12B620B91E}" srcOrd="0" destOrd="0" presId="urn:microsoft.com/office/officeart/2005/8/layout/cycle3"/>
    <dgm:cxn modelId="{A637E303-AD44-46AA-9419-D4354FABFE8B}" type="presOf" srcId="{9C988606-98AA-4613-A29D-82CBCC0893F6}" destId="{2379F66E-FC8D-49BB-8B9C-AD6E27BABD7E}" srcOrd="0" destOrd="0" presId="urn:microsoft.com/office/officeart/2005/8/layout/cycle3"/>
    <dgm:cxn modelId="{9D39C901-4B31-40B0-A1F2-E465E6629471}" type="presOf" srcId="{29A40C7E-D3B4-42D5-8576-2CEBB5B4E096}" destId="{4A5A5B68-DA18-4A87-9E68-249B566F8A47}" srcOrd="0" destOrd="0" presId="urn:microsoft.com/office/officeart/2005/8/layout/cycle3"/>
    <dgm:cxn modelId="{DD5F9D6C-02EC-4ED1-83F7-8BB6E7CB5DFF}" srcId="{B59F566E-5A0C-478F-93E9-BABB1465ECBB}" destId="{D199A6E0-0820-4856-A04E-8D0A5C47B8C2}" srcOrd="5" destOrd="0" parTransId="{0E13BBC4-F6B8-4887-AF68-D3E63899A6FF}" sibTransId="{E80ECA51-14C6-493F-9095-421DE2F61A49}"/>
    <dgm:cxn modelId="{AAA6DFED-FE31-4544-8B8B-FD54BAAB94BF}" type="presOf" srcId="{B59F566E-5A0C-478F-93E9-BABB1465ECBB}" destId="{4A730065-4D7B-4313-B0B7-A98DAC180677}" srcOrd="0" destOrd="0" presId="urn:microsoft.com/office/officeart/2005/8/layout/cycle3"/>
    <dgm:cxn modelId="{0F3667BB-2C57-4F8A-A51E-1270560ADA5F}" type="presParOf" srcId="{4A730065-4D7B-4313-B0B7-A98DAC180677}" destId="{A2EBDB01-88BB-49B6-A8B4-1ED9B6D1D10E}" srcOrd="0" destOrd="0" presId="urn:microsoft.com/office/officeart/2005/8/layout/cycle3"/>
    <dgm:cxn modelId="{C0D0C8E9-9ABF-4EBC-8334-6E44ED9ADA2C}" type="presParOf" srcId="{A2EBDB01-88BB-49B6-A8B4-1ED9B6D1D10E}" destId="{A426176B-327D-49E1-BA36-15B6FBFB7701}" srcOrd="0" destOrd="0" presId="urn:microsoft.com/office/officeart/2005/8/layout/cycle3"/>
    <dgm:cxn modelId="{26044EB7-3882-48D1-8803-6867788FA5BC}" type="presParOf" srcId="{A2EBDB01-88BB-49B6-A8B4-1ED9B6D1D10E}" destId="{2379F66E-FC8D-49BB-8B9C-AD6E27BABD7E}" srcOrd="1" destOrd="0" presId="urn:microsoft.com/office/officeart/2005/8/layout/cycle3"/>
    <dgm:cxn modelId="{5574F2EE-8CBA-43CF-9A7D-3B37585856FD}" type="presParOf" srcId="{A2EBDB01-88BB-49B6-A8B4-1ED9B6D1D10E}" destId="{68776E13-F87A-46B8-B440-95060F06AAE5}" srcOrd="2" destOrd="0" presId="urn:microsoft.com/office/officeart/2005/8/layout/cycle3"/>
    <dgm:cxn modelId="{E85F3951-9A93-4A3D-909E-3629C0C27853}" type="presParOf" srcId="{A2EBDB01-88BB-49B6-A8B4-1ED9B6D1D10E}" destId="{AC2DDA3A-3794-4C6A-A114-15367AB3564E}" srcOrd="3" destOrd="0" presId="urn:microsoft.com/office/officeart/2005/8/layout/cycle3"/>
    <dgm:cxn modelId="{E3E6D6FC-0636-4C9B-AF29-66B3DA493EC6}" type="presParOf" srcId="{A2EBDB01-88BB-49B6-A8B4-1ED9B6D1D10E}" destId="{4A5A5B68-DA18-4A87-9E68-249B566F8A47}" srcOrd="4" destOrd="0" presId="urn:microsoft.com/office/officeart/2005/8/layout/cycle3"/>
    <dgm:cxn modelId="{793A7C4F-36C0-4BC0-94F0-B603241686B1}" type="presParOf" srcId="{A2EBDB01-88BB-49B6-A8B4-1ED9B6D1D10E}" destId="{B2F229AD-9E42-41D4-9824-FC324CE49DBA}" srcOrd="5" destOrd="0" presId="urn:microsoft.com/office/officeart/2005/8/layout/cycle3"/>
    <dgm:cxn modelId="{D9566C5A-BF3B-4D64-B314-5151693DC3AB}" type="presParOf" srcId="{A2EBDB01-88BB-49B6-A8B4-1ED9B6D1D10E}" destId="{E6C89706-89C2-4E56-9EEE-99AB77115F9C}" srcOrd="6" destOrd="0" presId="urn:microsoft.com/office/officeart/2005/8/layout/cycle3"/>
    <dgm:cxn modelId="{4E3E55D7-7F63-4C9E-A0ED-EA74531EB681}" type="presParOf" srcId="{A2EBDB01-88BB-49B6-A8B4-1ED9B6D1D10E}" destId="{074A8C8E-48BE-42EF-9E80-E812AD09E378}" srcOrd="7" destOrd="0" presId="urn:microsoft.com/office/officeart/2005/8/layout/cycle3"/>
    <dgm:cxn modelId="{4A6734DD-CDF1-4BAA-986A-EB40D19C9C9B}" type="presParOf" srcId="{A2EBDB01-88BB-49B6-A8B4-1ED9B6D1D10E}" destId="{BA6ECAEF-7C78-4D42-BA77-1B12B620B91E}"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9F566E-5A0C-478F-93E9-BABB1465ECB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93C176F9-39E6-44BE-B84F-E23D13C09FB4}">
      <dgm:prSet phldrT="[Text]"/>
      <dgm:spPr>
        <a:solidFill>
          <a:schemeClr val="tx2">
            <a:lumMod val="20000"/>
            <a:lumOff val="80000"/>
          </a:schemeClr>
        </a:solidFill>
      </dgm:spPr>
      <dgm:t>
        <a:bodyPr/>
        <a:lstStyle/>
        <a:p>
          <a:r>
            <a:rPr lang="en-US" dirty="0">
              <a:solidFill>
                <a:schemeClr val="bg1"/>
              </a:solidFill>
            </a:rPr>
            <a:t>Epigenetic risks from ongoing violence &amp; stress</a:t>
          </a:r>
          <a:endParaRPr lang="en-GB" dirty="0"/>
        </a:p>
      </dgm:t>
    </dgm:pt>
    <dgm:pt modelId="{F53B66A5-2A52-4BD1-BDA0-84522827C2D9}" type="parTrans" cxnId="{2800BFBA-9323-4D23-92C7-9E84C9E9E671}">
      <dgm:prSet/>
      <dgm:spPr/>
      <dgm:t>
        <a:bodyPr/>
        <a:lstStyle/>
        <a:p>
          <a:endParaRPr lang="en-GB"/>
        </a:p>
      </dgm:t>
    </dgm:pt>
    <dgm:pt modelId="{9C988606-98AA-4613-A29D-82CBCC0893F6}" type="sibTrans" cxnId="{2800BFBA-9323-4D23-92C7-9E84C9E9E671}">
      <dgm:prSet/>
      <dgm:spPr/>
      <dgm:t>
        <a:bodyPr/>
        <a:lstStyle/>
        <a:p>
          <a:endParaRPr lang="en-GB"/>
        </a:p>
      </dgm:t>
    </dgm:pt>
    <dgm:pt modelId="{E68BD6CE-87B4-4D0C-B17D-338606BAF8F3}">
      <dgm:prSet phldrT="[Text]"/>
      <dgm:spPr>
        <a:solidFill>
          <a:schemeClr val="tx2">
            <a:lumMod val="20000"/>
            <a:lumOff val="80000"/>
          </a:schemeClr>
        </a:solidFill>
      </dgm:spPr>
      <dgm:t>
        <a:bodyPr/>
        <a:lstStyle/>
        <a:p>
          <a:r>
            <a:rPr lang="en-US" dirty="0">
              <a:solidFill>
                <a:schemeClr val="bg1"/>
              </a:solidFill>
            </a:rPr>
            <a:t>Parental limitations &amp; mental illness compromise attachment</a:t>
          </a:r>
          <a:endParaRPr lang="en-GB" dirty="0">
            <a:solidFill>
              <a:schemeClr val="bg1"/>
            </a:solidFill>
          </a:endParaRPr>
        </a:p>
      </dgm:t>
    </dgm:pt>
    <dgm:pt modelId="{C3B9E9A1-A79F-4CDE-A37F-9B50E510AF03}" type="parTrans" cxnId="{354C83A8-F26A-4DCD-8DDC-AA85D74E4711}">
      <dgm:prSet/>
      <dgm:spPr/>
      <dgm:t>
        <a:bodyPr/>
        <a:lstStyle/>
        <a:p>
          <a:endParaRPr lang="en-GB"/>
        </a:p>
      </dgm:t>
    </dgm:pt>
    <dgm:pt modelId="{6FCD4715-CFF0-46C1-A151-DBC8CC0756E5}" type="sibTrans" cxnId="{354C83A8-F26A-4DCD-8DDC-AA85D74E4711}">
      <dgm:prSet/>
      <dgm:spPr/>
      <dgm:t>
        <a:bodyPr/>
        <a:lstStyle/>
        <a:p>
          <a:endParaRPr lang="en-GB"/>
        </a:p>
      </dgm:t>
    </dgm:pt>
    <dgm:pt modelId="{7BA6CB83-0EFE-47D3-8107-9D501C4105F4}">
      <dgm:prSet phldrT="[Text]"/>
      <dgm:spPr>
        <a:solidFill>
          <a:schemeClr val="tx2">
            <a:lumMod val="20000"/>
            <a:lumOff val="80000"/>
          </a:schemeClr>
        </a:solidFill>
      </dgm:spPr>
      <dgm:t>
        <a:bodyPr/>
        <a:lstStyle/>
        <a:p>
          <a:r>
            <a:rPr lang="en-GB" dirty="0">
              <a:solidFill>
                <a:schemeClr val="bg1"/>
              </a:solidFill>
            </a:rPr>
            <a:t>Child has difficulties with self-regulation</a:t>
          </a:r>
        </a:p>
      </dgm:t>
    </dgm:pt>
    <dgm:pt modelId="{3CAB8EA8-A3A6-4293-A42E-EB340AD43AEC}" type="parTrans" cxnId="{7ECC67B9-888C-40BA-9582-7DCA84F5ED32}">
      <dgm:prSet/>
      <dgm:spPr/>
      <dgm:t>
        <a:bodyPr/>
        <a:lstStyle/>
        <a:p>
          <a:endParaRPr lang="en-GB"/>
        </a:p>
      </dgm:t>
    </dgm:pt>
    <dgm:pt modelId="{EFE1B573-C887-48B0-8C61-467A1DE1E55F}" type="sibTrans" cxnId="{7ECC67B9-888C-40BA-9582-7DCA84F5ED32}">
      <dgm:prSet/>
      <dgm:spPr/>
      <dgm:t>
        <a:bodyPr/>
        <a:lstStyle/>
        <a:p>
          <a:endParaRPr lang="en-GB"/>
        </a:p>
      </dgm:t>
    </dgm:pt>
    <dgm:pt modelId="{29A40C7E-D3B4-42D5-8576-2CEBB5B4E096}">
      <dgm:prSet phldrT="[Text]"/>
      <dgm:spPr>
        <a:solidFill>
          <a:schemeClr val="tx2">
            <a:lumMod val="20000"/>
            <a:lumOff val="80000"/>
          </a:schemeClr>
        </a:solidFill>
      </dgm:spPr>
      <dgm:t>
        <a:bodyPr/>
        <a:lstStyle/>
        <a:p>
          <a:r>
            <a:rPr lang="en-US" dirty="0">
              <a:solidFill>
                <a:schemeClr val="bg1"/>
              </a:solidFill>
            </a:rPr>
            <a:t>Growing child exposed to negative relationship and parenting styles</a:t>
          </a:r>
          <a:endParaRPr lang="en-GB" dirty="0">
            <a:solidFill>
              <a:schemeClr val="bg1"/>
            </a:solidFill>
          </a:endParaRPr>
        </a:p>
      </dgm:t>
    </dgm:pt>
    <dgm:pt modelId="{03DE9E08-25B4-482D-A485-1A406AB5AB29}" type="parTrans" cxnId="{2F9BAE9D-3500-4F36-A6AC-1CE2E895DEAF}">
      <dgm:prSet/>
      <dgm:spPr/>
      <dgm:t>
        <a:bodyPr/>
        <a:lstStyle/>
        <a:p>
          <a:endParaRPr lang="en-GB"/>
        </a:p>
      </dgm:t>
    </dgm:pt>
    <dgm:pt modelId="{60374B07-75B2-4CB5-89FA-759199198896}" type="sibTrans" cxnId="{2F9BAE9D-3500-4F36-A6AC-1CE2E895DEAF}">
      <dgm:prSet/>
      <dgm:spPr/>
      <dgm:t>
        <a:bodyPr/>
        <a:lstStyle/>
        <a:p>
          <a:endParaRPr lang="en-GB"/>
        </a:p>
      </dgm:t>
    </dgm:pt>
    <dgm:pt modelId="{A49A5288-80D2-48B3-BEDE-838956A8FB46}">
      <dgm:prSet phldrT="[Text]"/>
      <dgm:spPr>
        <a:solidFill>
          <a:schemeClr val="tx2">
            <a:lumMod val="20000"/>
            <a:lumOff val="80000"/>
          </a:schemeClr>
        </a:solidFill>
      </dgm:spPr>
      <dgm:t>
        <a:bodyPr/>
        <a:lstStyle/>
        <a:p>
          <a:r>
            <a:rPr lang="en-US" dirty="0">
              <a:solidFill>
                <a:schemeClr val="bg1"/>
              </a:solidFill>
            </a:rPr>
            <a:t>Adverse childhood increases risk of anxiety, depression and other disorders</a:t>
          </a:r>
          <a:endParaRPr lang="en-GB" dirty="0">
            <a:solidFill>
              <a:schemeClr val="bg1"/>
            </a:solidFill>
          </a:endParaRPr>
        </a:p>
      </dgm:t>
    </dgm:pt>
    <dgm:pt modelId="{3A86F943-87D7-48D7-9B12-7E1FD2E1FB20}" type="parTrans" cxnId="{7A4A8BE6-AD96-4DC2-8695-339DC9E4492A}">
      <dgm:prSet/>
      <dgm:spPr/>
      <dgm:t>
        <a:bodyPr/>
        <a:lstStyle/>
        <a:p>
          <a:endParaRPr lang="en-GB"/>
        </a:p>
      </dgm:t>
    </dgm:pt>
    <dgm:pt modelId="{7D03BFB4-988C-49AF-82F7-ED7EAF0FEDAB}" type="sibTrans" cxnId="{7A4A8BE6-AD96-4DC2-8695-339DC9E4492A}">
      <dgm:prSet/>
      <dgm:spPr/>
      <dgm:t>
        <a:bodyPr/>
        <a:lstStyle/>
        <a:p>
          <a:endParaRPr lang="en-GB"/>
        </a:p>
      </dgm:t>
    </dgm:pt>
    <dgm:pt modelId="{D199A6E0-0820-4856-A04E-8D0A5C47B8C2}">
      <dgm:prSet phldrT="[Text]"/>
      <dgm:spPr/>
      <dgm:t>
        <a:bodyPr/>
        <a:lstStyle/>
        <a:p>
          <a:r>
            <a:rPr lang="en-US" dirty="0">
              <a:solidFill>
                <a:schemeClr val="bg1"/>
              </a:solidFill>
            </a:rPr>
            <a:t>Adolescent struggles with self  regulation in times of stress, &amp; develops mental health problems &amp; substance use</a:t>
          </a:r>
          <a:endParaRPr lang="en-GB" dirty="0">
            <a:solidFill>
              <a:schemeClr val="bg1"/>
            </a:solidFill>
          </a:endParaRPr>
        </a:p>
      </dgm:t>
    </dgm:pt>
    <dgm:pt modelId="{0E13BBC4-F6B8-4887-AF68-D3E63899A6FF}" type="parTrans" cxnId="{DD5F9D6C-02EC-4ED1-83F7-8BB6E7CB5DFF}">
      <dgm:prSet/>
      <dgm:spPr/>
      <dgm:t>
        <a:bodyPr/>
        <a:lstStyle/>
        <a:p>
          <a:endParaRPr lang="en-GB"/>
        </a:p>
      </dgm:t>
    </dgm:pt>
    <dgm:pt modelId="{E80ECA51-14C6-493F-9095-421DE2F61A49}" type="sibTrans" cxnId="{DD5F9D6C-02EC-4ED1-83F7-8BB6E7CB5DFF}">
      <dgm:prSet/>
      <dgm:spPr/>
      <dgm:t>
        <a:bodyPr/>
        <a:lstStyle/>
        <a:p>
          <a:endParaRPr lang="en-GB"/>
        </a:p>
      </dgm:t>
    </dgm:pt>
    <dgm:pt modelId="{26D39C25-C682-4DB9-BAE3-E410027E5320}">
      <dgm:prSet phldrT="[Text]"/>
      <dgm:spPr>
        <a:solidFill>
          <a:schemeClr val="tx2">
            <a:lumMod val="20000"/>
            <a:lumOff val="80000"/>
          </a:schemeClr>
        </a:solidFill>
      </dgm:spPr>
      <dgm:t>
        <a:bodyPr/>
        <a:lstStyle/>
        <a:p>
          <a:r>
            <a:rPr lang="en-US" dirty="0">
              <a:solidFill>
                <a:schemeClr val="bg1"/>
              </a:solidFill>
            </a:rPr>
            <a:t>Young adult makes maladaptive life &amp; relationship choices</a:t>
          </a:r>
          <a:endParaRPr lang="en-GB" dirty="0">
            <a:solidFill>
              <a:schemeClr val="bg1"/>
            </a:solidFill>
          </a:endParaRPr>
        </a:p>
      </dgm:t>
    </dgm:pt>
    <dgm:pt modelId="{33BAD1F5-3CC9-435D-81F6-0DAB29E6324D}" type="parTrans" cxnId="{0985C82D-F4FB-4B6D-ACD6-07327B006458}">
      <dgm:prSet/>
      <dgm:spPr/>
      <dgm:t>
        <a:bodyPr/>
        <a:lstStyle/>
        <a:p>
          <a:endParaRPr lang="en-GB"/>
        </a:p>
      </dgm:t>
    </dgm:pt>
    <dgm:pt modelId="{CF5F27A7-0784-4987-9803-8C76905AC7EE}" type="sibTrans" cxnId="{0985C82D-F4FB-4B6D-ACD6-07327B006458}">
      <dgm:prSet/>
      <dgm:spPr/>
      <dgm:t>
        <a:bodyPr/>
        <a:lstStyle/>
        <a:p>
          <a:endParaRPr lang="en-GB"/>
        </a:p>
      </dgm:t>
    </dgm:pt>
    <dgm:pt modelId="{74A46252-6130-4002-AFFD-2771651A640A}">
      <dgm:prSet phldrT="[Text]"/>
      <dgm:spPr>
        <a:solidFill>
          <a:schemeClr val="tx2">
            <a:lumMod val="20000"/>
            <a:lumOff val="80000"/>
          </a:schemeClr>
        </a:solidFill>
      </dgm:spPr>
      <dgm:t>
        <a:bodyPr/>
        <a:lstStyle/>
        <a:p>
          <a:r>
            <a:rPr lang="en-US" dirty="0">
              <a:solidFill>
                <a:schemeClr val="bg1"/>
              </a:solidFill>
            </a:rPr>
            <a:t>Young adult conceives children</a:t>
          </a:r>
          <a:endParaRPr lang="en-GB" dirty="0">
            <a:solidFill>
              <a:schemeClr val="bg1"/>
            </a:solidFill>
          </a:endParaRPr>
        </a:p>
      </dgm:t>
    </dgm:pt>
    <dgm:pt modelId="{A25166A0-A7E4-4734-B901-719DA372FF11}" type="parTrans" cxnId="{1CBA2C54-A696-49B8-A890-DDD7DA98D5E2}">
      <dgm:prSet/>
      <dgm:spPr/>
      <dgm:t>
        <a:bodyPr/>
        <a:lstStyle/>
        <a:p>
          <a:endParaRPr lang="en-GB"/>
        </a:p>
      </dgm:t>
    </dgm:pt>
    <dgm:pt modelId="{5E2F5CD0-0F2B-4F05-A623-DF4F7B98546F}" type="sibTrans" cxnId="{1CBA2C54-A696-49B8-A890-DDD7DA98D5E2}">
      <dgm:prSet/>
      <dgm:spPr/>
      <dgm:t>
        <a:bodyPr/>
        <a:lstStyle/>
        <a:p>
          <a:endParaRPr lang="en-GB"/>
        </a:p>
      </dgm:t>
    </dgm:pt>
    <dgm:pt modelId="{4A730065-4D7B-4313-B0B7-A98DAC180677}" type="pres">
      <dgm:prSet presAssocID="{B59F566E-5A0C-478F-93E9-BABB1465ECBB}" presName="Name0" presStyleCnt="0">
        <dgm:presLayoutVars>
          <dgm:dir/>
          <dgm:resizeHandles val="exact"/>
        </dgm:presLayoutVars>
      </dgm:prSet>
      <dgm:spPr/>
      <dgm:t>
        <a:bodyPr/>
        <a:lstStyle/>
        <a:p>
          <a:endParaRPr lang="en-US"/>
        </a:p>
      </dgm:t>
    </dgm:pt>
    <dgm:pt modelId="{A2EBDB01-88BB-49B6-A8B4-1ED9B6D1D10E}" type="pres">
      <dgm:prSet presAssocID="{B59F566E-5A0C-478F-93E9-BABB1465ECBB}" presName="cycle" presStyleCnt="0"/>
      <dgm:spPr/>
    </dgm:pt>
    <dgm:pt modelId="{A426176B-327D-49E1-BA36-15B6FBFB7701}" type="pres">
      <dgm:prSet presAssocID="{93C176F9-39E6-44BE-B84F-E23D13C09FB4}" presName="nodeFirstNode" presStyleLbl="node1" presStyleIdx="0" presStyleCnt="8">
        <dgm:presLayoutVars>
          <dgm:bulletEnabled val="1"/>
        </dgm:presLayoutVars>
      </dgm:prSet>
      <dgm:spPr/>
      <dgm:t>
        <a:bodyPr/>
        <a:lstStyle/>
        <a:p>
          <a:endParaRPr lang="en-US"/>
        </a:p>
      </dgm:t>
    </dgm:pt>
    <dgm:pt modelId="{2379F66E-FC8D-49BB-8B9C-AD6E27BABD7E}" type="pres">
      <dgm:prSet presAssocID="{9C988606-98AA-4613-A29D-82CBCC0893F6}" presName="sibTransFirstNode" presStyleLbl="bgShp" presStyleIdx="0" presStyleCnt="1"/>
      <dgm:spPr/>
      <dgm:t>
        <a:bodyPr/>
        <a:lstStyle/>
        <a:p>
          <a:endParaRPr lang="en-US"/>
        </a:p>
      </dgm:t>
    </dgm:pt>
    <dgm:pt modelId="{68776E13-F87A-46B8-B440-95060F06AAE5}" type="pres">
      <dgm:prSet presAssocID="{E68BD6CE-87B4-4D0C-B17D-338606BAF8F3}" presName="nodeFollowingNodes" presStyleLbl="node1" presStyleIdx="1" presStyleCnt="8">
        <dgm:presLayoutVars>
          <dgm:bulletEnabled val="1"/>
        </dgm:presLayoutVars>
      </dgm:prSet>
      <dgm:spPr/>
      <dgm:t>
        <a:bodyPr/>
        <a:lstStyle/>
        <a:p>
          <a:endParaRPr lang="en-US"/>
        </a:p>
      </dgm:t>
    </dgm:pt>
    <dgm:pt modelId="{AC2DDA3A-3794-4C6A-A114-15367AB3564E}" type="pres">
      <dgm:prSet presAssocID="{7BA6CB83-0EFE-47D3-8107-9D501C4105F4}" presName="nodeFollowingNodes" presStyleLbl="node1" presStyleIdx="2" presStyleCnt="8">
        <dgm:presLayoutVars>
          <dgm:bulletEnabled val="1"/>
        </dgm:presLayoutVars>
      </dgm:prSet>
      <dgm:spPr/>
      <dgm:t>
        <a:bodyPr/>
        <a:lstStyle/>
        <a:p>
          <a:endParaRPr lang="en-US"/>
        </a:p>
      </dgm:t>
    </dgm:pt>
    <dgm:pt modelId="{4A5A5B68-DA18-4A87-9E68-249B566F8A47}" type="pres">
      <dgm:prSet presAssocID="{29A40C7E-D3B4-42D5-8576-2CEBB5B4E096}" presName="nodeFollowingNodes" presStyleLbl="node1" presStyleIdx="3" presStyleCnt="8">
        <dgm:presLayoutVars>
          <dgm:bulletEnabled val="1"/>
        </dgm:presLayoutVars>
      </dgm:prSet>
      <dgm:spPr/>
      <dgm:t>
        <a:bodyPr/>
        <a:lstStyle/>
        <a:p>
          <a:endParaRPr lang="en-US"/>
        </a:p>
      </dgm:t>
    </dgm:pt>
    <dgm:pt modelId="{B2F229AD-9E42-41D4-9824-FC324CE49DBA}" type="pres">
      <dgm:prSet presAssocID="{A49A5288-80D2-48B3-BEDE-838956A8FB46}" presName="nodeFollowingNodes" presStyleLbl="node1" presStyleIdx="4" presStyleCnt="8">
        <dgm:presLayoutVars>
          <dgm:bulletEnabled val="1"/>
        </dgm:presLayoutVars>
      </dgm:prSet>
      <dgm:spPr/>
      <dgm:t>
        <a:bodyPr/>
        <a:lstStyle/>
        <a:p>
          <a:endParaRPr lang="en-US"/>
        </a:p>
      </dgm:t>
    </dgm:pt>
    <dgm:pt modelId="{E6C89706-89C2-4E56-9EEE-99AB77115F9C}" type="pres">
      <dgm:prSet presAssocID="{D199A6E0-0820-4856-A04E-8D0A5C47B8C2}" presName="nodeFollowingNodes" presStyleLbl="node1" presStyleIdx="5" presStyleCnt="8">
        <dgm:presLayoutVars>
          <dgm:bulletEnabled val="1"/>
        </dgm:presLayoutVars>
      </dgm:prSet>
      <dgm:spPr/>
      <dgm:t>
        <a:bodyPr/>
        <a:lstStyle/>
        <a:p>
          <a:endParaRPr lang="en-US"/>
        </a:p>
      </dgm:t>
    </dgm:pt>
    <dgm:pt modelId="{074A8C8E-48BE-42EF-9E80-E812AD09E378}" type="pres">
      <dgm:prSet presAssocID="{26D39C25-C682-4DB9-BAE3-E410027E5320}" presName="nodeFollowingNodes" presStyleLbl="node1" presStyleIdx="6" presStyleCnt="8">
        <dgm:presLayoutVars>
          <dgm:bulletEnabled val="1"/>
        </dgm:presLayoutVars>
      </dgm:prSet>
      <dgm:spPr/>
      <dgm:t>
        <a:bodyPr/>
        <a:lstStyle/>
        <a:p>
          <a:endParaRPr lang="en-US"/>
        </a:p>
      </dgm:t>
    </dgm:pt>
    <dgm:pt modelId="{BA6ECAEF-7C78-4D42-BA77-1B12B620B91E}" type="pres">
      <dgm:prSet presAssocID="{74A46252-6130-4002-AFFD-2771651A640A}" presName="nodeFollowingNodes" presStyleLbl="node1" presStyleIdx="7" presStyleCnt="8">
        <dgm:presLayoutVars>
          <dgm:bulletEnabled val="1"/>
        </dgm:presLayoutVars>
      </dgm:prSet>
      <dgm:spPr/>
      <dgm:t>
        <a:bodyPr/>
        <a:lstStyle/>
        <a:p>
          <a:endParaRPr lang="en-US"/>
        </a:p>
      </dgm:t>
    </dgm:pt>
  </dgm:ptLst>
  <dgm:cxnLst>
    <dgm:cxn modelId="{2E8AF12A-C08E-4017-B9A3-07574B6A3209}" type="presOf" srcId="{93C176F9-39E6-44BE-B84F-E23D13C09FB4}" destId="{A426176B-327D-49E1-BA36-15B6FBFB7701}" srcOrd="0" destOrd="0" presId="urn:microsoft.com/office/officeart/2005/8/layout/cycle3"/>
    <dgm:cxn modelId="{354C83A8-F26A-4DCD-8DDC-AA85D74E4711}" srcId="{B59F566E-5A0C-478F-93E9-BABB1465ECBB}" destId="{E68BD6CE-87B4-4D0C-B17D-338606BAF8F3}" srcOrd="1" destOrd="0" parTransId="{C3B9E9A1-A79F-4CDE-A37F-9B50E510AF03}" sibTransId="{6FCD4715-CFF0-46C1-A151-DBC8CC0756E5}"/>
    <dgm:cxn modelId="{1CBA2C54-A696-49B8-A890-DDD7DA98D5E2}" srcId="{B59F566E-5A0C-478F-93E9-BABB1465ECBB}" destId="{74A46252-6130-4002-AFFD-2771651A640A}" srcOrd="7" destOrd="0" parTransId="{A25166A0-A7E4-4734-B901-719DA372FF11}" sibTransId="{5E2F5CD0-0F2B-4F05-A623-DF4F7B98546F}"/>
    <dgm:cxn modelId="{F55EE0BD-232C-4850-8D23-51692862B486}" type="presOf" srcId="{D199A6E0-0820-4856-A04E-8D0A5C47B8C2}" destId="{E6C89706-89C2-4E56-9EEE-99AB77115F9C}" srcOrd="0" destOrd="0" presId="urn:microsoft.com/office/officeart/2005/8/layout/cycle3"/>
    <dgm:cxn modelId="{CB30B355-8564-40EF-B710-83F36ADBFEF2}" type="presOf" srcId="{E68BD6CE-87B4-4D0C-B17D-338606BAF8F3}" destId="{68776E13-F87A-46B8-B440-95060F06AAE5}" srcOrd="0" destOrd="0" presId="urn:microsoft.com/office/officeart/2005/8/layout/cycle3"/>
    <dgm:cxn modelId="{0985C82D-F4FB-4B6D-ACD6-07327B006458}" srcId="{B59F566E-5A0C-478F-93E9-BABB1465ECBB}" destId="{26D39C25-C682-4DB9-BAE3-E410027E5320}" srcOrd="6" destOrd="0" parTransId="{33BAD1F5-3CC9-435D-81F6-0DAB29E6324D}" sibTransId="{CF5F27A7-0784-4987-9803-8C76905AC7EE}"/>
    <dgm:cxn modelId="{CA9B2228-98C9-4F1F-BA6F-C8C9568036CF}" type="presOf" srcId="{26D39C25-C682-4DB9-BAE3-E410027E5320}" destId="{074A8C8E-48BE-42EF-9E80-E812AD09E378}" srcOrd="0" destOrd="0" presId="urn:microsoft.com/office/officeart/2005/8/layout/cycle3"/>
    <dgm:cxn modelId="{F4E0C16C-F8C8-47E4-935E-915E31D35569}" type="presOf" srcId="{29A40C7E-D3B4-42D5-8576-2CEBB5B4E096}" destId="{4A5A5B68-DA18-4A87-9E68-249B566F8A47}" srcOrd="0" destOrd="0" presId="urn:microsoft.com/office/officeart/2005/8/layout/cycle3"/>
    <dgm:cxn modelId="{81C05740-51B3-46AC-8CB0-48B48FC327A6}" type="presOf" srcId="{7BA6CB83-0EFE-47D3-8107-9D501C4105F4}" destId="{AC2DDA3A-3794-4C6A-A114-15367AB3564E}" srcOrd="0" destOrd="0" presId="urn:microsoft.com/office/officeart/2005/8/layout/cycle3"/>
    <dgm:cxn modelId="{1CD4DA5D-1F09-4FF3-B7D3-2C16AF22A2B6}" type="presOf" srcId="{9C988606-98AA-4613-A29D-82CBCC0893F6}" destId="{2379F66E-FC8D-49BB-8B9C-AD6E27BABD7E}" srcOrd="0" destOrd="0" presId="urn:microsoft.com/office/officeart/2005/8/layout/cycle3"/>
    <dgm:cxn modelId="{0DEB3A73-0690-47E0-AC26-06DF7F00B4DE}" type="presOf" srcId="{B59F566E-5A0C-478F-93E9-BABB1465ECBB}" destId="{4A730065-4D7B-4313-B0B7-A98DAC180677}" srcOrd="0" destOrd="0" presId="urn:microsoft.com/office/officeart/2005/8/layout/cycle3"/>
    <dgm:cxn modelId="{7ECC67B9-888C-40BA-9582-7DCA84F5ED32}" srcId="{B59F566E-5A0C-478F-93E9-BABB1465ECBB}" destId="{7BA6CB83-0EFE-47D3-8107-9D501C4105F4}" srcOrd="2" destOrd="0" parTransId="{3CAB8EA8-A3A6-4293-A42E-EB340AD43AEC}" sibTransId="{EFE1B573-C887-48B0-8C61-467A1DE1E55F}"/>
    <dgm:cxn modelId="{9D5AE26D-7327-4D2F-A642-003481D40444}" type="presOf" srcId="{74A46252-6130-4002-AFFD-2771651A640A}" destId="{BA6ECAEF-7C78-4D42-BA77-1B12B620B91E}" srcOrd="0" destOrd="0" presId="urn:microsoft.com/office/officeart/2005/8/layout/cycle3"/>
    <dgm:cxn modelId="{7A4A8BE6-AD96-4DC2-8695-339DC9E4492A}" srcId="{B59F566E-5A0C-478F-93E9-BABB1465ECBB}" destId="{A49A5288-80D2-48B3-BEDE-838956A8FB46}" srcOrd="4" destOrd="0" parTransId="{3A86F943-87D7-48D7-9B12-7E1FD2E1FB20}" sibTransId="{7D03BFB4-988C-49AF-82F7-ED7EAF0FEDAB}"/>
    <dgm:cxn modelId="{DD5F9D6C-02EC-4ED1-83F7-8BB6E7CB5DFF}" srcId="{B59F566E-5A0C-478F-93E9-BABB1465ECBB}" destId="{D199A6E0-0820-4856-A04E-8D0A5C47B8C2}" srcOrd="5" destOrd="0" parTransId="{0E13BBC4-F6B8-4887-AF68-D3E63899A6FF}" sibTransId="{E80ECA51-14C6-493F-9095-421DE2F61A49}"/>
    <dgm:cxn modelId="{2F9BAE9D-3500-4F36-A6AC-1CE2E895DEAF}" srcId="{B59F566E-5A0C-478F-93E9-BABB1465ECBB}" destId="{29A40C7E-D3B4-42D5-8576-2CEBB5B4E096}" srcOrd="3" destOrd="0" parTransId="{03DE9E08-25B4-482D-A485-1A406AB5AB29}" sibTransId="{60374B07-75B2-4CB5-89FA-759199198896}"/>
    <dgm:cxn modelId="{2800BFBA-9323-4D23-92C7-9E84C9E9E671}" srcId="{B59F566E-5A0C-478F-93E9-BABB1465ECBB}" destId="{93C176F9-39E6-44BE-B84F-E23D13C09FB4}" srcOrd="0" destOrd="0" parTransId="{F53B66A5-2A52-4BD1-BDA0-84522827C2D9}" sibTransId="{9C988606-98AA-4613-A29D-82CBCC0893F6}"/>
    <dgm:cxn modelId="{DC3125E8-709A-49F4-9E1A-6AF7BDD1BE4F}" type="presOf" srcId="{A49A5288-80D2-48B3-BEDE-838956A8FB46}" destId="{B2F229AD-9E42-41D4-9824-FC324CE49DBA}" srcOrd="0" destOrd="0" presId="urn:microsoft.com/office/officeart/2005/8/layout/cycle3"/>
    <dgm:cxn modelId="{A31A99F2-2B0D-4B86-BF3F-33D4D21FEC4D}" type="presParOf" srcId="{4A730065-4D7B-4313-B0B7-A98DAC180677}" destId="{A2EBDB01-88BB-49B6-A8B4-1ED9B6D1D10E}" srcOrd="0" destOrd="0" presId="urn:microsoft.com/office/officeart/2005/8/layout/cycle3"/>
    <dgm:cxn modelId="{A20FC8A4-E739-4D7D-9EE2-EADCEAC3A564}" type="presParOf" srcId="{A2EBDB01-88BB-49B6-A8B4-1ED9B6D1D10E}" destId="{A426176B-327D-49E1-BA36-15B6FBFB7701}" srcOrd="0" destOrd="0" presId="urn:microsoft.com/office/officeart/2005/8/layout/cycle3"/>
    <dgm:cxn modelId="{CA9A1C39-F7FF-4ED2-8544-DB0E37398811}" type="presParOf" srcId="{A2EBDB01-88BB-49B6-A8B4-1ED9B6D1D10E}" destId="{2379F66E-FC8D-49BB-8B9C-AD6E27BABD7E}" srcOrd="1" destOrd="0" presId="urn:microsoft.com/office/officeart/2005/8/layout/cycle3"/>
    <dgm:cxn modelId="{42719570-4DC7-477A-95A9-A62FF6D33C69}" type="presParOf" srcId="{A2EBDB01-88BB-49B6-A8B4-1ED9B6D1D10E}" destId="{68776E13-F87A-46B8-B440-95060F06AAE5}" srcOrd="2" destOrd="0" presId="urn:microsoft.com/office/officeart/2005/8/layout/cycle3"/>
    <dgm:cxn modelId="{C74EB519-9E7E-4EC7-8BB4-2C3F33EB3EE7}" type="presParOf" srcId="{A2EBDB01-88BB-49B6-A8B4-1ED9B6D1D10E}" destId="{AC2DDA3A-3794-4C6A-A114-15367AB3564E}" srcOrd="3" destOrd="0" presId="urn:microsoft.com/office/officeart/2005/8/layout/cycle3"/>
    <dgm:cxn modelId="{F616D044-2C02-420F-A98C-6162A181BD43}" type="presParOf" srcId="{A2EBDB01-88BB-49B6-A8B4-1ED9B6D1D10E}" destId="{4A5A5B68-DA18-4A87-9E68-249B566F8A47}" srcOrd="4" destOrd="0" presId="urn:microsoft.com/office/officeart/2005/8/layout/cycle3"/>
    <dgm:cxn modelId="{46CA72BF-5712-45A2-9A33-3DC01C4E4764}" type="presParOf" srcId="{A2EBDB01-88BB-49B6-A8B4-1ED9B6D1D10E}" destId="{B2F229AD-9E42-41D4-9824-FC324CE49DBA}" srcOrd="5" destOrd="0" presId="urn:microsoft.com/office/officeart/2005/8/layout/cycle3"/>
    <dgm:cxn modelId="{5CA8BD75-4983-494A-BBEE-93CCF47909CF}" type="presParOf" srcId="{A2EBDB01-88BB-49B6-A8B4-1ED9B6D1D10E}" destId="{E6C89706-89C2-4E56-9EEE-99AB77115F9C}" srcOrd="6" destOrd="0" presId="urn:microsoft.com/office/officeart/2005/8/layout/cycle3"/>
    <dgm:cxn modelId="{44BEA8EB-643B-45F5-A905-8E825276D80E}" type="presParOf" srcId="{A2EBDB01-88BB-49B6-A8B4-1ED9B6D1D10E}" destId="{074A8C8E-48BE-42EF-9E80-E812AD09E378}" srcOrd="7" destOrd="0" presId="urn:microsoft.com/office/officeart/2005/8/layout/cycle3"/>
    <dgm:cxn modelId="{6A8BFDFA-204A-4DDD-8E13-E47435211F59}" type="presParOf" srcId="{A2EBDB01-88BB-49B6-A8B4-1ED9B6D1D10E}" destId="{BA6ECAEF-7C78-4D42-BA77-1B12B620B91E}"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9F566E-5A0C-478F-93E9-BABB1465ECB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93C176F9-39E6-44BE-B84F-E23D13C09FB4}">
      <dgm:prSet phldrT="[Text]"/>
      <dgm:spPr>
        <a:solidFill>
          <a:schemeClr val="tx2">
            <a:lumMod val="20000"/>
            <a:lumOff val="80000"/>
          </a:schemeClr>
        </a:solidFill>
      </dgm:spPr>
      <dgm:t>
        <a:bodyPr/>
        <a:lstStyle/>
        <a:p>
          <a:r>
            <a:rPr lang="en-US" dirty="0">
              <a:solidFill>
                <a:schemeClr val="bg1"/>
              </a:solidFill>
            </a:rPr>
            <a:t>Epigenetic risks from ongoing violence &amp; stress</a:t>
          </a:r>
          <a:endParaRPr lang="en-GB" dirty="0"/>
        </a:p>
      </dgm:t>
    </dgm:pt>
    <dgm:pt modelId="{F53B66A5-2A52-4BD1-BDA0-84522827C2D9}" type="parTrans" cxnId="{2800BFBA-9323-4D23-92C7-9E84C9E9E671}">
      <dgm:prSet/>
      <dgm:spPr/>
      <dgm:t>
        <a:bodyPr/>
        <a:lstStyle/>
        <a:p>
          <a:endParaRPr lang="en-GB"/>
        </a:p>
      </dgm:t>
    </dgm:pt>
    <dgm:pt modelId="{9C988606-98AA-4613-A29D-82CBCC0893F6}" type="sibTrans" cxnId="{2800BFBA-9323-4D23-92C7-9E84C9E9E671}">
      <dgm:prSet/>
      <dgm:spPr/>
      <dgm:t>
        <a:bodyPr/>
        <a:lstStyle/>
        <a:p>
          <a:endParaRPr lang="en-GB"/>
        </a:p>
      </dgm:t>
    </dgm:pt>
    <dgm:pt modelId="{E68BD6CE-87B4-4D0C-B17D-338606BAF8F3}">
      <dgm:prSet phldrT="[Text]"/>
      <dgm:spPr>
        <a:solidFill>
          <a:schemeClr val="tx2">
            <a:lumMod val="20000"/>
            <a:lumOff val="80000"/>
          </a:schemeClr>
        </a:solidFill>
      </dgm:spPr>
      <dgm:t>
        <a:bodyPr/>
        <a:lstStyle/>
        <a:p>
          <a:r>
            <a:rPr lang="en-US" dirty="0">
              <a:solidFill>
                <a:schemeClr val="bg1"/>
              </a:solidFill>
            </a:rPr>
            <a:t>Parental limitations &amp; mental illness compromise attachment</a:t>
          </a:r>
          <a:endParaRPr lang="en-GB" dirty="0">
            <a:solidFill>
              <a:schemeClr val="bg1"/>
            </a:solidFill>
          </a:endParaRPr>
        </a:p>
      </dgm:t>
    </dgm:pt>
    <dgm:pt modelId="{C3B9E9A1-A79F-4CDE-A37F-9B50E510AF03}" type="parTrans" cxnId="{354C83A8-F26A-4DCD-8DDC-AA85D74E4711}">
      <dgm:prSet/>
      <dgm:spPr/>
      <dgm:t>
        <a:bodyPr/>
        <a:lstStyle/>
        <a:p>
          <a:endParaRPr lang="en-GB"/>
        </a:p>
      </dgm:t>
    </dgm:pt>
    <dgm:pt modelId="{6FCD4715-CFF0-46C1-A151-DBC8CC0756E5}" type="sibTrans" cxnId="{354C83A8-F26A-4DCD-8DDC-AA85D74E4711}">
      <dgm:prSet/>
      <dgm:spPr/>
      <dgm:t>
        <a:bodyPr/>
        <a:lstStyle/>
        <a:p>
          <a:endParaRPr lang="en-GB"/>
        </a:p>
      </dgm:t>
    </dgm:pt>
    <dgm:pt modelId="{7BA6CB83-0EFE-47D3-8107-9D501C4105F4}">
      <dgm:prSet phldrT="[Text]"/>
      <dgm:spPr>
        <a:solidFill>
          <a:schemeClr val="tx2">
            <a:lumMod val="20000"/>
            <a:lumOff val="80000"/>
          </a:schemeClr>
        </a:solidFill>
      </dgm:spPr>
      <dgm:t>
        <a:bodyPr/>
        <a:lstStyle/>
        <a:p>
          <a:r>
            <a:rPr lang="en-GB" dirty="0">
              <a:solidFill>
                <a:schemeClr val="bg1"/>
              </a:solidFill>
            </a:rPr>
            <a:t>Child has difficulties with self-regulation</a:t>
          </a:r>
        </a:p>
      </dgm:t>
    </dgm:pt>
    <dgm:pt modelId="{3CAB8EA8-A3A6-4293-A42E-EB340AD43AEC}" type="parTrans" cxnId="{7ECC67B9-888C-40BA-9582-7DCA84F5ED32}">
      <dgm:prSet/>
      <dgm:spPr/>
      <dgm:t>
        <a:bodyPr/>
        <a:lstStyle/>
        <a:p>
          <a:endParaRPr lang="en-GB"/>
        </a:p>
      </dgm:t>
    </dgm:pt>
    <dgm:pt modelId="{EFE1B573-C887-48B0-8C61-467A1DE1E55F}" type="sibTrans" cxnId="{7ECC67B9-888C-40BA-9582-7DCA84F5ED32}">
      <dgm:prSet/>
      <dgm:spPr/>
      <dgm:t>
        <a:bodyPr/>
        <a:lstStyle/>
        <a:p>
          <a:endParaRPr lang="en-GB"/>
        </a:p>
      </dgm:t>
    </dgm:pt>
    <dgm:pt modelId="{29A40C7E-D3B4-42D5-8576-2CEBB5B4E096}">
      <dgm:prSet phldrT="[Text]"/>
      <dgm:spPr>
        <a:solidFill>
          <a:schemeClr val="tx2">
            <a:lumMod val="20000"/>
            <a:lumOff val="80000"/>
          </a:schemeClr>
        </a:solidFill>
      </dgm:spPr>
      <dgm:t>
        <a:bodyPr/>
        <a:lstStyle/>
        <a:p>
          <a:r>
            <a:rPr lang="en-US" dirty="0">
              <a:solidFill>
                <a:schemeClr val="bg1"/>
              </a:solidFill>
            </a:rPr>
            <a:t>Growing child exposed to negative relationship and parenting styles</a:t>
          </a:r>
          <a:endParaRPr lang="en-GB" dirty="0">
            <a:solidFill>
              <a:schemeClr val="bg1"/>
            </a:solidFill>
          </a:endParaRPr>
        </a:p>
      </dgm:t>
    </dgm:pt>
    <dgm:pt modelId="{03DE9E08-25B4-482D-A485-1A406AB5AB29}" type="parTrans" cxnId="{2F9BAE9D-3500-4F36-A6AC-1CE2E895DEAF}">
      <dgm:prSet/>
      <dgm:spPr/>
      <dgm:t>
        <a:bodyPr/>
        <a:lstStyle/>
        <a:p>
          <a:endParaRPr lang="en-GB"/>
        </a:p>
      </dgm:t>
    </dgm:pt>
    <dgm:pt modelId="{60374B07-75B2-4CB5-89FA-759199198896}" type="sibTrans" cxnId="{2F9BAE9D-3500-4F36-A6AC-1CE2E895DEAF}">
      <dgm:prSet/>
      <dgm:spPr/>
      <dgm:t>
        <a:bodyPr/>
        <a:lstStyle/>
        <a:p>
          <a:endParaRPr lang="en-GB"/>
        </a:p>
      </dgm:t>
    </dgm:pt>
    <dgm:pt modelId="{A49A5288-80D2-48B3-BEDE-838956A8FB46}">
      <dgm:prSet phldrT="[Text]"/>
      <dgm:spPr>
        <a:solidFill>
          <a:schemeClr val="tx2">
            <a:lumMod val="20000"/>
            <a:lumOff val="80000"/>
          </a:schemeClr>
        </a:solidFill>
      </dgm:spPr>
      <dgm:t>
        <a:bodyPr/>
        <a:lstStyle/>
        <a:p>
          <a:r>
            <a:rPr lang="en-US" dirty="0">
              <a:solidFill>
                <a:schemeClr val="bg1"/>
              </a:solidFill>
            </a:rPr>
            <a:t>Adverse childhood increases risk of anxiety, depression and other disorders</a:t>
          </a:r>
          <a:endParaRPr lang="en-GB" dirty="0">
            <a:solidFill>
              <a:schemeClr val="bg1"/>
            </a:solidFill>
          </a:endParaRPr>
        </a:p>
      </dgm:t>
    </dgm:pt>
    <dgm:pt modelId="{3A86F943-87D7-48D7-9B12-7E1FD2E1FB20}" type="parTrans" cxnId="{7A4A8BE6-AD96-4DC2-8695-339DC9E4492A}">
      <dgm:prSet/>
      <dgm:spPr/>
      <dgm:t>
        <a:bodyPr/>
        <a:lstStyle/>
        <a:p>
          <a:endParaRPr lang="en-GB"/>
        </a:p>
      </dgm:t>
    </dgm:pt>
    <dgm:pt modelId="{7D03BFB4-988C-49AF-82F7-ED7EAF0FEDAB}" type="sibTrans" cxnId="{7A4A8BE6-AD96-4DC2-8695-339DC9E4492A}">
      <dgm:prSet/>
      <dgm:spPr/>
      <dgm:t>
        <a:bodyPr/>
        <a:lstStyle/>
        <a:p>
          <a:endParaRPr lang="en-GB"/>
        </a:p>
      </dgm:t>
    </dgm:pt>
    <dgm:pt modelId="{D199A6E0-0820-4856-A04E-8D0A5C47B8C2}">
      <dgm:prSet phldrT="[Text]"/>
      <dgm:spPr>
        <a:solidFill>
          <a:schemeClr val="tx2">
            <a:lumMod val="20000"/>
            <a:lumOff val="80000"/>
          </a:schemeClr>
        </a:solidFill>
      </dgm:spPr>
      <dgm:t>
        <a:bodyPr/>
        <a:lstStyle/>
        <a:p>
          <a:r>
            <a:rPr lang="en-US" dirty="0">
              <a:solidFill>
                <a:schemeClr val="bg1"/>
              </a:solidFill>
            </a:rPr>
            <a:t>Adolescent struggles with self  regulation in times of stress, &amp; develops mental health problems &amp; substance use</a:t>
          </a:r>
          <a:endParaRPr lang="en-GB" dirty="0">
            <a:solidFill>
              <a:schemeClr val="bg1"/>
            </a:solidFill>
          </a:endParaRPr>
        </a:p>
      </dgm:t>
    </dgm:pt>
    <dgm:pt modelId="{0E13BBC4-F6B8-4887-AF68-D3E63899A6FF}" type="parTrans" cxnId="{DD5F9D6C-02EC-4ED1-83F7-8BB6E7CB5DFF}">
      <dgm:prSet/>
      <dgm:spPr/>
      <dgm:t>
        <a:bodyPr/>
        <a:lstStyle/>
        <a:p>
          <a:endParaRPr lang="en-GB"/>
        </a:p>
      </dgm:t>
    </dgm:pt>
    <dgm:pt modelId="{E80ECA51-14C6-493F-9095-421DE2F61A49}" type="sibTrans" cxnId="{DD5F9D6C-02EC-4ED1-83F7-8BB6E7CB5DFF}">
      <dgm:prSet/>
      <dgm:spPr/>
      <dgm:t>
        <a:bodyPr/>
        <a:lstStyle/>
        <a:p>
          <a:endParaRPr lang="en-GB"/>
        </a:p>
      </dgm:t>
    </dgm:pt>
    <dgm:pt modelId="{26D39C25-C682-4DB9-BAE3-E410027E5320}">
      <dgm:prSet phldrT="[Text]"/>
      <dgm:spPr/>
      <dgm:t>
        <a:bodyPr/>
        <a:lstStyle/>
        <a:p>
          <a:r>
            <a:rPr lang="en-US" dirty="0">
              <a:solidFill>
                <a:schemeClr val="bg1"/>
              </a:solidFill>
            </a:rPr>
            <a:t>Young adult makes maladaptive life &amp; relationship choices</a:t>
          </a:r>
          <a:endParaRPr lang="en-GB" dirty="0">
            <a:solidFill>
              <a:schemeClr val="bg1"/>
            </a:solidFill>
          </a:endParaRPr>
        </a:p>
      </dgm:t>
    </dgm:pt>
    <dgm:pt modelId="{33BAD1F5-3CC9-435D-81F6-0DAB29E6324D}" type="parTrans" cxnId="{0985C82D-F4FB-4B6D-ACD6-07327B006458}">
      <dgm:prSet/>
      <dgm:spPr/>
      <dgm:t>
        <a:bodyPr/>
        <a:lstStyle/>
        <a:p>
          <a:endParaRPr lang="en-GB"/>
        </a:p>
      </dgm:t>
    </dgm:pt>
    <dgm:pt modelId="{CF5F27A7-0784-4987-9803-8C76905AC7EE}" type="sibTrans" cxnId="{0985C82D-F4FB-4B6D-ACD6-07327B006458}">
      <dgm:prSet/>
      <dgm:spPr/>
      <dgm:t>
        <a:bodyPr/>
        <a:lstStyle/>
        <a:p>
          <a:endParaRPr lang="en-GB"/>
        </a:p>
      </dgm:t>
    </dgm:pt>
    <dgm:pt modelId="{74A46252-6130-4002-AFFD-2771651A640A}">
      <dgm:prSet phldrT="[Text]"/>
      <dgm:spPr>
        <a:solidFill>
          <a:schemeClr val="tx2">
            <a:lumMod val="20000"/>
            <a:lumOff val="80000"/>
          </a:schemeClr>
        </a:solidFill>
      </dgm:spPr>
      <dgm:t>
        <a:bodyPr/>
        <a:lstStyle/>
        <a:p>
          <a:r>
            <a:rPr lang="en-US" dirty="0">
              <a:solidFill>
                <a:schemeClr val="bg1"/>
              </a:solidFill>
            </a:rPr>
            <a:t>Young adult conceives children</a:t>
          </a:r>
          <a:endParaRPr lang="en-GB" dirty="0">
            <a:solidFill>
              <a:schemeClr val="bg1"/>
            </a:solidFill>
          </a:endParaRPr>
        </a:p>
      </dgm:t>
    </dgm:pt>
    <dgm:pt modelId="{A25166A0-A7E4-4734-B901-719DA372FF11}" type="parTrans" cxnId="{1CBA2C54-A696-49B8-A890-DDD7DA98D5E2}">
      <dgm:prSet/>
      <dgm:spPr/>
      <dgm:t>
        <a:bodyPr/>
        <a:lstStyle/>
        <a:p>
          <a:endParaRPr lang="en-GB"/>
        </a:p>
      </dgm:t>
    </dgm:pt>
    <dgm:pt modelId="{5E2F5CD0-0F2B-4F05-A623-DF4F7B98546F}" type="sibTrans" cxnId="{1CBA2C54-A696-49B8-A890-DDD7DA98D5E2}">
      <dgm:prSet/>
      <dgm:spPr/>
      <dgm:t>
        <a:bodyPr/>
        <a:lstStyle/>
        <a:p>
          <a:endParaRPr lang="en-GB"/>
        </a:p>
      </dgm:t>
    </dgm:pt>
    <dgm:pt modelId="{4A730065-4D7B-4313-B0B7-A98DAC180677}" type="pres">
      <dgm:prSet presAssocID="{B59F566E-5A0C-478F-93E9-BABB1465ECBB}" presName="Name0" presStyleCnt="0">
        <dgm:presLayoutVars>
          <dgm:dir/>
          <dgm:resizeHandles val="exact"/>
        </dgm:presLayoutVars>
      </dgm:prSet>
      <dgm:spPr/>
      <dgm:t>
        <a:bodyPr/>
        <a:lstStyle/>
        <a:p>
          <a:endParaRPr lang="en-US"/>
        </a:p>
      </dgm:t>
    </dgm:pt>
    <dgm:pt modelId="{A2EBDB01-88BB-49B6-A8B4-1ED9B6D1D10E}" type="pres">
      <dgm:prSet presAssocID="{B59F566E-5A0C-478F-93E9-BABB1465ECBB}" presName="cycle" presStyleCnt="0"/>
      <dgm:spPr/>
    </dgm:pt>
    <dgm:pt modelId="{A426176B-327D-49E1-BA36-15B6FBFB7701}" type="pres">
      <dgm:prSet presAssocID="{93C176F9-39E6-44BE-B84F-E23D13C09FB4}" presName="nodeFirstNode" presStyleLbl="node1" presStyleIdx="0" presStyleCnt="8">
        <dgm:presLayoutVars>
          <dgm:bulletEnabled val="1"/>
        </dgm:presLayoutVars>
      </dgm:prSet>
      <dgm:spPr/>
      <dgm:t>
        <a:bodyPr/>
        <a:lstStyle/>
        <a:p>
          <a:endParaRPr lang="en-US"/>
        </a:p>
      </dgm:t>
    </dgm:pt>
    <dgm:pt modelId="{2379F66E-FC8D-49BB-8B9C-AD6E27BABD7E}" type="pres">
      <dgm:prSet presAssocID="{9C988606-98AA-4613-A29D-82CBCC0893F6}" presName="sibTransFirstNode" presStyleLbl="bgShp" presStyleIdx="0" presStyleCnt="1"/>
      <dgm:spPr/>
      <dgm:t>
        <a:bodyPr/>
        <a:lstStyle/>
        <a:p>
          <a:endParaRPr lang="en-US"/>
        </a:p>
      </dgm:t>
    </dgm:pt>
    <dgm:pt modelId="{68776E13-F87A-46B8-B440-95060F06AAE5}" type="pres">
      <dgm:prSet presAssocID="{E68BD6CE-87B4-4D0C-B17D-338606BAF8F3}" presName="nodeFollowingNodes" presStyleLbl="node1" presStyleIdx="1" presStyleCnt="8">
        <dgm:presLayoutVars>
          <dgm:bulletEnabled val="1"/>
        </dgm:presLayoutVars>
      </dgm:prSet>
      <dgm:spPr/>
      <dgm:t>
        <a:bodyPr/>
        <a:lstStyle/>
        <a:p>
          <a:endParaRPr lang="en-US"/>
        </a:p>
      </dgm:t>
    </dgm:pt>
    <dgm:pt modelId="{AC2DDA3A-3794-4C6A-A114-15367AB3564E}" type="pres">
      <dgm:prSet presAssocID="{7BA6CB83-0EFE-47D3-8107-9D501C4105F4}" presName="nodeFollowingNodes" presStyleLbl="node1" presStyleIdx="2" presStyleCnt="8">
        <dgm:presLayoutVars>
          <dgm:bulletEnabled val="1"/>
        </dgm:presLayoutVars>
      </dgm:prSet>
      <dgm:spPr/>
      <dgm:t>
        <a:bodyPr/>
        <a:lstStyle/>
        <a:p>
          <a:endParaRPr lang="en-US"/>
        </a:p>
      </dgm:t>
    </dgm:pt>
    <dgm:pt modelId="{4A5A5B68-DA18-4A87-9E68-249B566F8A47}" type="pres">
      <dgm:prSet presAssocID="{29A40C7E-D3B4-42D5-8576-2CEBB5B4E096}" presName="nodeFollowingNodes" presStyleLbl="node1" presStyleIdx="3" presStyleCnt="8">
        <dgm:presLayoutVars>
          <dgm:bulletEnabled val="1"/>
        </dgm:presLayoutVars>
      </dgm:prSet>
      <dgm:spPr/>
      <dgm:t>
        <a:bodyPr/>
        <a:lstStyle/>
        <a:p>
          <a:endParaRPr lang="en-US"/>
        </a:p>
      </dgm:t>
    </dgm:pt>
    <dgm:pt modelId="{B2F229AD-9E42-41D4-9824-FC324CE49DBA}" type="pres">
      <dgm:prSet presAssocID="{A49A5288-80D2-48B3-BEDE-838956A8FB46}" presName="nodeFollowingNodes" presStyleLbl="node1" presStyleIdx="4" presStyleCnt="8">
        <dgm:presLayoutVars>
          <dgm:bulletEnabled val="1"/>
        </dgm:presLayoutVars>
      </dgm:prSet>
      <dgm:spPr/>
      <dgm:t>
        <a:bodyPr/>
        <a:lstStyle/>
        <a:p>
          <a:endParaRPr lang="en-US"/>
        </a:p>
      </dgm:t>
    </dgm:pt>
    <dgm:pt modelId="{E6C89706-89C2-4E56-9EEE-99AB77115F9C}" type="pres">
      <dgm:prSet presAssocID="{D199A6E0-0820-4856-A04E-8D0A5C47B8C2}" presName="nodeFollowingNodes" presStyleLbl="node1" presStyleIdx="5" presStyleCnt="8">
        <dgm:presLayoutVars>
          <dgm:bulletEnabled val="1"/>
        </dgm:presLayoutVars>
      </dgm:prSet>
      <dgm:spPr/>
      <dgm:t>
        <a:bodyPr/>
        <a:lstStyle/>
        <a:p>
          <a:endParaRPr lang="en-US"/>
        </a:p>
      </dgm:t>
    </dgm:pt>
    <dgm:pt modelId="{074A8C8E-48BE-42EF-9E80-E812AD09E378}" type="pres">
      <dgm:prSet presAssocID="{26D39C25-C682-4DB9-BAE3-E410027E5320}" presName="nodeFollowingNodes" presStyleLbl="node1" presStyleIdx="6" presStyleCnt="8">
        <dgm:presLayoutVars>
          <dgm:bulletEnabled val="1"/>
        </dgm:presLayoutVars>
      </dgm:prSet>
      <dgm:spPr/>
      <dgm:t>
        <a:bodyPr/>
        <a:lstStyle/>
        <a:p>
          <a:endParaRPr lang="en-US"/>
        </a:p>
      </dgm:t>
    </dgm:pt>
    <dgm:pt modelId="{BA6ECAEF-7C78-4D42-BA77-1B12B620B91E}" type="pres">
      <dgm:prSet presAssocID="{74A46252-6130-4002-AFFD-2771651A640A}" presName="nodeFollowingNodes" presStyleLbl="node1" presStyleIdx="7" presStyleCnt="8">
        <dgm:presLayoutVars>
          <dgm:bulletEnabled val="1"/>
        </dgm:presLayoutVars>
      </dgm:prSet>
      <dgm:spPr/>
      <dgm:t>
        <a:bodyPr/>
        <a:lstStyle/>
        <a:p>
          <a:endParaRPr lang="en-US"/>
        </a:p>
      </dgm:t>
    </dgm:pt>
  </dgm:ptLst>
  <dgm:cxnLst>
    <dgm:cxn modelId="{2800BFBA-9323-4D23-92C7-9E84C9E9E671}" srcId="{B59F566E-5A0C-478F-93E9-BABB1465ECBB}" destId="{93C176F9-39E6-44BE-B84F-E23D13C09FB4}" srcOrd="0" destOrd="0" parTransId="{F53B66A5-2A52-4BD1-BDA0-84522827C2D9}" sibTransId="{9C988606-98AA-4613-A29D-82CBCC0893F6}"/>
    <dgm:cxn modelId="{1CBA2C54-A696-49B8-A890-DDD7DA98D5E2}" srcId="{B59F566E-5A0C-478F-93E9-BABB1465ECBB}" destId="{74A46252-6130-4002-AFFD-2771651A640A}" srcOrd="7" destOrd="0" parTransId="{A25166A0-A7E4-4734-B901-719DA372FF11}" sibTransId="{5E2F5CD0-0F2B-4F05-A623-DF4F7B98546F}"/>
    <dgm:cxn modelId="{354C83A8-F26A-4DCD-8DDC-AA85D74E4711}" srcId="{B59F566E-5A0C-478F-93E9-BABB1465ECBB}" destId="{E68BD6CE-87B4-4D0C-B17D-338606BAF8F3}" srcOrd="1" destOrd="0" parTransId="{C3B9E9A1-A79F-4CDE-A37F-9B50E510AF03}" sibTransId="{6FCD4715-CFF0-46C1-A151-DBC8CC0756E5}"/>
    <dgm:cxn modelId="{7ECC67B9-888C-40BA-9582-7DCA84F5ED32}" srcId="{B59F566E-5A0C-478F-93E9-BABB1465ECBB}" destId="{7BA6CB83-0EFE-47D3-8107-9D501C4105F4}" srcOrd="2" destOrd="0" parTransId="{3CAB8EA8-A3A6-4293-A42E-EB340AD43AEC}" sibTransId="{EFE1B573-C887-48B0-8C61-467A1DE1E55F}"/>
    <dgm:cxn modelId="{7A4A8BE6-AD96-4DC2-8695-339DC9E4492A}" srcId="{B59F566E-5A0C-478F-93E9-BABB1465ECBB}" destId="{A49A5288-80D2-48B3-BEDE-838956A8FB46}" srcOrd="4" destOrd="0" parTransId="{3A86F943-87D7-48D7-9B12-7E1FD2E1FB20}" sibTransId="{7D03BFB4-988C-49AF-82F7-ED7EAF0FEDAB}"/>
    <dgm:cxn modelId="{68978B28-898D-40DE-815D-61E3D168B81F}" type="presOf" srcId="{E68BD6CE-87B4-4D0C-B17D-338606BAF8F3}" destId="{68776E13-F87A-46B8-B440-95060F06AAE5}" srcOrd="0" destOrd="0" presId="urn:microsoft.com/office/officeart/2005/8/layout/cycle3"/>
    <dgm:cxn modelId="{ADFADA0B-0B1F-43E9-BA01-A5E798A83753}" type="presOf" srcId="{9C988606-98AA-4613-A29D-82CBCC0893F6}" destId="{2379F66E-FC8D-49BB-8B9C-AD6E27BABD7E}" srcOrd="0" destOrd="0" presId="urn:microsoft.com/office/officeart/2005/8/layout/cycle3"/>
    <dgm:cxn modelId="{2F9BAE9D-3500-4F36-A6AC-1CE2E895DEAF}" srcId="{B59F566E-5A0C-478F-93E9-BABB1465ECBB}" destId="{29A40C7E-D3B4-42D5-8576-2CEBB5B4E096}" srcOrd="3" destOrd="0" parTransId="{03DE9E08-25B4-482D-A485-1A406AB5AB29}" sibTransId="{60374B07-75B2-4CB5-89FA-759199198896}"/>
    <dgm:cxn modelId="{5044E972-21F5-4B11-A648-AC781E9C349F}" type="presOf" srcId="{74A46252-6130-4002-AFFD-2771651A640A}" destId="{BA6ECAEF-7C78-4D42-BA77-1B12B620B91E}" srcOrd="0" destOrd="0" presId="urn:microsoft.com/office/officeart/2005/8/layout/cycle3"/>
    <dgm:cxn modelId="{6DC474A0-2579-4ABB-B2D9-AC25F04C5FDF}" type="presOf" srcId="{93C176F9-39E6-44BE-B84F-E23D13C09FB4}" destId="{A426176B-327D-49E1-BA36-15B6FBFB7701}" srcOrd="0" destOrd="0" presId="urn:microsoft.com/office/officeart/2005/8/layout/cycle3"/>
    <dgm:cxn modelId="{0985C82D-F4FB-4B6D-ACD6-07327B006458}" srcId="{B59F566E-5A0C-478F-93E9-BABB1465ECBB}" destId="{26D39C25-C682-4DB9-BAE3-E410027E5320}" srcOrd="6" destOrd="0" parTransId="{33BAD1F5-3CC9-435D-81F6-0DAB29E6324D}" sibTransId="{CF5F27A7-0784-4987-9803-8C76905AC7EE}"/>
    <dgm:cxn modelId="{370E5AF3-0F4E-497C-82D9-045E837DBB8E}" type="presOf" srcId="{D199A6E0-0820-4856-A04E-8D0A5C47B8C2}" destId="{E6C89706-89C2-4E56-9EEE-99AB77115F9C}" srcOrd="0" destOrd="0" presId="urn:microsoft.com/office/officeart/2005/8/layout/cycle3"/>
    <dgm:cxn modelId="{A5D4C6FD-8C44-4105-A970-176FD1B69049}" type="presOf" srcId="{A49A5288-80D2-48B3-BEDE-838956A8FB46}" destId="{B2F229AD-9E42-41D4-9824-FC324CE49DBA}" srcOrd="0" destOrd="0" presId="urn:microsoft.com/office/officeart/2005/8/layout/cycle3"/>
    <dgm:cxn modelId="{66D5D67D-9063-4A39-A79D-85DA76622959}" type="presOf" srcId="{26D39C25-C682-4DB9-BAE3-E410027E5320}" destId="{074A8C8E-48BE-42EF-9E80-E812AD09E378}" srcOrd="0" destOrd="0" presId="urn:microsoft.com/office/officeart/2005/8/layout/cycle3"/>
    <dgm:cxn modelId="{37F993F7-ED24-44CE-BD60-6478D9342C0F}" type="presOf" srcId="{B59F566E-5A0C-478F-93E9-BABB1465ECBB}" destId="{4A730065-4D7B-4313-B0B7-A98DAC180677}" srcOrd="0" destOrd="0" presId="urn:microsoft.com/office/officeart/2005/8/layout/cycle3"/>
    <dgm:cxn modelId="{82F77C50-12E7-435A-ABEA-7E2F63A5BB27}" type="presOf" srcId="{29A40C7E-D3B4-42D5-8576-2CEBB5B4E096}" destId="{4A5A5B68-DA18-4A87-9E68-249B566F8A47}" srcOrd="0" destOrd="0" presId="urn:microsoft.com/office/officeart/2005/8/layout/cycle3"/>
    <dgm:cxn modelId="{947E8BDF-A18B-40F6-850A-94D039A20EDA}" type="presOf" srcId="{7BA6CB83-0EFE-47D3-8107-9D501C4105F4}" destId="{AC2DDA3A-3794-4C6A-A114-15367AB3564E}" srcOrd="0" destOrd="0" presId="urn:microsoft.com/office/officeart/2005/8/layout/cycle3"/>
    <dgm:cxn modelId="{DD5F9D6C-02EC-4ED1-83F7-8BB6E7CB5DFF}" srcId="{B59F566E-5A0C-478F-93E9-BABB1465ECBB}" destId="{D199A6E0-0820-4856-A04E-8D0A5C47B8C2}" srcOrd="5" destOrd="0" parTransId="{0E13BBC4-F6B8-4887-AF68-D3E63899A6FF}" sibTransId="{E80ECA51-14C6-493F-9095-421DE2F61A49}"/>
    <dgm:cxn modelId="{F4CE1AC4-5ABB-49C2-BCC7-446C8CA8B043}" type="presParOf" srcId="{4A730065-4D7B-4313-B0B7-A98DAC180677}" destId="{A2EBDB01-88BB-49B6-A8B4-1ED9B6D1D10E}" srcOrd="0" destOrd="0" presId="urn:microsoft.com/office/officeart/2005/8/layout/cycle3"/>
    <dgm:cxn modelId="{CEA5170E-B62F-44FE-8BD4-6561C5045EC2}" type="presParOf" srcId="{A2EBDB01-88BB-49B6-A8B4-1ED9B6D1D10E}" destId="{A426176B-327D-49E1-BA36-15B6FBFB7701}" srcOrd="0" destOrd="0" presId="urn:microsoft.com/office/officeart/2005/8/layout/cycle3"/>
    <dgm:cxn modelId="{A3B8DAB6-17AA-4CFC-8160-874AF6288D93}" type="presParOf" srcId="{A2EBDB01-88BB-49B6-A8B4-1ED9B6D1D10E}" destId="{2379F66E-FC8D-49BB-8B9C-AD6E27BABD7E}" srcOrd="1" destOrd="0" presId="urn:microsoft.com/office/officeart/2005/8/layout/cycle3"/>
    <dgm:cxn modelId="{7B131B14-04AA-472B-B681-CEA5C391C608}" type="presParOf" srcId="{A2EBDB01-88BB-49B6-A8B4-1ED9B6D1D10E}" destId="{68776E13-F87A-46B8-B440-95060F06AAE5}" srcOrd="2" destOrd="0" presId="urn:microsoft.com/office/officeart/2005/8/layout/cycle3"/>
    <dgm:cxn modelId="{CE364C5F-3943-469C-868D-327C5D7B4ED9}" type="presParOf" srcId="{A2EBDB01-88BB-49B6-A8B4-1ED9B6D1D10E}" destId="{AC2DDA3A-3794-4C6A-A114-15367AB3564E}" srcOrd="3" destOrd="0" presId="urn:microsoft.com/office/officeart/2005/8/layout/cycle3"/>
    <dgm:cxn modelId="{8EDDD733-1224-4A1A-BBBD-AEF0EA724B5D}" type="presParOf" srcId="{A2EBDB01-88BB-49B6-A8B4-1ED9B6D1D10E}" destId="{4A5A5B68-DA18-4A87-9E68-249B566F8A47}" srcOrd="4" destOrd="0" presId="urn:microsoft.com/office/officeart/2005/8/layout/cycle3"/>
    <dgm:cxn modelId="{B87DC1A2-2E31-4C8B-B8C5-F2CE13BE552F}" type="presParOf" srcId="{A2EBDB01-88BB-49B6-A8B4-1ED9B6D1D10E}" destId="{B2F229AD-9E42-41D4-9824-FC324CE49DBA}" srcOrd="5" destOrd="0" presId="urn:microsoft.com/office/officeart/2005/8/layout/cycle3"/>
    <dgm:cxn modelId="{D117DF68-FEBF-4C99-80C0-E355ECEDDCA6}" type="presParOf" srcId="{A2EBDB01-88BB-49B6-A8B4-1ED9B6D1D10E}" destId="{E6C89706-89C2-4E56-9EEE-99AB77115F9C}" srcOrd="6" destOrd="0" presId="urn:microsoft.com/office/officeart/2005/8/layout/cycle3"/>
    <dgm:cxn modelId="{DB612330-52BE-4797-8BF1-6346CB52547F}" type="presParOf" srcId="{A2EBDB01-88BB-49B6-A8B4-1ED9B6D1D10E}" destId="{074A8C8E-48BE-42EF-9E80-E812AD09E378}" srcOrd="7" destOrd="0" presId="urn:microsoft.com/office/officeart/2005/8/layout/cycle3"/>
    <dgm:cxn modelId="{5C456727-8047-4B45-BDBF-1D53D4A5E2A6}" type="presParOf" srcId="{A2EBDB01-88BB-49B6-A8B4-1ED9B6D1D10E}" destId="{BA6ECAEF-7C78-4D42-BA77-1B12B620B91E}" srcOrd="8"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9F566E-5A0C-478F-93E9-BABB1465ECB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93C176F9-39E6-44BE-B84F-E23D13C09FB4}">
      <dgm:prSet phldrT="[Text]"/>
      <dgm:spPr>
        <a:solidFill>
          <a:schemeClr val="tx2">
            <a:lumMod val="20000"/>
            <a:lumOff val="80000"/>
          </a:schemeClr>
        </a:solidFill>
      </dgm:spPr>
      <dgm:t>
        <a:bodyPr/>
        <a:lstStyle/>
        <a:p>
          <a:r>
            <a:rPr lang="en-US" dirty="0">
              <a:solidFill>
                <a:schemeClr val="bg1"/>
              </a:solidFill>
            </a:rPr>
            <a:t>Epigenetic risks from ongoing violence &amp; stress</a:t>
          </a:r>
          <a:endParaRPr lang="en-GB" dirty="0"/>
        </a:p>
      </dgm:t>
    </dgm:pt>
    <dgm:pt modelId="{F53B66A5-2A52-4BD1-BDA0-84522827C2D9}" type="parTrans" cxnId="{2800BFBA-9323-4D23-92C7-9E84C9E9E671}">
      <dgm:prSet/>
      <dgm:spPr/>
      <dgm:t>
        <a:bodyPr/>
        <a:lstStyle/>
        <a:p>
          <a:endParaRPr lang="en-GB"/>
        </a:p>
      </dgm:t>
    </dgm:pt>
    <dgm:pt modelId="{9C988606-98AA-4613-A29D-82CBCC0893F6}" type="sibTrans" cxnId="{2800BFBA-9323-4D23-92C7-9E84C9E9E671}">
      <dgm:prSet/>
      <dgm:spPr/>
      <dgm:t>
        <a:bodyPr/>
        <a:lstStyle/>
        <a:p>
          <a:endParaRPr lang="en-GB"/>
        </a:p>
      </dgm:t>
    </dgm:pt>
    <dgm:pt modelId="{E68BD6CE-87B4-4D0C-B17D-338606BAF8F3}">
      <dgm:prSet phldrT="[Text]"/>
      <dgm:spPr>
        <a:solidFill>
          <a:schemeClr val="tx2">
            <a:lumMod val="20000"/>
            <a:lumOff val="80000"/>
          </a:schemeClr>
        </a:solidFill>
      </dgm:spPr>
      <dgm:t>
        <a:bodyPr/>
        <a:lstStyle/>
        <a:p>
          <a:r>
            <a:rPr lang="en-US" dirty="0">
              <a:solidFill>
                <a:schemeClr val="bg1"/>
              </a:solidFill>
            </a:rPr>
            <a:t>Parental limitations &amp; mental illness compromise attachment</a:t>
          </a:r>
          <a:endParaRPr lang="en-GB" dirty="0">
            <a:solidFill>
              <a:schemeClr val="bg1"/>
            </a:solidFill>
          </a:endParaRPr>
        </a:p>
      </dgm:t>
    </dgm:pt>
    <dgm:pt modelId="{C3B9E9A1-A79F-4CDE-A37F-9B50E510AF03}" type="parTrans" cxnId="{354C83A8-F26A-4DCD-8DDC-AA85D74E4711}">
      <dgm:prSet/>
      <dgm:spPr/>
      <dgm:t>
        <a:bodyPr/>
        <a:lstStyle/>
        <a:p>
          <a:endParaRPr lang="en-GB"/>
        </a:p>
      </dgm:t>
    </dgm:pt>
    <dgm:pt modelId="{6FCD4715-CFF0-46C1-A151-DBC8CC0756E5}" type="sibTrans" cxnId="{354C83A8-F26A-4DCD-8DDC-AA85D74E4711}">
      <dgm:prSet/>
      <dgm:spPr/>
      <dgm:t>
        <a:bodyPr/>
        <a:lstStyle/>
        <a:p>
          <a:endParaRPr lang="en-GB"/>
        </a:p>
      </dgm:t>
    </dgm:pt>
    <dgm:pt modelId="{7BA6CB83-0EFE-47D3-8107-9D501C4105F4}">
      <dgm:prSet phldrT="[Text]"/>
      <dgm:spPr>
        <a:solidFill>
          <a:schemeClr val="tx2">
            <a:lumMod val="20000"/>
            <a:lumOff val="80000"/>
          </a:schemeClr>
        </a:solidFill>
      </dgm:spPr>
      <dgm:t>
        <a:bodyPr/>
        <a:lstStyle/>
        <a:p>
          <a:r>
            <a:rPr lang="en-GB" dirty="0">
              <a:solidFill>
                <a:schemeClr val="bg1"/>
              </a:solidFill>
            </a:rPr>
            <a:t>Child has difficulties with self-regulation</a:t>
          </a:r>
        </a:p>
      </dgm:t>
    </dgm:pt>
    <dgm:pt modelId="{3CAB8EA8-A3A6-4293-A42E-EB340AD43AEC}" type="parTrans" cxnId="{7ECC67B9-888C-40BA-9582-7DCA84F5ED32}">
      <dgm:prSet/>
      <dgm:spPr/>
      <dgm:t>
        <a:bodyPr/>
        <a:lstStyle/>
        <a:p>
          <a:endParaRPr lang="en-GB"/>
        </a:p>
      </dgm:t>
    </dgm:pt>
    <dgm:pt modelId="{EFE1B573-C887-48B0-8C61-467A1DE1E55F}" type="sibTrans" cxnId="{7ECC67B9-888C-40BA-9582-7DCA84F5ED32}">
      <dgm:prSet/>
      <dgm:spPr/>
      <dgm:t>
        <a:bodyPr/>
        <a:lstStyle/>
        <a:p>
          <a:endParaRPr lang="en-GB"/>
        </a:p>
      </dgm:t>
    </dgm:pt>
    <dgm:pt modelId="{29A40C7E-D3B4-42D5-8576-2CEBB5B4E096}">
      <dgm:prSet phldrT="[Text]"/>
      <dgm:spPr>
        <a:solidFill>
          <a:schemeClr val="tx2">
            <a:lumMod val="20000"/>
            <a:lumOff val="80000"/>
          </a:schemeClr>
        </a:solidFill>
      </dgm:spPr>
      <dgm:t>
        <a:bodyPr/>
        <a:lstStyle/>
        <a:p>
          <a:r>
            <a:rPr lang="en-US" dirty="0">
              <a:solidFill>
                <a:schemeClr val="bg1"/>
              </a:solidFill>
            </a:rPr>
            <a:t>Growing child exposed to negative relationship and parenting styles</a:t>
          </a:r>
          <a:endParaRPr lang="en-GB" dirty="0">
            <a:solidFill>
              <a:schemeClr val="bg1"/>
            </a:solidFill>
          </a:endParaRPr>
        </a:p>
      </dgm:t>
    </dgm:pt>
    <dgm:pt modelId="{03DE9E08-25B4-482D-A485-1A406AB5AB29}" type="parTrans" cxnId="{2F9BAE9D-3500-4F36-A6AC-1CE2E895DEAF}">
      <dgm:prSet/>
      <dgm:spPr/>
      <dgm:t>
        <a:bodyPr/>
        <a:lstStyle/>
        <a:p>
          <a:endParaRPr lang="en-GB"/>
        </a:p>
      </dgm:t>
    </dgm:pt>
    <dgm:pt modelId="{60374B07-75B2-4CB5-89FA-759199198896}" type="sibTrans" cxnId="{2F9BAE9D-3500-4F36-A6AC-1CE2E895DEAF}">
      <dgm:prSet/>
      <dgm:spPr/>
      <dgm:t>
        <a:bodyPr/>
        <a:lstStyle/>
        <a:p>
          <a:endParaRPr lang="en-GB"/>
        </a:p>
      </dgm:t>
    </dgm:pt>
    <dgm:pt modelId="{A49A5288-80D2-48B3-BEDE-838956A8FB46}">
      <dgm:prSet phldrT="[Text]"/>
      <dgm:spPr>
        <a:solidFill>
          <a:schemeClr val="tx2">
            <a:lumMod val="20000"/>
            <a:lumOff val="80000"/>
          </a:schemeClr>
        </a:solidFill>
      </dgm:spPr>
      <dgm:t>
        <a:bodyPr/>
        <a:lstStyle/>
        <a:p>
          <a:r>
            <a:rPr lang="en-US" dirty="0">
              <a:solidFill>
                <a:schemeClr val="bg1"/>
              </a:solidFill>
            </a:rPr>
            <a:t>Adverse childhood increases risk of anxiety, depression and other disorders</a:t>
          </a:r>
          <a:endParaRPr lang="en-GB" dirty="0">
            <a:solidFill>
              <a:schemeClr val="bg1"/>
            </a:solidFill>
          </a:endParaRPr>
        </a:p>
      </dgm:t>
    </dgm:pt>
    <dgm:pt modelId="{3A86F943-87D7-48D7-9B12-7E1FD2E1FB20}" type="parTrans" cxnId="{7A4A8BE6-AD96-4DC2-8695-339DC9E4492A}">
      <dgm:prSet/>
      <dgm:spPr/>
      <dgm:t>
        <a:bodyPr/>
        <a:lstStyle/>
        <a:p>
          <a:endParaRPr lang="en-GB"/>
        </a:p>
      </dgm:t>
    </dgm:pt>
    <dgm:pt modelId="{7D03BFB4-988C-49AF-82F7-ED7EAF0FEDAB}" type="sibTrans" cxnId="{7A4A8BE6-AD96-4DC2-8695-339DC9E4492A}">
      <dgm:prSet/>
      <dgm:spPr/>
      <dgm:t>
        <a:bodyPr/>
        <a:lstStyle/>
        <a:p>
          <a:endParaRPr lang="en-GB"/>
        </a:p>
      </dgm:t>
    </dgm:pt>
    <dgm:pt modelId="{D199A6E0-0820-4856-A04E-8D0A5C47B8C2}">
      <dgm:prSet phldrT="[Text]"/>
      <dgm:spPr>
        <a:solidFill>
          <a:schemeClr val="tx2">
            <a:lumMod val="20000"/>
            <a:lumOff val="80000"/>
          </a:schemeClr>
        </a:solidFill>
      </dgm:spPr>
      <dgm:t>
        <a:bodyPr/>
        <a:lstStyle/>
        <a:p>
          <a:r>
            <a:rPr lang="en-US" dirty="0">
              <a:solidFill>
                <a:schemeClr val="bg1"/>
              </a:solidFill>
            </a:rPr>
            <a:t>Adolescent struggles with self  regulation in times of stress, &amp; develops mental health problems &amp; substance use</a:t>
          </a:r>
          <a:endParaRPr lang="en-GB" dirty="0">
            <a:solidFill>
              <a:schemeClr val="bg1"/>
            </a:solidFill>
          </a:endParaRPr>
        </a:p>
      </dgm:t>
    </dgm:pt>
    <dgm:pt modelId="{0E13BBC4-F6B8-4887-AF68-D3E63899A6FF}" type="parTrans" cxnId="{DD5F9D6C-02EC-4ED1-83F7-8BB6E7CB5DFF}">
      <dgm:prSet/>
      <dgm:spPr/>
      <dgm:t>
        <a:bodyPr/>
        <a:lstStyle/>
        <a:p>
          <a:endParaRPr lang="en-GB"/>
        </a:p>
      </dgm:t>
    </dgm:pt>
    <dgm:pt modelId="{E80ECA51-14C6-493F-9095-421DE2F61A49}" type="sibTrans" cxnId="{DD5F9D6C-02EC-4ED1-83F7-8BB6E7CB5DFF}">
      <dgm:prSet/>
      <dgm:spPr/>
      <dgm:t>
        <a:bodyPr/>
        <a:lstStyle/>
        <a:p>
          <a:endParaRPr lang="en-GB"/>
        </a:p>
      </dgm:t>
    </dgm:pt>
    <dgm:pt modelId="{26D39C25-C682-4DB9-BAE3-E410027E5320}">
      <dgm:prSet phldrT="[Text]"/>
      <dgm:spPr>
        <a:solidFill>
          <a:schemeClr val="tx2">
            <a:lumMod val="20000"/>
            <a:lumOff val="80000"/>
          </a:schemeClr>
        </a:solidFill>
      </dgm:spPr>
      <dgm:t>
        <a:bodyPr/>
        <a:lstStyle/>
        <a:p>
          <a:r>
            <a:rPr lang="en-US" dirty="0">
              <a:solidFill>
                <a:schemeClr val="bg1"/>
              </a:solidFill>
            </a:rPr>
            <a:t>Young adult makes maladaptive life &amp; relationship choices</a:t>
          </a:r>
          <a:endParaRPr lang="en-GB" dirty="0">
            <a:solidFill>
              <a:schemeClr val="bg1"/>
            </a:solidFill>
          </a:endParaRPr>
        </a:p>
      </dgm:t>
    </dgm:pt>
    <dgm:pt modelId="{33BAD1F5-3CC9-435D-81F6-0DAB29E6324D}" type="parTrans" cxnId="{0985C82D-F4FB-4B6D-ACD6-07327B006458}">
      <dgm:prSet/>
      <dgm:spPr/>
      <dgm:t>
        <a:bodyPr/>
        <a:lstStyle/>
        <a:p>
          <a:endParaRPr lang="en-GB"/>
        </a:p>
      </dgm:t>
    </dgm:pt>
    <dgm:pt modelId="{CF5F27A7-0784-4987-9803-8C76905AC7EE}" type="sibTrans" cxnId="{0985C82D-F4FB-4B6D-ACD6-07327B006458}">
      <dgm:prSet/>
      <dgm:spPr/>
      <dgm:t>
        <a:bodyPr/>
        <a:lstStyle/>
        <a:p>
          <a:endParaRPr lang="en-GB"/>
        </a:p>
      </dgm:t>
    </dgm:pt>
    <dgm:pt modelId="{74A46252-6130-4002-AFFD-2771651A640A}">
      <dgm:prSet phldrT="[Text]"/>
      <dgm:spPr/>
      <dgm:t>
        <a:bodyPr/>
        <a:lstStyle/>
        <a:p>
          <a:r>
            <a:rPr lang="en-US" dirty="0">
              <a:solidFill>
                <a:schemeClr val="bg1"/>
              </a:solidFill>
            </a:rPr>
            <a:t>Young adult conceives children</a:t>
          </a:r>
          <a:endParaRPr lang="en-GB" dirty="0">
            <a:solidFill>
              <a:schemeClr val="bg1"/>
            </a:solidFill>
          </a:endParaRPr>
        </a:p>
      </dgm:t>
    </dgm:pt>
    <dgm:pt modelId="{A25166A0-A7E4-4734-B901-719DA372FF11}" type="parTrans" cxnId="{1CBA2C54-A696-49B8-A890-DDD7DA98D5E2}">
      <dgm:prSet/>
      <dgm:spPr/>
      <dgm:t>
        <a:bodyPr/>
        <a:lstStyle/>
        <a:p>
          <a:endParaRPr lang="en-GB"/>
        </a:p>
      </dgm:t>
    </dgm:pt>
    <dgm:pt modelId="{5E2F5CD0-0F2B-4F05-A623-DF4F7B98546F}" type="sibTrans" cxnId="{1CBA2C54-A696-49B8-A890-DDD7DA98D5E2}">
      <dgm:prSet/>
      <dgm:spPr/>
      <dgm:t>
        <a:bodyPr/>
        <a:lstStyle/>
        <a:p>
          <a:endParaRPr lang="en-GB"/>
        </a:p>
      </dgm:t>
    </dgm:pt>
    <dgm:pt modelId="{4A730065-4D7B-4313-B0B7-A98DAC180677}" type="pres">
      <dgm:prSet presAssocID="{B59F566E-5A0C-478F-93E9-BABB1465ECBB}" presName="Name0" presStyleCnt="0">
        <dgm:presLayoutVars>
          <dgm:dir/>
          <dgm:resizeHandles val="exact"/>
        </dgm:presLayoutVars>
      </dgm:prSet>
      <dgm:spPr/>
      <dgm:t>
        <a:bodyPr/>
        <a:lstStyle/>
        <a:p>
          <a:endParaRPr lang="en-US"/>
        </a:p>
      </dgm:t>
    </dgm:pt>
    <dgm:pt modelId="{A2EBDB01-88BB-49B6-A8B4-1ED9B6D1D10E}" type="pres">
      <dgm:prSet presAssocID="{B59F566E-5A0C-478F-93E9-BABB1465ECBB}" presName="cycle" presStyleCnt="0"/>
      <dgm:spPr/>
    </dgm:pt>
    <dgm:pt modelId="{A426176B-327D-49E1-BA36-15B6FBFB7701}" type="pres">
      <dgm:prSet presAssocID="{93C176F9-39E6-44BE-B84F-E23D13C09FB4}" presName="nodeFirstNode" presStyleLbl="node1" presStyleIdx="0" presStyleCnt="8">
        <dgm:presLayoutVars>
          <dgm:bulletEnabled val="1"/>
        </dgm:presLayoutVars>
      </dgm:prSet>
      <dgm:spPr/>
      <dgm:t>
        <a:bodyPr/>
        <a:lstStyle/>
        <a:p>
          <a:endParaRPr lang="en-US"/>
        </a:p>
      </dgm:t>
    </dgm:pt>
    <dgm:pt modelId="{2379F66E-FC8D-49BB-8B9C-AD6E27BABD7E}" type="pres">
      <dgm:prSet presAssocID="{9C988606-98AA-4613-A29D-82CBCC0893F6}" presName="sibTransFirstNode" presStyleLbl="bgShp" presStyleIdx="0" presStyleCnt="1"/>
      <dgm:spPr/>
      <dgm:t>
        <a:bodyPr/>
        <a:lstStyle/>
        <a:p>
          <a:endParaRPr lang="en-US"/>
        </a:p>
      </dgm:t>
    </dgm:pt>
    <dgm:pt modelId="{68776E13-F87A-46B8-B440-95060F06AAE5}" type="pres">
      <dgm:prSet presAssocID="{E68BD6CE-87B4-4D0C-B17D-338606BAF8F3}" presName="nodeFollowingNodes" presStyleLbl="node1" presStyleIdx="1" presStyleCnt="8">
        <dgm:presLayoutVars>
          <dgm:bulletEnabled val="1"/>
        </dgm:presLayoutVars>
      </dgm:prSet>
      <dgm:spPr/>
      <dgm:t>
        <a:bodyPr/>
        <a:lstStyle/>
        <a:p>
          <a:endParaRPr lang="en-US"/>
        </a:p>
      </dgm:t>
    </dgm:pt>
    <dgm:pt modelId="{AC2DDA3A-3794-4C6A-A114-15367AB3564E}" type="pres">
      <dgm:prSet presAssocID="{7BA6CB83-0EFE-47D3-8107-9D501C4105F4}" presName="nodeFollowingNodes" presStyleLbl="node1" presStyleIdx="2" presStyleCnt="8">
        <dgm:presLayoutVars>
          <dgm:bulletEnabled val="1"/>
        </dgm:presLayoutVars>
      </dgm:prSet>
      <dgm:spPr/>
      <dgm:t>
        <a:bodyPr/>
        <a:lstStyle/>
        <a:p>
          <a:endParaRPr lang="en-US"/>
        </a:p>
      </dgm:t>
    </dgm:pt>
    <dgm:pt modelId="{4A5A5B68-DA18-4A87-9E68-249B566F8A47}" type="pres">
      <dgm:prSet presAssocID="{29A40C7E-D3B4-42D5-8576-2CEBB5B4E096}" presName="nodeFollowingNodes" presStyleLbl="node1" presStyleIdx="3" presStyleCnt="8">
        <dgm:presLayoutVars>
          <dgm:bulletEnabled val="1"/>
        </dgm:presLayoutVars>
      </dgm:prSet>
      <dgm:spPr/>
      <dgm:t>
        <a:bodyPr/>
        <a:lstStyle/>
        <a:p>
          <a:endParaRPr lang="en-US"/>
        </a:p>
      </dgm:t>
    </dgm:pt>
    <dgm:pt modelId="{B2F229AD-9E42-41D4-9824-FC324CE49DBA}" type="pres">
      <dgm:prSet presAssocID="{A49A5288-80D2-48B3-BEDE-838956A8FB46}" presName="nodeFollowingNodes" presStyleLbl="node1" presStyleIdx="4" presStyleCnt="8">
        <dgm:presLayoutVars>
          <dgm:bulletEnabled val="1"/>
        </dgm:presLayoutVars>
      </dgm:prSet>
      <dgm:spPr/>
      <dgm:t>
        <a:bodyPr/>
        <a:lstStyle/>
        <a:p>
          <a:endParaRPr lang="en-US"/>
        </a:p>
      </dgm:t>
    </dgm:pt>
    <dgm:pt modelId="{E6C89706-89C2-4E56-9EEE-99AB77115F9C}" type="pres">
      <dgm:prSet presAssocID="{D199A6E0-0820-4856-A04E-8D0A5C47B8C2}" presName="nodeFollowingNodes" presStyleLbl="node1" presStyleIdx="5" presStyleCnt="8">
        <dgm:presLayoutVars>
          <dgm:bulletEnabled val="1"/>
        </dgm:presLayoutVars>
      </dgm:prSet>
      <dgm:spPr/>
      <dgm:t>
        <a:bodyPr/>
        <a:lstStyle/>
        <a:p>
          <a:endParaRPr lang="en-US"/>
        </a:p>
      </dgm:t>
    </dgm:pt>
    <dgm:pt modelId="{074A8C8E-48BE-42EF-9E80-E812AD09E378}" type="pres">
      <dgm:prSet presAssocID="{26D39C25-C682-4DB9-BAE3-E410027E5320}" presName="nodeFollowingNodes" presStyleLbl="node1" presStyleIdx="6" presStyleCnt="8">
        <dgm:presLayoutVars>
          <dgm:bulletEnabled val="1"/>
        </dgm:presLayoutVars>
      </dgm:prSet>
      <dgm:spPr/>
      <dgm:t>
        <a:bodyPr/>
        <a:lstStyle/>
        <a:p>
          <a:endParaRPr lang="en-US"/>
        </a:p>
      </dgm:t>
    </dgm:pt>
    <dgm:pt modelId="{BA6ECAEF-7C78-4D42-BA77-1B12B620B91E}" type="pres">
      <dgm:prSet presAssocID="{74A46252-6130-4002-AFFD-2771651A640A}" presName="nodeFollowingNodes" presStyleLbl="node1" presStyleIdx="7" presStyleCnt="8">
        <dgm:presLayoutVars>
          <dgm:bulletEnabled val="1"/>
        </dgm:presLayoutVars>
      </dgm:prSet>
      <dgm:spPr/>
      <dgm:t>
        <a:bodyPr/>
        <a:lstStyle/>
        <a:p>
          <a:endParaRPr lang="en-US"/>
        </a:p>
      </dgm:t>
    </dgm:pt>
  </dgm:ptLst>
  <dgm:cxnLst>
    <dgm:cxn modelId="{2800BFBA-9323-4D23-92C7-9E84C9E9E671}" srcId="{B59F566E-5A0C-478F-93E9-BABB1465ECBB}" destId="{93C176F9-39E6-44BE-B84F-E23D13C09FB4}" srcOrd="0" destOrd="0" parTransId="{F53B66A5-2A52-4BD1-BDA0-84522827C2D9}" sibTransId="{9C988606-98AA-4613-A29D-82CBCC0893F6}"/>
    <dgm:cxn modelId="{1CBA2C54-A696-49B8-A890-DDD7DA98D5E2}" srcId="{B59F566E-5A0C-478F-93E9-BABB1465ECBB}" destId="{74A46252-6130-4002-AFFD-2771651A640A}" srcOrd="7" destOrd="0" parTransId="{A25166A0-A7E4-4734-B901-719DA372FF11}" sibTransId="{5E2F5CD0-0F2B-4F05-A623-DF4F7B98546F}"/>
    <dgm:cxn modelId="{354C83A8-F26A-4DCD-8DDC-AA85D74E4711}" srcId="{B59F566E-5A0C-478F-93E9-BABB1465ECBB}" destId="{E68BD6CE-87B4-4D0C-B17D-338606BAF8F3}" srcOrd="1" destOrd="0" parTransId="{C3B9E9A1-A79F-4CDE-A37F-9B50E510AF03}" sibTransId="{6FCD4715-CFF0-46C1-A151-DBC8CC0756E5}"/>
    <dgm:cxn modelId="{7ECC67B9-888C-40BA-9582-7DCA84F5ED32}" srcId="{B59F566E-5A0C-478F-93E9-BABB1465ECBB}" destId="{7BA6CB83-0EFE-47D3-8107-9D501C4105F4}" srcOrd="2" destOrd="0" parTransId="{3CAB8EA8-A3A6-4293-A42E-EB340AD43AEC}" sibTransId="{EFE1B573-C887-48B0-8C61-467A1DE1E55F}"/>
    <dgm:cxn modelId="{7A4A8BE6-AD96-4DC2-8695-339DC9E4492A}" srcId="{B59F566E-5A0C-478F-93E9-BABB1465ECBB}" destId="{A49A5288-80D2-48B3-BEDE-838956A8FB46}" srcOrd="4" destOrd="0" parTransId="{3A86F943-87D7-48D7-9B12-7E1FD2E1FB20}" sibTransId="{7D03BFB4-988C-49AF-82F7-ED7EAF0FEDAB}"/>
    <dgm:cxn modelId="{D3055E38-88B4-418D-ACAC-0710C9FAA389}" type="presOf" srcId="{A49A5288-80D2-48B3-BEDE-838956A8FB46}" destId="{B2F229AD-9E42-41D4-9824-FC324CE49DBA}" srcOrd="0" destOrd="0" presId="urn:microsoft.com/office/officeart/2005/8/layout/cycle3"/>
    <dgm:cxn modelId="{E450198D-5068-4632-BEF9-C7292E147C7E}" type="presOf" srcId="{9C988606-98AA-4613-A29D-82CBCC0893F6}" destId="{2379F66E-FC8D-49BB-8B9C-AD6E27BABD7E}" srcOrd="0" destOrd="0" presId="urn:microsoft.com/office/officeart/2005/8/layout/cycle3"/>
    <dgm:cxn modelId="{2F9BAE9D-3500-4F36-A6AC-1CE2E895DEAF}" srcId="{B59F566E-5A0C-478F-93E9-BABB1465ECBB}" destId="{29A40C7E-D3B4-42D5-8576-2CEBB5B4E096}" srcOrd="3" destOrd="0" parTransId="{03DE9E08-25B4-482D-A485-1A406AB5AB29}" sibTransId="{60374B07-75B2-4CB5-89FA-759199198896}"/>
    <dgm:cxn modelId="{8AC08997-E68B-4CF0-B532-816ABE2FDFB1}" type="presOf" srcId="{B59F566E-5A0C-478F-93E9-BABB1465ECBB}" destId="{4A730065-4D7B-4313-B0B7-A98DAC180677}" srcOrd="0" destOrd="0" presId="urn:microsoft.com/office/officeart/2005/8/layout/cycle3"/>
    <dgm:cxn modelId="{AE8F5F25-DBCB-422D-A5F9-1DC44CB8B5D0}" type="presOf" srcId="{26D39C25-C682-4DB9-BAE3-E410027E5320}" destId="{074A8C8E-48BE-42EF-9E80-E812AD09E378}" srcOrd="0" destOrd="0" presId="urn:microsoft.com/office/officeart/2005/8/layout/cycle3"/>
    <dgm:cxn modelId="{F1AFA878-8F55-4B20-99FB-1A71645A38A7}" type="presOf" srcId="{E68BD6CE-87B4-4D0C-B17D-338606BAF8F3}" destId="{68776E13-F87A-46B8-B440-95060F06AAE5}" srcOrd="0" destOrd="0" presId="urn:microsoft.com/office/officeart/2005/8/layout/cycle3"/>
    <dgm:cxn modelId="{0985C82D-F4FB-4B6D-ACD6-07327B006458}" srcId="{B59F566E-5A0C-478F-93E9-BABB1465ECBB}" destId="{26D39C25-C682-4DB9-BAE3-E410027E5320}" srcOrd="6" destOrd="0" parTransId="{33BAD1F5-3CC9-435D-81F6-0DAB29E6324D}" sibTransId="{CF5F27A7-0784-4987-9803-8C76905AC7EE}"/>
    <dgm:cxn modelId="{923A0748-C243-445C-9272-70D5E576B8B7}" type="presOf" srcId="{D199A6E0-0820-4856-A04E-8D0A5C47B8C2}" destId="{E6C89706-89C2-4E56-9EEE-99AB77115F9C}" srcOrd="0" destOrd="0" presId="urn:microsoft.com/office/officeart/2005/8/layout/cycle3"/>
    <dgm:cxn modelId="{BA69ACED-BD7D-490A-B300-2755A11EC8F7}" type="presOf" srcId="{29A40C7E-D3B4-42D5-8576-2CEBB5B4E096}" destId="{4A5A5B68-DA18-4A87-9E68-249B566F8A47}" srcOrd="0" destOrd="0" presId="urn:microsoft.com/office/officeart/2005/8/layout/cycle3"/>
    <dgm:cxn modelId="{DBA96469-99B5-41B5-B3DC-F311F66CC2C5}" type="presOf" srcId="{74A46252-6130-4002-AFFD-2771651A640A}" destId="{BA6ECAEF-7C78-4D42-BA77-1B12B620B91E}" srcOrd="0" destOrd="0" presId="urn:microsoft.com/office/officeart/2005/8/layout/cycle3"/>
    <dgm:cxn modelId="{3F49798F-8817-4644-BF9C-7BB348FC3741}" type="presOf" srcId="{93C176F9-39E6-44BE-B84F-E23D13C09FB4}" destId="{A426176B-327D-49E1-BA36-15B6FBFB7701}" srcOrd="0" destOrd="0" presId="urn:microsoft.com/office/officeart/2005/8/layout/cycle3"/>
    <dgm:cxn modelId="{D1D59DB8-E275-47BC-8E2E-577D818D61B6}" type="presOf" srcId="{7BA6CB83-0EFE-47D3-8107-9D501C4105F4}" destId="{AC2DDA3A-3794-4C6A-A114-15367AB3564E}" srcOrd="0" destOrd="0" presId="urn:microsoft.com/office/officeart/2005/8/layout/cycle3"/>
    <dgm:cxn modelId="{DD5F9D6C-02EC-4ED1-83F7-8BB6E7CB5DFF}" srcId="{B59F566E-5A0C-478F-93E9-BABB1465ECBB}" destId="{D199A6E0-0820-4856-A04E-8D0A5C47B8C2}" srcOrd="5" destOrd="0" parTransId="{0E13BBC4-F6B8-4887-AF68-D3E63899A6FF}" sibTransId="{E80ECA51-14C6-493F-9095-421DE2F61A49}"/>
    <dgm:cxn modelId="{32CD062F-A6C9-4F13-B902-79A1055DC87B}" type="presParOf" srcId="{4A730065-4D7B-4313-B0B7-A98DAC180677}" destId="{A2EBDB01-88BB-49B6-A8B4-1ED9B6D1D10E}" srcOrd="0" destOrd="0" presId="urn:microsoft.com/office/officeart/2005/8/layout/cycle3"/>
    <dgm:cxn modelId="{C073B206-D31B-4CE9-92D6-371CBC59B041}" type="presParOf" srcId="{A2EBDB01-88BB-49B6-A8B4-1ED9B6D1D10E}" destId="{A426176B-327D-49E1-BA36-15B6FBFB7701}" srcOrd="0" destOrd="0" presId="urn:microsoft.com/office/officeart/2005/8/layout/cycle3"/>
    <dgm:cxn modelId="{2CC9F4BB-14D1-43EF-B87D-04F243E31FFB}" type="presParOf" srcId="{A2EBDB01-88BB-49B6-A8B4-1ED9B6D1D10E}" destId="{2379F66E-FC8D-49BB-8B9C-AD6E27BABD7E}" srcOrd="1" destOrd="0" presId="urn:microsoft.com/office/officeart/2005/8/layout/cycle3"/>
    <dgm:cxn modelId="{D44B4513-9E48-48C2-BAF5-87C52855D46B}" type="presParOf" srcId="{A2EBDB01-88BB-49B6-A8B4-1ED9B6D1D10E}" destId="{68776E13-F87A-46B8-B440-95060F06AAE5}" srcOrd="2" destOrd="0" presId="urn:microsoft.com/office/officeart/2005/8/layout/cycle3"/>
    <dgm:cxn modelId="{B54D053E-119E-4E37-8988-AA32327F9AFD}" type="presParOf" srcId="{A2EBDB01-88BB-49B6-A8B4-1ED9B6D1D10E}" destId="{AC2DDA3A-3794-4C6A-A114-15367AB3564E}" srcOrd="3" destOrd="0" presId="urn:microsoft.com/office/officeart/2005/8/layout/cycle3"/>
    <dgm:cxn modelId="{F750508C-EEF5-4A71-8656-C36D911B9C33}" type="presParOf" srcId="{A2EBDB01-88BB-49B6-A8B4-1ED9B6D1D10E}" destId="{4A5A5B68-DA18-4A87-9E68-249B566F8A47}" srcOrd="4" destOrd="0" presId="urn:microsoft.com/office/officeart/2005/8/layout/cycle3"/>
    <dgm:cxn modelId="{501157C3-2C2C-4FAC-9D9E-678C1EDAED92}" type="presParOf" srcId="{A2EBDB01-88BB-49B6-A8B4-1ED9B6D1D10E}" destId="{B2F229AD-9E42-41D4-9824-FC324CE49DBA}" srcOrd="5" destOrd="0" presId="urn:microsoft.com/office/officeart/2005/8/layout/cycle3"/>
    <dgm:cxn modelId="{BB9A0EC3-C66C-44EF-B158-ABD02AB2F166}" type="presParOf" srcId="{A2EBDB01-88BB-49B6-A8B4-1ED9B6D1D10E}" destId="{E6C89706-89C2-4E56-9EEE-99AB77115F9C}" srcOrd="6" destOrd="0" presId="urn:microsoft.com/office/officeart/2005/8/layout/cycle3"/>
    <dgm:cxn modelId="{C018E7AB-BD7D-465B-B89C-555A80093B41}" type="presParOf" srcId="{A2EBDB01-88BB-49B6-A8B4-1ED9B6D1D10E}" destId="{074A8C8E-48BE-42EF-9E80-E812AD09E378}" srcOrd="7" destOrd="0" presId="urn:microsoft.com/office/officeart/2005/8/layout/cycle3"/>
    <dgm:cxn modelId="{EF36BC78-FAA6-4A9B-A048-2AFBC92B468C}" type="presParOf" srcId="{A2EBDB01-88BB-49B6-A8B4-1ED9B6D1D10E}" destId="{BA6ECAEF-7C78-4D42-BA77-1B12B620B91E}" srcOrd="8"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9F566E-5A0C-478F-93E9-BABB1465ECB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93C176F9-39E6-44BE-B84F-E23D13C09FB4}">
      <dgm:prSet phldrT="[Text]"/>
      <dgm:spPr/>
      <dgm:t>
        <a:bodyPr/>
        <a:lstStyle/>
        <a:p>
          <a:r>
            <a:rPr lang="en-US" dirty="0">
              <a:solidFill>
                <a:schemeClr val="bg1"/>
              </a:solidFill>
            </a:rPr>
            <a:t>Epigenetic risks from ongoing violence &amp; stress</a:t>
          </a:r>
          <a:endParaRPr lang="en-GB" dirty="0"/>
        </a:p>
      </dgm:t>
    </dgm:pt>
    <dgm:pt modelId="{F53B66A5-2A52-4BD1-BDA0-84522827C2D9}" type="parTrans" cxnId="{2800BFBA-9323-4D23-92C7-9E84C9E9E671}">
      <dgm:prSet/>
      <dgm:spPr/>
      <dgm:t>
        <a:bodyPr/>
        <a:lstStyle/>
        <a:p>
          <a:endParaRPr lang="en-GB"/>
        </a:p>
      </dgm:t>
    </dgm:pt>
    <dgm:pt modelId="{9C988606-98AA-4613-A29D-82CBCC0893F6}" type="sibTrans" cxnId="{2800BFBA-9323-4D23-92C7-9E84C9E9E671}">
      <dgm:prSet/>
      <dgm:spPr/>
      <dgm:t>
        <a:bodyPr/>
        <a:lstStyle/>
        <a:p>
          <a:endParaRPr lang="en-GB"/>
        </a:p>
      </dgm:t>
    </dgm:pt>
    <dgm:pt modelId="{E68BD6CE-87B4-4D0C-B17D-338606BAF8F3}">
      <dgm:prSet phldrT="[Text]"/>
      <dgm:spPr>
        <a:solidFill>
          <a:schemeClr val="accent1">
            <a:lumMod val="40000"/>
            <a:lumOff val="60000"/>
          </a:schemeClr>
        </a:solidFill>
      </dgm:spPr>
      <dgm:t>
        <a:bodyPr/>
        <a:lstStyle/>
        <a:p>
          <a:r>
            <a:rPr lang="en-US" dirty="0">
              <a:solidFill>
                <a:schemeClr val="bg1"/>
              </a:solidFill>
            </a:rPr>
            <a:t>Parental limitations &amp; mental illness compromise attachment</a:t>
          </a:r>
          <a:endParaRPr lang="en-GB" dirty="0">
            <a:solidFill>
              <a:schemeClr val="bg1"/>
            </a:solidFill>
          </a:endParaRPr>
        </a:p>
      </dgm:t>
    </dgm:pt>
    <dgm:pt modelId="{C3B9E9A1-A79F-4CDE-A37F-9B50E510AF03}" type="parTrans" cxnId="{354C83A8-F26A-4DCD-8DDC-AA85D74E4711}">
      <dgm:prSet/>
      <dgm:spPr/>
      <dgm:t>
        <a:bodyPr/>
        <a:lstStyle/>
        <a:p>
          <a:endParaRPr lang="en-GB"/>
        </a:p>
      </dgm:t>
    </dgm:pt>
    <dgm:pt modelId="{6FCD4715-CFF0-46C1-A151-DBC8CC0756E5}" type="sibTrans" cxnId="{354C83A8-F26A-4DCD-8DDC-AA85D74E4711}">
      <dgm:prSet/>
      <dgm:spPr/>
      <dgm:t>
        <a:bodyPr/>
        <a:lstStyle/>
        <a:p>
          <a:endParaRPr lang="en-GB"/>
        </a:p>
      </dgm:t>
    </dgm:pt>
    <dgm:pt modelId="{7BA6CB83-0EFE-47D3-8107-9D501C4105F4}">
      <dgm:prSet phldrT="[Text]"/>
      <dgm:spPr>
        <a:solidFill>
          <a:schemeClr val="tx2">
            <a:lumMod val="20000"/>
            <a:lumOff val="80000"/>
          </a:schemeClr>
        </a:solidFill>
      </dgm:spPr>
      <dgm:t>
        <a:bodyPr/>
        <a:lstStyle/>
        <a:p>
          <a:r>
            <a:rPr lang="en-GB" dirty="0">
              <a:solidFill>
                <a:schemeClr val="bg1"/>
              </a:solidFill>
            </a:rPr>
            <a:t>Child has difficulties with self-regulation</a:t>
          </a:r>
        </a:p>
      </dgm:t>
    </dgm:pt>
    <dgm:pt modelId="{3CAB8EA8-A3A6-4293-A42E-EB340AD43AEC}" type="parTrans" cxnId="{7ECC67B9-888C-40BA-9582-7DCA84F5ED32}">
      <dgm:prSet/>
      <dgm:spPr/>
      <dgm:t>
        <a:bodyPr/>
        <a:lstStyle/>
        <a:p>
          <a:endParaRPr lang="en-GB"/>
        </a:p>
      </dgm:t>
    </dgm:pt>
    <dgm:pt modelId="{EFE1B573-C887-48B0-8C61-467A1DE1E55F}" type="sibTrans" cxnId="{7ECC67B9-888C-40BA-9582-7DCA84F5ED32}">
      <dgm:prSet/>
      <dgm:spPr/>
      <dgm:t>
        <a:bodyPr/>
        <a:lstStyle/>
        <a:p>
          <a:endParaRPr lang="en-GB"/>
        </a:p>
      </dgm:t>
    </dgm:pt>
    <dgm:pt modelId="{29A40C7E-D3B4-42D5-8576-2CEBB5B4E096}">
      <dgm:prSet phldrT="[Text]"/>
      <dgm:spPr>
        <a:solidFill>
          <a:schemeClr val="tx2">
            <a:lumMod val="20000"/>
            <a:lumOff val="80000"/>
          </a:schemeClr>
        </a:solidFill>
      </dgm:spPr>
      <dgm:t>
        <a:bodyPr/>
        <a:lstStyle/>
        <a:p>
          <a:r>
            <a:rPr lang="en-US" dirty="0">
              <a:solidFill>
                <a:schemeClr val="bg1"/>
              </a:solidFill>
            </a:rPr>
            <a:t>Growing child exposed to negative relationship and parenting styles</a:t>
          </a:r>
          <a:endParaRPr lang="en-GB" dirty="0">
            <a:solidFill>
              <a:schemeClr val="bg1"/>
            </a:solidFill>
          </a:endParaRPr>
        </a:p>
      </dgm:t>
    </dgm:pt>
    <dgm:pt modelId="{03DE9E08-25B4-482D-A485-1A406AB5AB29}" type="parTrans" cxnId="{2F9BAE9D-3500-4F36-A6AC-1CE2E895DEAF}">
      <dgm:prSet/>
      <dgm:spPr/>
      <dgm:t>
        <a:bodyPr/>
        <a:lstStyle/>
        <a:p>
          <a:endParaRPr lang="en-GB"/>
        </a:p>
      </dgm:t>
    </dgm:pt>
    <dgm:pt modelId="{60374B07-75B2-4CB5-89FA-759199198896}" type="sibTrans" cxnId="{2F9BAE9D-3500-4F36-A6AC-1CE2E895DEAF}">
      <dgm:prSet/>
      <dgm:spPr/>
      <dgm:t>
        <a:bodyPr/>
        <a:lstStyle/>
        <a:p>
          <a:endParaRPr lang="en-GB"/>
        </a:p>
      </dgm:t>
    </dgm:pt>
    <dgm:pt modelId="{A49A5288-80D2-48B3-BEDE-838956A8FB46}">
      <dgm:prSet phldrT="[Text]"/>
      <dgm:spPr>
        <a:solidFill>
          <a:schemeClr val="tx2">
            <a:lumMod val="20000"/>
            <a:lumOff val="80000"/>
          </a:schemeClr>
        </a:solidFill>
      </dgm:spPr>
      <dgm:t>
        <a:bodyPr/>
        <a:lstStyle/>
        <a:p>
          <a:r>
            <a:rPr lang="en-US" dirty="0">
              <a:solidFill>
                <a:schemeClr val="bg1"/>
              </a:solidFill>
            </a:rPr>
            <a:t>Adverse childhood increases risk of anxiety, depression and other disorders</a:t>
          </a:r>
          <a:endParaRPr lang="en-GB" dirty="0">
            <a:solidFill>
              <a:schemeClr val="bg1"/>
            </a:solidFill>
          </a:endParaRPr>
        </a:p>
      </dgm:t>
    </dgm:pt>
    <dgm:pt modelId="{3A86F943-87D7-48D7-9B12-7E1FD2E1FB20}" type="parTrans" cxnId="{7A4A8BE6-AD96-4DC2-8695-339DC9E4492A}">
      <dgm:prSet/>
      <dgm:spPr/>
      <dgm:t>
        <a:bodyPr/>
        <a:lstStyle/>
        <a:p>
          <a:endParaRPr lang="en-GB"/>
        </a:p>
      </dgm:t>
    </dgm:pt>
    <dgm:pt modelId="{7D03BFB4-988C-49AF-82F7-ED7EAF0FEDAB}" type="sibTrans" cxnId="{7A4A8BE6-AD96-4DC2-8695-339DC9E4492A}">
      <dgm:prSet/>
      <dgm:spPr/>
      <dgm:t>
        <a:bodyPr/>
        <a:lstStyle/>
        <a:p>
          <a:endParaRPr lang="en-GB"/>
        </a:p>
      </dgm:t>
    </dgm:pt>
    <dgm:pt modelId="{D199A6E0-0820-4856-A04E-8D0A5C47B8C2}">
      <dgm:prSet phldrT="[Text]"/>
      <dgm:spPr>
        <a:solidFill>
          <a:schemeClr val="tx2">
            <a:lumMod val="20000"/>
            <a:lumOff val="80000"/>
          </a:schemeClr>
        </a:solidFill>
      </dgm:spPr>
      <dgm:t>
        <a:bodyPr/>
        <a:lstStyle/>
        <a:p>
          <a:r>
            <a:rPr lang="en-US" dirty="0">
              <a:solidFill>
                <a:schemeClr val="bg1"/>
              </a:solidFill>
            </a:rPr>
            <a:t>Adolescent struggles with self  regulation in times of stress, &amp; develops mental health problems &amp; substance use</a:t>
          </a:r>
          <a:endParaRPr lang="en-GB" dirty="0">
            <a:solidFill>
              <a:schemeClr val="bg1"/>
            </a:solidFill>
          </a:endParaRPr>
        </a:p>
      </dgm:t>
    </dgm:pt>
    <dgm:pt modelId="{0E13BBC4-F6B8-4887-AF68-D3E63899A6FF}" type="parTrans" cxnId="{DD5F9D6C-02EC-4ED1-83F7-8BB6E7CB5DFF}">
      <dgm:prSet/>
      <dgm:spPr/>
      <dgm:t>
        <a:bodyPr/>
        <a:lstStyle/>
        <a:p>
          <a:endParaRPr lang="en-GB"/>
        </a:p>
      </dgm:t>
    </dgm:pt>
    <dgm:pt modelId="{E80ECA51-14C6-493F-9095-421DE2F61A49}" type="sibTrans" cxnId="{DD5F9D6C-02EC-4ED1-83F7-8BB6E7CB5DFF}">
      <dgm:prSet/>
      <dgm:spPr/>
      <dgm:t>
        <a:bodyPr/>
        <a:lstStyle/>
        <a:p>
          <a:endParaRPr lang="en-GB"/>
        </a:p>
      </dgm:t>
    </dgm:pt>
    <dgm:pt modelId="{26D39C25-C682-4DB9-BAE3-E410027E5320}">
      <dgm:prSet phldrT="[Text]"/>
      <dgm:spPr>
        <a:solidFill>
          <a:schemeClr val="tx2">
            <a:lumMod val="20000"/>
            <a:lumOff val="80000"/>
          </a:schemeClr>
        </a:solidFill>
      </dgm:spPr>
      <dgm:t>
        <a:bodyPr/>
        <a:lstStyle/>
        <a:p>
          <a:r>
            <a:rPr lang="en-US" dirty="0">
              <a:solidFill>
                <a:schemeClr val="bg1"/>
              </a:solidFill>
            </a:rPr>
            <a:t>Young adult makes maladaptive life &amp; relationship choices</a:t>
          </a:r>
          <a:endParaRPr lang="en-GB" dirty="0">
            <a:solidFill>
              <a:schemeClr val="bg1"/>
            </a:solidFill>
          </a:endParaRPr>
        </a:p>
      </dgm:t>
    </dgm:pt>
    <dgm:pt modelId="{33BAD1F5-3CC9-435D-81F6-0DAB29E6324D}" type="parTrans" cxnId="{0985C82D-F4FB-4B6D-ACD6-07327B006458}">
      <dgm:prSet/>
      <dgm:spPr/>
      <dgm:t>
        <a:bodyPr/>
        <a:lstStyle/>
        <a:p>
          <a:endParaRPr lang="en-GB"/>
        </a:p>
      </dgm:t>
    </dgm:pt>
    <dgm:pt modelId="{CF5F27A7-0784-4987-9803-8C76905AC7EE}" type="sibTrans" cxnId="{0985C82D-F4FB-4B6D-ACD6-07327B006458}">
      <dgm:prSet/>
      <dgm:spPr/>
      <dgm:t>
        <a:bodyPr/>
        <a:lstStyle/>
        <a:p>
          <a:endParaRPr lang="en-GB"/>
        </a:p>
      </dgm:t>
    </dgm:pt>
    <dgm:pt modelId="{74A46252-6130-4002-AFFD-2771651A640A}">
      <dgm:prSet phldrT="[Text]"/>
      <dgm:spPr>
        <a:solidFill>
          <a:schemeClr val="tx2">
            <a:lumMod val="20000"/>
            <a:lumOff val="80000"/>
          </a:schemeClr>
        </a:solidFill>
      </dgm:spPr>
      <dgm:t>
        <a:bodyPr/>
        <a:lstStyle/>
        <a:p>
          <a:r>
            <a:rPr lang="en-US" dirty="0">
              <a:solidFill>
                <a:schemeClr val="bg1"/>
              </a:solidFill>
            </a:rPr>
            <a:t>Young adult conceives children</a:t>
          </a:r>
          <a:endParaRPr lang="en-GB" dirty="0">
            <a:solidFill>
              <a:schemeClr val="bg1"/>
            </a:solidFill>
          </a:endParaRPr>
        </a:p>
      </dgm:t>
    </dgm:pt>
    <dgm:pt modelId="{A25166A0-A7E4-4734-B901-719DA372FF11}" type="parTrans" cxnId="{1CBA2C54-A696-49B8-A890-DDD7DA98D5E2}">
      <dgm:prSet/>
      <dgm:spPr/>
      <dgm:t>
        <a:bodyPr/>
        <a:lstStyle/>
        <a:p>
          <a:endParaRPr lang="en-GB"/>
        </a:p>
      </dgm:t>
    </dgm:pt>
    <dgm:pt modelId="{5E2F5CD0-0F2B-4F05-A623-DF4F7B98546F}" type="sibTrans" cxnId="{1CBA2C54-A696-49B8-A890-DDD7DA98D5E2}">
      <dgm:prSet/>
      <dgm:spPr/>
      <dgm:t>
        <a:bodyPr/>
        <a:lstStyle/>
        <a:p>
          <a:endParaRPr lang="en-GB"/>
        </a:p>
      </dgm:t>
    </dgm:pt>
    <dgm:pt modelId="{4A730065-4D7B-4313-B0B7-A98DAC180677}" type="pres">
      <dgm:prSet presAssocID="{B59F566E-5A0C-478F-93E9-BABB1465ECBB}" presName="Name0" presStyleCnt="0">
        <dgm:presLayoutVars>
          <dgm:dir/>
          <dgm:resizeHandles val="exact"/>
        </dgm:presLayoutVars>
      </dgm:prSet>
      <dgm:spPr/>
      <dgm:t>
        <a:bodyPr/>
        <a:lstStyle/>
        <a:p>
          <a:endParaRPr lang="en-US"/>
        </a:p>
      </dgm:t>
    </dgm:pt>
    <dgm:pt modelId="{A2EBDB01-88BB-49B6-A8B4-1ED9B6D1D10E}" type="pres">
      <dgm:prSet presAssocID="{B59F566E-5A0C-478F-93E9-BABB1465ECBB}" presName="cycle" presStyleCnt="0"/>
      <dgm:spPr/>
    </dgm:pt>
    <dgm:pt modelId="{A426176B-327D-49E1-BA36-15B6FBFB7701}" type="pres">
      <dgm:prSet presAssocID="{93C176F9-39E6-44BE-B84F-E23D13C09FB4}" presName="nodeFirstNode" presStyleLbl="node1" presStyleIdx="0" presStyleCnt="8">
        <dgm:presLayoutVars>
          <dgm:bulletEnabled val="1"/>
        </dgm:presLayoutVars>
      </dgm:prSet>
      <dgm:spPr/>
      <dgm:t>
        <a:bodyPr/>
        <a:lstStyle/>
        <a:p>
          <a:endParaRPr lang="en-US"/>
        </a:p>
      </dgm:t>
    </dgm:pt>
    <dgm:pt modelId="{2379F66E-FC8D-49BB-8B9C-AD6E27BABD7E}" type="pres">
      <dgm:prSet presAssocID="{9C988606-98AA-4613-A29D-82CBCC0893F6}" presName="sibTransFirstNode" presStyleLbl="bgShp" presStyleIdx="0" presStyleCnt="1"/>
      <dgm:spPr/>
      <dgm:t>
        <a:bodyPr/>
        <a:lstStyle/>
        <a:p>
          <a:endParaRPr lang="en-US"/>
        </a:p>
      </dgm:t>
    </dgm:pt>
    <dgm:pt modelId="{68776E13-F87A-46B8-B440-95060F06AAE5}" type="pres">
      <dgm:prSet presAssocID="{E68BD6CE-87B4-4D0C-B17D-338606BAF8F3}" presName="nodeFollowingNodes" presStyleLbl="node1" presStyleIdx="1" presStyleCnt="8">
        <dgm:presLayoutVars>
          <dgm:bulletEnabled val="1"/>
        </dgm:presLayoutVars>
      </dgm:prSet>
      <dgm:spPr/>
      <dgm:t>
        <a:bodyPr/>
        <a:lstStyle/>
        <a:p>
          <a:endParaRPr lang="en-US"/>
        </a:p>
      </dgm:t>
    </dgm:pt>
    <dgm:pt modelId="{AC2DDA3A-3794-4C6A-A114-15367AB3564E}" type="pres">
      <dgm:prSet presAssocID="{7BA6CB83-0EFE-47D3-8107-9D501C4105F4}" presName="nodeFollowingNodes" presStyleLbl="node1" presStyleIdx="2" presStyleCnt="8">
        <dgm:presLayoutVars>
          <dgm:bulletEnabled val="1"/>
        </dgm:presLayoutVars>
      </dgm:prSet>
      <dgm:spPr/>
      <dgm:t>
        <a:bodyPr/>
        <a:lstStyle/>
        <a:p>
          <a:endParaRPr lang="en-US"/>
        </a:p>
      </dgm:t>
    </dgm:pt>
    <dgm:pt modelId="{4A5A5B68-DA18-4A87-9E68-249B566F8A47}" type="pres">
      <dgm:prSet presAssocID="{29A40C7E-D3B4-42D5-8576-2CEBB5B4E096}" presName="nodeFollowingNodes" presStyleLbl="node1" presStyleIdx="3" presStyleCnt="8">
        <dgm:presLayoutVars>
          <dgm:bulletEnabled val="1"/>
        </dgm:presLayoutVars>
      </dgm:prSet>
      <dgm:spPr/>
      <dgm:t>
        <a:bodyPr/>
        <a:lstStyle/>
        <a:p>
          <a:endParaRPr lang="en-US"/>
        </a:p>
      </dgm:t>
    </dgm:pt>
    <dgm:pt modelId="{B2F229AD-9E42-41D4-9824-FC324CE49DBA}" type="pres">
      <dgm:prSet presAssocID="{A49A5288-80D2-48B3-BEDE-838956A8FB46}" presName="nodeFollowingNodes" presStyleLbl="node1" presStyleIdx="4" presStyleCnt="8">
        <dgm:presLayoutVars>
          <dgm:bulletEnabled val="1"/>
        </dgm:presLayoutVars>
      </dgm:prSet>
      <dgm:spPr/>
      <dgm:t>
        <a:bodyPr/>
        <a:lstStyle/>
        <a:p>
          <a:endParaRPr lang="en-US"/>
        </a:p>
      </dgm:t>
    </dgm:pt>
    <dgm:pt modelId="{E6C89706-89C2-4E56-9EEE-99AB77115F9C}" type="pres">
      <dgm:prSet presAssocID="{D199A6E0-0820-4856-A04E-8D0A5C47B8C2}" presName="nodeFollowingNodes" presStyleLbl="node1" presStyleIdx="5" presStyleCnt="8">
        <dgm:presLayoutVars>
          <dgm:bulletEnabled val="1"/>
        </dgm:presLayoutVars>
      </dgm:prSet>
      <dgm:spPr/>
      <dgm:t>
        <a:bodyPr/>
        <a:lstStyle/>
        <a:p>
          <a:endParaRPr lang="en-US"/>
        </a:p>
      </dgm:t>
    </dgm:pt>
    <dgm:pt modelId="{074A8C8E-48BE-42EF-9E80-E812AD09E378}" type="pres">
      <dgm:prSet presAssocID="{26D39C25-C682-4DB9-BAE3-E410027E5320}" presName="nodeFollowingNodes" presStyleLbl="node1" presStyleIdx="6" presStyleCnt="8">
        <dgm:presLayoutVars>
          <dgm:bulletEnabled val="1"/>
        </dgm:presLayoutVars>
      </dgm:prSet>
      <dgm:spPr/>
      <dgm:t>
        <a:bodyPr/>
        <a:lstStyle/>
        <a:p>
          <a:endParaRPr lang="en-US"/>
        </a:p>
      </dgm:t>
    </dgm:pt>
    <dgm:pt modelId="{BA6ECAEF-7C78-4D42-BA77-1B12B620B91E}" type="pres">
      <dgm:prSet presAssocID="{74A46252-6130-4002-AFFD-2771651A640A}" presName="nodeFollowingNodes" presStyleLbl="node1" presStyleIdx="7" presStyleCnt="8">
        <dgm:presLayoutVars>
          <dgm:bulletEnabled val="1"/>
        </dgm:presLayoutVars>
      </dgm:prSet>
      <dgm:spPr/>
      <dgm:t>
        <a:bodyPr/>
        <a:lstStyle/>
        <a:p>
          <a:endParaRPr lang="en-US"/>
        </a:p>
      </dgm:t>
    </dgm:pt>
  </dgm:ptLst>
  <dgm:cxnLst>
    <dgm:cxn modelId="{2800BFBA-9323-4D23-92C7-9E84C9E9E671}" srcId="{B59F566E-5A0C-478F-93E9-BABB1465ECBB}" destId="{93C176F9-39E6-44BE-B84F-E23D13C09FB4}" srcOrd="0" destOrd="0" parTransId="{F53B66A5-2A52-4BD1-BDA0-84522827C2D9}" sibTransId="{9C988606-98AA-4613-A29D-82CBCC0893F6}"/>
    <dgm:cxn modelId="{1CBA2C54-A696-49B8-A890-DDD7DA98D5E2}" srcId="{B59F566E-5A0C-478F-93E9-BABB1465ECBB}" destId="{74A46252-6130-4002-AFFD-2771651A640A}" srcOrd="7" destOrd="0" parTransId="{A25166A0-A7E4-4734-B901-719DA372FF11}" sibTransId="{5E2F5CD0-0F2B-4F05-A623-DF4F7B98546F}"/>
    <dgm:cxn modelId="{878ECF6D-69FD-4C4E-AC11-1F4BB1DD53FD}" type="presOf" srcId="{7BA6CB83-0EFE-47D3-8107-9D501C4105F4}" destId="{AC2DDA3A-3794-4C6A-A114-15367AB3564E}" srcOrd="0" destOrd="0" presId="urn:microsoft.com/office/officeart/2005/8/layout/cycle3"/>
    <dgm:cxn modelId="{354C83A8-F26A-4DCD-8DDC-AA85D74E4711}" srcId="{B59F566E-5A0C-478F-93E9-BABB1465ECBB}" destId="{E68BD6CE-87B4-4D0C-B17D-338606BAF8F3}" srcOrd="1" destOrd="0" parTransId="{C3B9E9A1-A79F-4CDE-A37F-9B50E510AF03}" sibTransId="{6FCD4715-CFF0-46C1-A151-DBC8CC0756E5}"/>
    <dgm:cxn modelId="{24983686-12BE-4E1E-8DAB-3581C0F9BAB4}" type="presOf" srcId="{9C988606-98AA-4613-A29D-82CBCC0893F6}" destId="{2379F66E-FC8D-49BB-8B9C-AD6E27BABD7E}" srcOrd="0" destOrd="0" presId="urn:microsoft.com/office/officeart/2005/8/layout/cycle3"/>
    <dgm:cxn modelId="{7ECC67B9-888C-40BA-9582-7DCA84F5ED32}" srcId="{B59F566E-5A0C-478F-93E9-BABB1465ECBB}" destId="{7BA6CB83-0EFE-47D3-8107-9D501C4105F4}" srcOrd="2" destOrd="0" parTransId="{3CAB8EA8-A3A6-4293-A42E-EB340AD43AEC}" sibTransId="{EFE1B573-C887-48B0-8C61-467A1DE1E55F}"/>
    <dgm:cxn modelId="{FD4A4DFB-15D3-4058-BF30-420D66E7A20F}" type="presOf" srcId="{A49A5288-80D2-48B3-BEDE-838956A8FB46}" destId="{B2F229AD-9E42-41D4-9824-FC324CE49DBA}" srcOrd="0" destOrd="0" presId="urn:microsoft.com/office/officeart/2005/8/layout/cycle3"/>
    <dgm:cxn modelId="{7A4A8BE6-AD96-4DC2-8695-339DC9E4492A}" srcId="{B59F566E-5A0C-478F-93E9-BABB1465ECBB}" destId="{A49A5288-80D2-48B3-BEDE-838956A8FB46}" srcOrd="4" destOrd="0" parTransId="{3A86F943-87D7-48D7-9B12-7E1FD2E1FB20}" sibTransId="{7D03BFB4-988C-49AF-82F7-ED7EAF0FEDAB}"/>
    <dgm:cxn modelId="{2199C080-1BFE-4430-AE53-67B0A4D994D7}" type="presOf" srcId="{D199A6E0-0820-4856-A04E-8D0A5C47B8C2}" destId="{E6C89706-89C2-4E56-9EEE-99AB77115F9C}" srcOrd="0" destOrd="0" presId="urn:microsoft.com/office/officeart/2005/8/layout/cycle3"/>
    <dgm:cxn modelId="{71936DC6-070D-4943-BA63-608F66523A6B}" type="presOf" srcId="{74A46252-6130-4002-AFFD-2771651A640A}" destId="{BA6ECAEF-7C78-4D42-BA77-1B12B620B91E}" srcOrd="0" destOrd="0" presId="urn:microsoft.com/office/officeart/2005/8/layout/cycle3"/>
    <dgm:cxn modelId="{2F9BAE9D-3500-4F36-A6AC-1CE2E895DEAF}" srcId="{B59F566E-5A0C-478F-93E9-BABB1465ECBB}" destId="{29A40C7E-D3B4-42D5-8576-2CEBB5B4E096}" srcOrd="3" destOrd="0" parTransId="{03DE9E08-25B4-482D-A485-1A406AB5AB29}" sibTransId="{60374B07-75B2-4CB5-89FA-759199198896}"/>
    <dgm:cxn modelId="{0985C82D-F4FB-4B6D-ACD6-07327B006458}" srcId="{B59F566E-5A0C-478F-93E9-BABB1465ECBB}" destId="{26D39C25-C682-4DB9-BAE3-E410027E5320}" srcOrd="6" destOrd="0" parTransId="{33BAD1F5-3CC9-435D-81F6-0DAB29E6324D}" sibTransId="{CF5F27A7-0784-4987-9803-8C76905AC7EE}"/>
    <dgm:cxn modelId="{AAC9AEF8-EFB1-4B71-A22F-EAFD46080B82}" type="presOf" srcId="{26D39C25-C682-4DB9-BAE3-E410027E5320}" destId="{074A8C8E-48BE-42EF-9E80-E812AD09E378}" srcOrd="0" destOrd="0" presId="urn:microsoft.com/office/officeart/2005/8/layout/cycle3"/>
    <dgm:cxn modelId="{16C7EE14-5CB0-4C35-8AD2-FCC818D69BCF}" type="presOf" srcId="{93C176F9-39E6-44BE-B84F-E23D13C09FB4}" destId="{A426176B-327D-49E1-BA36-15B6FBFB7701}" srcOrd="0" destOrd="0" presId="urn:microsoft.com/office/officeart/2005/8/layout/cycle3"/>
    <dgm:cxn modelId="{DE02FBC9-4957-4CF4-9670-B24247715931}" type="presOf" srcId="{E68BD6CE-87B4-4D0C-B17D-338606BAF8F3}" destId="{68776E13-F87A-46B8-B440-95060F06AAE5}" srcOrd="0" destOrd="0" presId="urn:microsoft.com/office/officeart/2005/8/layout/cycle3"/>
    <dgm:cxn modelId="{DD5F9D6C-02EC-4ED1-83F7-8BB6E7CB5DFF}" srcId="{B59F566E-5A0C-478F-93E9-BABB1465ECBB}" destId="{D199A6E0-0820-4856-A04E-8D0A5C47B8C2}" srcOrd="5" destOrd="0" parTransId="{0E13BBC4-F6B8-4887-AF68-D3E63899A6FF}" sibTransId="{E80ECA51-14C6-493F-9095-421DE2F61A49}"/>
    <dgm:cxn modelId="{7420F8DC-DC78-4489-B309-8A0ED74CE363}" type="presOf" srcId="{B59F566E-5A0C-478F-93E9-BABB1465ECBB}" destId="{4A730065-4D7B-4313-B0B7-A98DAC180677}" srcOrd="0" destOrd="0" presId="urn:microsoft.com/office/officeart/2005/8/layout/cycle3"/>
    <dgm:cxn modelId="{DB3C5254-AAC6-4FC9-BB3B-1655132EBB5B}" type="presOf" srcId="{29A40C7E-D3B4-42D5-8576-2CEBB5B4E096}" destId="{4A5A5B68-DA18-4A87-9E68-249B566F8A47}" srcOrd="0" destOrd="0" presId="urn:microsoft.com/office/officeart/2005/8/layout/cycle3"/>
    <dgm:cxn modelId="{2982DCF2-2F6B-4FA9-A105-250B166504BF}" type="presParOf" srcId="{4A730065-4D7B-4313-B0B7-A98DAC180677}" destId="{A2EBDB01-88BB-49B6-A8B4-1ED9B6D1D10E}" srcOrd="0" destOrd="0" presId="urn:microsoft.com/office/officeart/2005/8/layout/cycle3"/>
    <dgm:cxn modelId="{1A47BBF6-9BA5-4A2E-8F11-431E9A1F0A7F}" type="presParOf" srcId="{A2EBDB01-88BB-49B6-A8B4-1ED9B6D1D10E}" destId="{A426176B-327D-49E1-BA36-15B6FBFB7701}" srcOrd="0" destOrd="0" presId="urn:microsoft.com/office/officeart/2005/8/layout/cycle3"/>
    <dgm:cxn modelId="{DFB9F46A-C4D2-4DEA-A483-8CB7820BAC90}" type="presParOf" srcId="{A2EBDB01-88BB-49B6-A8B4-1ED9B6D1D10E}" destId="{2379F66E-FC8D-49BB-8B9C-AD6E27BABD7E}" srcOrd="1" destOrd="0" presId="urn:microsoft.com/office/officeart/2005/8/layout/cycle3"/>
    <dgm:cxn modelId="{241FDEE4-CDE0-4A4B-8862-C3760AA00C35}" type="presParOf" srcId="{A2EBDB01-88BB-49B6-A8B4-1ED9B6D1D10E}" destId="{68776E13-F87A-46B8-B440-95060F06AAE5}" srcOrd="2" destOrd="0" presId="urn:microsoft.com/office/officeart/2005/8/layout/cycle3"/>
    <dgm:cxn modelId="{3CC04B67-BE08-4607-AE29-CFB1A1C248E0}" type="presParOf" srcId="{A2EBDB01-88BB-49B6-A8B4-1ED9B6D1D10E}" destId="{AC2DDA3A-3794-4C6A-A114-15367AB3564E}" srcOrd="3" destOrd="0" presId="urn:microsoft.com/office/officeart/2005/8/layout/cycle3"/>
    <dgm:cxn modelId="{E966D05A-3297-4B3E-9343-EA89EA0FB761}" type="presParOf" srcId="{A2EBDB01-88BB-49B6-A8B4-1ED9B6D1D10E}" destId="{4A5A5B68-DA18-4A87-9E68-249B566F8A47}" srcOrd="4" destOrd="0" presId="urn:microsoft.com/office/officeart/2005/8/layout/cycle3"/>
    <dgm:cxn modelId="{BE428DA5-A260-465C-B41B-600131480A3C}" type="presParOf" srcId="{A2EBDB01-88BB-49B6-A8B4-1ED9B6D1D10E}" destId="{B2F229AD-9E42-41D4-9824-FC324CE49DBA}" srcOrd="5" destOrd="0" presId="urn:microsoft.com/office/officeart/2005/8/layout/cycle3"/>
    <dgm:cxn modelId="{EC0AD9E9-A672-48AD-AA1F-170F4E54D3B0}" type="presParOf" srcId="{A2EBDB01-88BB-49B6-A8B4-1ED9B6D1D10E}" destId="{E6C89706-89C2-4E56-9EEE-99AB77115F9C}" srcOrd="6" destOrd="0" presId="urn:microsoft.com/office/officeart/2005/8/layout/cycle3"/>
    <dgm:cxn modelId="{96F2A786-DEC7-4F46-AC9A-906854AA0583}" type="presParOf" srcId="{A2EBDB01-88BB-49B6-A8B4-1ED9B6D1D10E}" destId="{074A8C8E-48BE-42EF-9E80-E812AD09E378}" srcOrd="7" destOrd="0" presId="urn:microsoft.com/office/officeart/2005/8/layout/cycle3"/>
    <dgm:cxn modelId="{6E0C2E70-A990-4F1A-A40A-36E06CACE406}" type="presParOf" srcId="{A2EBDB01-88BB-49B6-A8B4-1ED9B6D1D10E}" destId="{BA6ECAEF-7C78-4D42-BA77-1B12B620B91E}"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9F66E-FC8D-49BB-8B9C-AD6E27BABD7E}">
      <dsp:nvSpPr>
        <dsp:cNvPr id="0" name=""/>
        <dsp:cNvSpPr/>
      </dsp:nvSpPr>
      <dsp:spPr>
        <a:xfrm>
          <a:off x="1191040" y="-46179"/>
          <a:ext cx="5158405" cy="5158405"/>
        </a:xfrm>
        <a:prstGeom prst="circularArrow">
          <a:avLst>
            <a:gd name="adj1" fmla="val 5544"/>
            <a:gd name="adj2" fmla="val 330680"/>
            <a:gd name="adj3" fmla="val 14644855"/>
            <a:gd name="adj4" fmla="val 1687672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6176B-327D-49E1-BA36-15B6FBFB7701}">
      <dsp:nvSpPr>
        <dsp:cNvPr id="0" name=""/>
        <dsp:cNvSpPr/>
      </dsp:nvSpPr>
      <dsp:spPr>
        <a:xfrm>
          <a:off x="3041231" y="4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Epigenetic risks from ongoing violence &amp; stress</a:t>
          </a:r>
          <a:endParaRPr lang="en-GB" sz="800" kern="1200" dirty="0"/>
        </a:p>
      </dsp:txBody>
      <dsp:txXfrm>
        <a:off x="3076818" y="35630"/>
        <a:ext cx="1386849" cy="657837"/>
      </dsp:txXfrm>
    </dsp:sp>
    <dsp:sp modelId="{68776E13-F87A-46B8-B440-95060F06AAE5}">
      <dsp:nvSpPr>
        <dsp:cNvPr id="0" name=""/>
        <dsp:cNvSpPr/>
      </dsp:nvSpPr>
      <dsp:spPr>
        <a:xfrm>
          <a:off x="4596687" y="644333"/>
          <a:ext cx="1458023" cy="7290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Parental limitations &amp; mental illness compromise attachment</a:t>
          </a:r>
          <a:endParaRPr lang="en-GB" sz="800" kern="1200" dirty="0">
            <a:solidFill>
              <a:schemeClr val="bg1"/>
            </a:solidFill>
          </a:endParaRPr>
        </a:p>
      </dsp:txBody>
      <dsp:txXfrm>
        <a:off x="4632274" y="679920"/>
        <a:ext cx="1386849" cy="657837"/>
      </dsp:txXfrm>
    </dsp:sp>
    <dsp:sp modelId="{AC2DDA3A-3794-4C6A-A114-15367AB3564E}">
      <dsp:nvSpPr>
        <dsp:cNvPr id="0" name=""/>
        <dsp:cNvSpPr/>
      </dsp:nvSpPr>
      <dsp:spPr>
        <a:xfrm>
          <a:off x="5240977" y="2199789"/>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kern="1200" dirty="0">
              <a:solidFill>
                <a:schemeClr val="bg1"/>
              </a:solidFill>
            </a:rPr>
            <a:t>Child has difficulties with self-regulation</a:t>
          </a:r>
        </a:p>
      </dsp:txBody>
      <dsp:txXfrm>
        <a:off x="5276564" y="2235376"/>
        <a:ext cx="1386849" cy="657837"/>
      </dsp:txXfrm>
    </dsp:sp>
    <dsp:sp modelId="{4A5A5B68-DA18-4A87-9E68-249B566F8A47}">
      <dsp:nvSpPr>
        <dsp:cNvPr id="0" name=""/>
        <dsp:cNvSpPr/>
      </dsp:nvSpPr>
      <dsp:spPr>
        <a:xfrm>
          <a:off x="4596687" y="375524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Growing child exposed to negative relationship and parenting styles</a:t>
          </a:r>
          <a:endParaRPr lang="en-GB" sz="800" kern="1200" dirty="0">
            <a:solidFill>
              <a:schemeClr val="bg1"/>
            </a:solidFill>
          </a:endParaRPr>
        </a:p>
      </dsp:txBody>
      <dsp:txXfrm>
        <a:off x="4632274" y="3790832"/>
        <a:ext cx="1386849" cy="657837"/>
      </dsp:txXfrm>
    </dsp:sp>
    <dsp:sp modelId="{B2F229AD-9E42-41D4-9824-FC324CE49DBA}">
      <dsp:nvSpPr>
        <dsp:cNvPr id="0" name=""/>
        <dsp:cNvSpPr/>
      </dsp:nvSpPr>
      <dsp:spPr>
        <a:xfrm>
          <a:off x="3041231" y="439953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Adverse childhood increases risk of anxiety, depression and other disorders</a:t>
          </a:r>
          <a:endParaRPr lang="en-GB" sz="800" kern="1200" dirty="0">
            <a:solidFill>
              <a:schemeClr val="bg1"/>
            </a:solidFill>
          </a:endParaRPr>
        </a:p>
      </dsp:txBody>
      <dsp:txXfrm>
        <a:off x="3076818" y="4435122"/>
        <a:ext cx="1386849" cy="657837"/>
      </dsp:txXfrm>
    </dsp:sp>
    <dsp:sp modelId="{E6C89706-89C2-4E56-9EEE-99AB77115F9C}">
      <dsp:nvSpPr>
        <dsp:cNvPr id="0" name=""/>
        <dsp:cNvSpPr/>
      </dsp:nvSpPr>
      <dsp:spPr>
        <a:xfrm>
          <a:off x="1485776" y="375524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Adolescent struggles with self  regulation in times of stress, &amp; develops mental health problems &amp; substance use</a:t>
          </a:r>
          <a:endParaRPr lang="en-GB" sz="800" kern="1200" dirty="0">
            <a:solidFill>
              <a:schemeClr val="bg1"/>
            </a:solidFill>
          </a:endParaRPr>
        </a:p>
      </dsp:txBody>
      <dsp:txXfrm>
        <a:off x="1521363" y="3790832"/>
        <a:ext cx="1386849" cy="657837"/>
      </dsp:txXfrm>
    </dsp:sp>
    <dsp:sp modelId="{074A8C8E-48BE-42EF-9E80-E812AD09E378}">
      <dsp:nvSpPr>
        <dsp:cNvPr id="0" name=""/>
        <dsp:cNvSpPr/>
      </dsp:nvSpPr>
      <dsp:spPr>
        <a:xfrm>
          <a:off x="841485" y="2199789"/>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Young adult makes maladaptive life &amp; relationship choices</a:t>
          </a:r>
          <a:endParaRPr lang="en-GB" sz="800" kern="1200" dirty="0">
            <a:solidFill>
              <a:schemeClr val="bg1"/>
            </a:solidFill>
          </a:endParaRPr>
        </a:p>
      </dsp:txBody>
      <dsp:txXfrm>
        <a:off x="877072" y="2235376"/>
        <a:ext cx="1386849" cy="657837"/>
      </dsp:txXfrm>
    </dsp:sp>
    <dsp:sp modelId="{BA6ECAEF-7C78-4D42-BA77-1B12B620B91E}">
      <dsp:nvSpPr>
        <dsp:cNvPr id="0" name=""/>
        <dsp:cNvSpPr/>
      </dsp:nvSpPr>
      <dsp:spPr>
        <a:xfrm>
          <a:off x="1485776" y="64433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Young adult conceives children</a:t>
          </a:r>
          <a:endParaRPr lang="en-GB" sz="800" kern="1200" dirty="0">
            <a:solidFill>
              <a:schemeClr val="bg1"/>
            </a:solidFill>
          </a:endParaRPr>
        </a:p>
      </dsp:txBody>
      <dsp:txXfrm>
        <a:off x="1521363" y="679920"/>
        <a:ext cx="1386849" cy="6578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9F66E-FC8D-49BB-8B9C-AD6E27BABD7E}">
      <dsp:nvSpPr>
        <dsp:cNvPr id="0" name=""/>
        <dsp:cNvSpPr/>
      </dsp:nvSpPr>
      <dsp:spPr>
        <a:xfrm>
          <a:off x="1191040" y="-46179"/>
          <a:ext cx="5158405" cy="5158405"/>
        </a:xfrm>
        <a:prstGeom prst="circularArrow">
          <a:avLst>
            <a:gd name="adj1" fmla="val 5544"/>
            <a:gd name="adj2" fmla="val 330680"/>
            <a:gd name="adj3" fmla="val 14644855"/>
            <a:gd name="adj4" fmla="val 1687672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6176B-327D-49E1-BA36-15B6FBFB7701}">
      <dsp:nvSpPr>
        <dsp:cNvPr id="0" name=""/>
        <dsp:cNvSpPr/>
      </dsp:nvSpPr>
      <dsp:spPr>
        <a:xfrm>
          <a:off x="3041231" y="4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Epigenetic risks from ongoing violence &amp; stress</a:t>
          </a:r>
          <a:endParaRPr lang="en-GB" sz="800" kern="1200" dirty="0"/>
        </a:p>
      </dsp:txBody>
      <dsp:txXfrm>
        <a:off x="3076818" y="35630"/>
        <a:ext cx="1386849" cy="657837"/>
      </dsp:txXfrm>
    </dsp:sp>
    <dsp:sp modelId="{68776E13-F87A-46B8-B440-95060F06AAE5}">
      <dsp:nvSpPr>
        <dsp:cNvPr id="0" name=""/>
        <dsp:cNvSpPr/>
      </dsp:nvSpPr>
      <dsp:spPr>
        <a:xfrm>
          <a:off x="4596687" y="64433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Parental limitations &amp; mental illness compromise attachment</a:t>
          </a:r>
          <a:endParaRPr lang="en-GB" sz="800" kern="1200" dirty="0">
            <a:solidFill>
              <a:schemeClr val="bg1"/>
            </a:solidFill>
          </a:endParaRPr>
        </a:p>
      </dsp:txBody>
      <dsp:txXfrm>
        <a:off x="4632274" y="679920"/>
        <a:ext cx="1386849" cy="657837"/>
      </dsp:txXfrm>
    </dsp:sp>
    <dsp:sp modelId="{AC2DDA3A-3794-4C6A-A114-15367AB3564E}">
      <dsp:nvSpPr>
        <dsp:cNvPr id="0" name=""/>
        <dsp:cNvSpPr/>
      </dsp:nvSpPr>
      <dsp:spPr>
        <a:xfrm>
          <a:off x="5240977" y="2199789"/>
          <a:ext cx="1458023" cy="7290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kern="1200" dirty="0">
              <a:solidFill>
                <a:schemeClr val="bg1"/>
              </a:solidFill>
            </a:rPr>
            <a:t>Child has difficulties with self-regulation</a:t>
          </a:r>
        </a:p>
      </dsp:txBody>
      <dsp:txXfrm>
        <a:off x="5276564" y="2235376"/>
        <a:ext cx="1386849" cy="657837"/>
      </dsp:txXfrm>
    </dsp:sp>
    <dsp:sp modelId="{4A5A5B68-DA18-4A87-9E68-249B566F8A47}">
      <dsp:nvSpPr>
        <dsp:cNvPr id="0" name=""/>
        <dsp:cNvSpPr/>
      </dsp:nvSpPr>
      <dsp:spPr>
        <a:xfrm>
          <a:off x="4596687" y="375524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Growing child exposed to negative relationship and parenting styles</a:t>
          </a:r>
          <a:endParaRPr lang="en-GB" sz="800" kern="1200" dirty="0">
            <a:solidFill>
              <a:schemeClr val="bg1"/>
            </a:solidFill>
          </a:endParaRPr>
        </a:p>
      </dsp:txBody>
      <dsp:txXfrm>
        <a:off x="4632274" y="3790832"/>
        <a:ext cx="1386849" cy="657837"/>
      </dsp:txXfrm>
    </dsp:sp>
    <dsp:sp modelId="{B2F229AD-9E42-41D4-9824-FC324CE49DBA}">
      <dsp:nvSpPr>
        <dsp:cNvPr id="0" name=""/>
        <dsp:cNvSpPr/>
      </dsp:nvSpPr>
      <dsp:spPr>
        <a:xfrm>
          <a:off x="3041231" y="439953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Adverse childhood increases risk of anxiety, depression and other disorders</a:t>
          </a:r>
          <a:endParaRPr lang="en-GB" sz="800" kern="1200" dirty="0">
            <a:solidFill>
              <a:schemeClr val="bg1"/>
            </a:solidFill>
          </a:endParaRPr>
        </a:p>
      </dsp:txBody>
      <dsp:txXfrm>
        <a:off x="3076818" y="4435122"/>
        <a:ext cx="1386849" cy="657837"/>
      </dsp:txXfrm>
    </dsp:sp>
    <dsp:sp modelId="{E6C89706-89C2-4E56-9EEE-99AB77115F9C}">
      <dsp:nvSpPr>
        <dsp:cNvPr id="0" name=""/>
        <dsp:cNvSpPr/>
      </dsp:nvSpPr>
      <dsp:spPr>
        <a:xfrm>
          <a:off x="1485776" y="375524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Adolescent struggles with self  regulation in times of stress, &amp; develops mental health problems &amp; substance use</a:t>
          </a:r>
          <a:endParaRPr lang="en-GB" sz="800" kern="1200" dirty="0">
            <a:solidFill>
              <a:schemeClr val="bg1"/>
            </a:solidFill>
          </a:endParaRPr>
        </a:p>
      </dsp:txBody>
      <dsp:txXfrm>
        <a:off x="1521363" y="3790832"/>
        <a:ext cx="1386849" cy="657837"/>
      </dsp:txXfrm>
    </dsp:sp>
    <dsp:sp modelId="{074A8C8E-48BE-42EF-9E80-E812AD09E378}">
      <dsp:nvSpPr>
        <dsp:cNvPr id="0" name=""/>
        <dsp:cNvSpPr/>
      </dsp:nvSpPr>
      <dsp:spPr>
        <a:xfrm>
          <a:off x="841485" y="2199789"/>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Young adult makes maladaptive life &amp; relationship choices</a:t>
          </a:r>
          <a:endParaRPr lang="en-GB" sz="800" kern="1200" dirty="0">
            <a:solidFill>
              <a:schemeClr val="bg1"/>
            </a:solidFill>
          </a:endParaRPr>
        </a:p>
      </dsp:txBody>
      <dsp:txXfrm>
        <a:off x="877072" y="2235376"/>
        <a:ext cx="1386849" cy="657837"/>
      </dsp:txXfrm>
    </dsp:sp>
    <dsp:sp modelId="{BA6ECAEF-7C78-4D42-BA77-1B12B620B91E}">
      <dsp:nvSpPr>
        <dsp:cNvPr id="0" name=""/>
        <dsp:cNvSpPr/>
      </dsp:nvSpPr>
      <dsp:spPr>
        <a:xfrm>
          <a:off x="1485776" y="64433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Young adult conceives children</a:t>
          </a:r>
          <a:endParaRPr lang="en-GB" sz="800" kern="1200" dirty="0">
            <a:solidFill>
              <a:schemeClr val="bg1"/>
            </a:solidFill>
          </a:endParaRPr>
        </a:p>
      </dsp:txBody>
      <dsp:txXfrm>
        <a:off x="1521363" y="679920"/>
        <a:ext cx="1386849" cy="6578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9F66E-FC8D-49BB-8B9C-AD6E27BABD7E}">
      <dsp:nvSpPr>
        <dsp:cNvPr id="0" name=""/>
        <dsp:cNvSpPr/>
      </dsp:nvSpPr>
      <dsp:spPr>
        <a:xfrm>
          <a:off x="1191040" y="-46179"/>
          <a:ext cx="5158405" cy="5158405"/>
        </a:xfrm>
        <a:prstGeom prst="circularArrow">
          <a:avLst>
            <a:gd name="adj1" fmla="val 5544"/>
            <a:gd name="adj2" fmla="val 330680"/>
            <a:gd name="adj3" fmla="val 14644855"/>
            <a:gd name="adj4" fmla="val 1687672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6176B-327D-49E1-BA36-15B6FBFB7701}">
      <dsp:nvSpPr>
        <dsp:cNvPr id="0" name=""/>
        <dsp:cNvSpPr/>
      </dsp:nvSpPr>
      <dsp:spPr>
        <a:xfrm>
          <a:off x="3041231" y="4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Epigenetic risks from ongoing violence &amp; stress</a:t>
          </a:r>
          <a:endParaRPr lang="en-GB" sz="800" kern="1200" dirty="0"/>
        </a:p>
      </dsp:txBody>
      <dsp:txXfrm>
        <a:off x="3076818" y="35630"/>
        <a:ext cx="1386849" cy="657837"/>
      </dsp:txXfrm>
    </dsp:sp>
    <dsp:sp modelId="{68776E13-F87A-46B8-B440-95060F06AAE5}">
      <dsp:nvSpPr>
        <dsp:cNvPr id="0" name=""/>
        <dsp:cNvSpPr/>
      </dsp:nvSpPr>
      <dsp:spPr>
        <a:xfrm>
          <a:off x="4596687" y="64433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Parental limitations &amp; mental illness compromise attachment</a:t>
          </a:r>
          <a:endParaRPr lang="en-GB" sz="800" kern="1200" dirty="0">
            <a:solidFill>
              <a:schemeClr val="bg1"/>
            </a:solidFill>
          </a:endParaRPr>
        </a:p>
      </dsp:txBody>
      <dsp:txXfrm>
        <a:off x="4632274" y="679920"/>
        <a:ext cx="1386849" cy="657837"/>
      </dsp:txXfrm>
    </dsp:sp>
    <dsp:sp modelId="{AC2DDA3A-3794-4C6A-A114-15367AB3564E}">
      <dsp:nvSpPr>
        <dsp:cNvPr id="0" name=""/>
        <dsp:cNvSpPr/>
      </dsp:nvSpPr>
      <dsp:spPr>
        <a:xfrm>
          <a:off x="5240977" y="2199789"/>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kern="1200" dirty="0">
              <a:solidFill>
                <a:schemeClr val="bg1"/>
              </a:solidFill>
            </a:rPr>
            <a:t>Child has difficulties with self-regulation</a:t>
          </a:r>
        </a:p>
      </dsp:txBody>
      <dsp:txXfrm>
        <a:off x="5276564" y="2235376"/>
        <a:ext cx="1386849" cy="657837"/>
      </dsp:txXfrm>
    </dsp:sp>
    <dsp:sp modelId="{4A5A5B68-DA18-4A87-9E68-249B566F8A47}">
      <dsp:nvSpPr>
        <dsp:cNvPr id="0" name=""/>
        <dsp:cNvSpPr/>
      </dsp:nvSpPr>
      <dsp:spPr>
        <a:xfrm>
          <a:off x="4596687" y="3755245"/>
          <a:ext cx="1458023" cy="7290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Growing child exposed to negative relationship and parenting styles</a:t>
          </a:r>
          <a:endParaRPr lang="en-GB" sz="800" kern="1200" dirty="0">
            <a:solidFill>
              <a:schemeClr val="bg1"/>
            </a:solidFill>
          </a:endParaRPr>
        </a:p>
      </dsp:txBody>
      <dsp:txXfrm>
        <a:off x="4632274" y="3790832"/>
        <a:ext cx="1386849" cy="657837"/>
      </dsp:txXfrm>
    </dsp:sp>
    <dsp:sp modelId="{B2F229AD-9E42-41D4-9824-FC324CE49DBA}">
      <dsp:nvSpPr>
        <dsp:cNvPr id="0" name=""/>
        <dsp:cNvSpPr/>
      </dsp:nvSpPr>
      <dsp:spPr>
        <a:xfrm>
          <a:off x="3041231" y="439953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Adverse childhood increases risk of anxiety, depression and other disorders</a:t>
          </a:r>
          <a:endParaRPr lang="en-GB" sz="800" kern="1200" dirty="0">
            <a:solidFill>
              <a:schemeClr val="bg1"/>
            </a:solidFill>
          </a:endParaRPr>
        </a:p>
      </dsp:txBody>
      <dsp:txXfrm>
        <a:off x="3076818" y="4435122"/>
        <a:ext cx="1386849" cy="657837"/>
      </dsp:txXfrm>
    </dsp:sp>
    <dsp:sp modelId="{E6C89706-89C2-4E56-9EEE-99AB77115F9C}">
      <dsp:nvSpPr>
        <dsp:cNvPr id="0" name=""/>
        <dsp:cNvSpPr/>
      </dsp:nvSpPr>
      <dsp:spPr>
        <a:xfrm>
          <a:off x="1485776" y="375524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Adolescent struggles with self  regulation in times of stress, &amp; develops mental health problems &amp; substance use</a:t>
          </a:r>
          <a:endParaRPr lang="en-GB" sz="800" kern="1200" dirty="0">
            <a:solidFill>
              <a:schemeClr val="bg1"/>
            </a:solidFill>
          </a:endParaRPr>
        </a:p>
      </dsp:txBody>
      <dsp:txXfrm>
        <a:off x="1521363" y="3790832"/>
        <a:ext cx="1386849" cy="657837"/>
      </dsp:txXfrm>
    </dsp:sp>
    <dsp:sp modelId="{074A8C8E-48BE-42EF-9E80-E812AD09E378}">
      <dsp:nvSpPr>
        <dsp:cNvPr id="0" name=""/>
        <dsp:cNvSpPr/>
      </dsp:nvSpPr>
      <dsp:spPr>
        <a:xfrm>
          <a:off x="841485" y="2199789"/>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Young adult makes maladaptive life &amp; relationship choices</a:t>
          </a:r>
          <a:endParaRPr lang="en-GB" sz="800" kern="1200" dirty="0">
            <a:solidFill>
              <a:schemeClr val="bg1"/>
            </a:solidFill>
          </a:endParaRPr>
        </a:p>
      </dsp:txBody>
      <dsp:txXfrm>
        <a:off x="877072" y="2235376"/>
        <a:ext cx="1386849" cy="657837"/>
      </dsp:txXfrm>
    </dsp:sp>
    <dsp:sp modelId="{BA6ECAEF-7C78-4D42-BA77-1B12B620B91E}">
      <dsp:nvSpPr>
        <dsp:cNvPr id="0" name=""/>
        <dsp:cNvSpPr/>
      </dsp:nvSpPr>
      <dsp:spPr>
        <a:xfrm>
          <a:off x="1485776" y="64433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Young adult conceives children</a:t>
          </a:r>
          <a:endParaRPr lang="en-GB" sz="800" kern="1200" dirty="0">
            <a:solidFill>
              <a:schemeClr val="bg1"/>
            </a:solidFill>
          </a:endParaRPr>
        </a:p>
      </dsp:txBody>
      <dsp:txXfrm>
        <a:off x="1521363" y="679920"/>
        <a:ext cx="1386849" cy="6578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9F66E-FC8D-49BB-8B9C-AD6E27BABD7E}">
      <dsp:nvSpPr>
        <dsp:cNvPr id="0" name=""/>
        <dsp:cNvSpPr/>
      </dsp:nvSpPr>
      <dsp:spPr>
        <a:xfrm>
          <a:off x="1191040" y="-46179"/>
          <a:ext cx="5158405" cy="5158405"/>
        </a:xfrm>
        <a:prstGeom prst="circularArrow">
          <a:avLst>
            <a:gd name="adj1" fmla="val 5544"/>
            <a:gd name="adj2" fmla="val 330680"/>
            <a:gd name="adj3" fmla="val 14644855"/>
            <a:gd name="adj4" fmla="val 1687672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6176B-327D-49E1-BA36-15B6FBFB7701}">
      <dsp:nvSpPr>
        <dsp:cNvPr id="0" name=""/>
        <dsp:cNvSpPr/>
      </dsp:nvSpPr>
      <dsp:spPr>
        <a:xfrm>
          <a:off x="3041231" y="4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Epigenetic risks from ongoing violence &amp; stress</a:t>
          </a:r>
          <a:endParaRPr lang="en-GB" sz="800" kern="1200" dirty="0"/>
        </a:p>
      </dsp:txBody>
      <dsp:txXfrm>
        <a:off x="3076818" y="35630"/>
        <a:ext cx="1386849" cy="657837"/>
      </dsp:txXfrm>
    </dsp:sp>
    <dsp:sp modelId="{68776E13-F87A-46B8-B440-95060F06AAE5}">
      <dsp:nvSpPr>
        <dsp:cNvPr id="0" name=""/>
        <dsp:cNvSpPr/>
      </dsp:nvSpPr>
      <dsp:spPr>
        <a:xfrm>
          <a:off x="4596687" y="64433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Parental limitations &amp; mental illness compromise attachment</a:t>
          </a:r>
          <a:endParaRPr lang="en-GB" sz="800" kern="1200" dirty="0">
            <a:solidFill>
              <a:schemeClr val="bg1"/>
            </a:solidFill>
          </a:endParaRPr>
        </a:p>
      </dsp:txBody>
      <dsp:txXfrm>
        <a:off x="4632274" y="679920"/>
        <a:ext cx="1386849" cy="657837"/>
      </dsp:txXfrm>
    </dsp:sp>
    <dsp:sp modelId="{AC2DDA3A-3794-4C6A-A114-15367AB3564E}">
      <dsp:nvSpPr>
        <dsp:cNvPr id="0" name=""/>
        <dsp:cNvSpPr/>
      </dsp:nvSpPr>
      <dsp:spPr>
        <a:xfrm>
          <a:off x="5240977" y="2199789"/>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kern="1200" dirty="0">
              <a:solidFill>
                <a:schemeClr val="bg1"/>
              </a:solidFill>
            </a:rPr>
            <a:t>Child has difficulties with self-regulation</a:t>
          </a:r>
        </a:p>
      </dsp:txBody>
      <dsp:txXfrm>
        <a:off x="5276564" y="2235376"/>
        <a:ext cx="1386849" cy="657837"/>
      </dsp:txXfrm>
    </dsp:sp>
    <dsp:sp modelId="{4A5A5B68-DA18-4A87-9E68-249B566F8A47}">
      <dsp:nvSpPr>
        <dsp:cNvPr id="0" name=""/>
        <dsp:cNvSpPr/>
      </dsp:nvSpPr>
      <dsp:spPr>
        <a:xfrm>
          <a:off x="4596687" y="375524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Growing child exposed to negative relationship and parenting styles</a:t>
          </a:r>
          <a:endParaRPr lang="en-GB" sz="800" kern="1200" dirty="0">
            <a:solidFill>
              <a:schemeClr val="bg1"/>
            </a:solidFill>
          </a:endParaRPr>
        </a:p>
      </dsp:txBody>
      <dsp:txXfrm>
        <a:off x="4632274" y="3790832"/>
        <a:ext cx="1386849" cy="657837"/>
      </dsp:txXfrm>
    </dsp:sp>
    <dsp:sp modelId="{B2F229AD-9E42-41D4-9824-FC324CE49DBA}">
      <dsp:nvSpPr>
        <dsp:cNvPr id="0" name=""/>
        <dsp:cNvSpPr/>
      </dsp:nvSpPr>
      <dsp:spPr>
        <a:xfrm>
          <a:off x="3041231" y="4399535"/>
          <a:ext cx="1458023" cy="7290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Adverse childhood increases risk of anxiety, depression and other disorders</a:t>
          </a:r>
          <a:endParaRPr lang="en-GB" sz="800" kern="1200" dirty="0">
            <a:solidFill>
              <a:schemeClr val="bg1"/>
            </a:solidFill>
          </a:endParaRPr>
        </a:p>
      </dsp:txBody>
      <dsp:txXfrm>
        <a:off x="3076818" y="4435122"/>
        <a:ext cx="1386849" cy="657837"/>
      </dsp:txXfrm>
    </dsp:sp>
    <dsp:sp modelId="{E6C89706-89C2-4E56-9EEE-99AB77115F9C}">
      <dsp:nvSpPr>
        <dsp:cNvPr id="0" name=""/>
        <dsp:cNvSpPr/>
      </dsp:nvSpPr>
      <dsp:spPr>
        <a:xfrm>
          <a:off x="1485776" y="375524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Adolescent struggles with self  regulation in times of stress, &amp; develops mental health problems &amp; substance use</a:t>
          </a:r>
          <a:endParaRPr lang="en-GB" sz="800" kern="1200" dirty="0">
            <a:solidFill>
              <a:schemeClr val="bg1"/>
            </a:solidFill>
          </a:endParaRPr>
        </a:p>
      </dsp:txBody>
      <dsp:txXfrm>
        <a:off x="1521363" y="3790832"/>
        <a:ext cx="1386849" cy="657837"/>
      </dsp:txXfrm>
    </dsp:sp>
    <dsp:sp modelId="{074A8C8E-48BE-42EF-9E80-E812AD09E378}">
      <dsp:nvSpPr>
        <dsp:cNvPr id="0" name=""/>
        <dsp:cNvSpPr/>
      </dsp:nvSpPr>
      <dsp:spPr>
        <a:xfrm>
          <a:off x="841485" y="2199789"/>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Young adult makes maladaptive life &amp; relationship choices</a:t>
          </a:r>
          <a:endParaRPr lang="en-GB" sz="800" kern="1200" dirty="0">
            <a:solidFill>
              <a:schemeClr val="bg1"/>
            </a:solidFill>
          </a:endParaRPr>
        </a:p>
      </dsp:txBody>
      <dsp:txXfrm>
        <a:off x="877072" y="2235376"/>
        <a:ext cx="1386849" cy="657837"/>
      </dsp:txXfrm>
    </dsp:sp>
    <dsp:sp modelId="{BA6ECAEF-7C78-4D42-BA77-1B12B620B91E}">
      <dsp:nvSpPr>
        <dsp:cNvPr id="0" name=""/>
        <dsp:cNvSpPr/>
      </dsp:nvSpPr>
      <dsp:spPr>
        <a:xfrm>
          <a:off x="1485776" y="64433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Young adult conceives children</a:t>
          </a:r>
          <a:endParaRPr lang="en-GB" sz="800" kern="1200" dirty="0">
            <a:solidFill>
              <a:schemeClr val="bg1"/>
            </a:solidFill>
          </a:endParaRPr>
        </a:p>
      </dsp:txBody>
      <dsp:txXfrm>
        <a:off x="1521363" y="679920"/>
        <a:ext cx="1386849" cy="6578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9F66E-FC8D-49BB-8B9C-AD6E27BABD7E}">
      <dsp:nvSpPr>
        <dsp:cNvPr id="0" name=""/>
        <dsp:cNvSpPr/>
      </dsp:nvSpPr>
      <dsp:spPr>
        <a:xfrm>
          <a:off x="1191040" y="-46179"/>
          <a:ext cx="5158405" cy="5158405"/>
        </a:xfrm>
        <a:prstGeom prst="circularArrow">
          <a:avLst>
            <a:gd name="adj1" fmla="val 5544"/>
            <a:gd name="adj2" fmla="val 330680"/>
            <a:gd name="adj3" fmla="val 14644855"/>
            <a:gd name="adj4" fmla="val 1687672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6176B-327D-49E1-BA36-15B6FBFB7701}">
      <dsp:nvSpPr>
        <dsp:cNvPr id="0" name=""/>
        <dsp:cNvSpPr/>
      </dsp:nvSpPr>
      <dsp:spPr>
        <a:xfrm>
          <a:off x="3041231" y="4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Epigenetic risks from ongoing violence &amp; stress</a:t>
          </a:r>
          <a:endParaRPr lang="en-GB" sz="800" kern="1200" dirty="0"/>
        </a:p>
      </dsp:txBody>
      <dsp:txXfrm>
        <a:off x="3076818" y="35630"/>
        <a:ext cx="1386849" cy="657837"/>
      </dsp:txXfrm>
    </dsp:sp>
    <dsp:sp modelId="{68776E13-F87A-46B8-B440-95060F06AAE5}">
      <dsp:nvSpPr>
        <dsp:cNvPr id="0" name=""/>
        <dsp:cNvSpPr/>
      </dsp:nvSpPr>
      <dsp:spPr>
        <a:xfrm>
          <a:off x="4596687" y="64433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Parental limitations &amp; mental illness compromise attachment</a:t>
          </a:r>
          <a:endParaRPr lang="en-GB" sz="800" kern="1200" dirty="0">
            <a:solidFill>
              <a:schemeClr val="bg1"/>
            </a:solidFill>
          </a:endParaRPr>
        </a:p>
      </dsp:txBody>
      <dsp:txXfrm>
        <a:off x="4632274" y="679920"/>
        <a:ext cx="1386849" cy="657837"/>
      </dsp:txXfrm>
    </dsp:sp>
    <dsp:sp modelId="{AC2DDA3A-3794-4C6A-A114-15367AB3564E}">
      <dsp:nvSpPr>
        <dsp:cNvPr id="0" name=""/>
        <dsp:cNvSpPr/>
      </dsp:nvSpPr>
      <dsp:spPr>
        <a:xfrm>
          <a:off x="5240977" y="2199789"/>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kern="1200" dirty="0">
              <a:solidFill>
                <a:schemeClr val="bg1"/>
              </a:solidFill>
            </a:rPr>
            <a:t>Child has difficulties with self-regulation</a:t>
          </a:r>
        </a:p>
      </dsp:txBody>
      <dsp:txXfrm>
        <a:off x="5276564" y="2235376"/>
        <a:ext cx="1386849" cy="657837"/>
      </dsp:txXfrm>
    </dsp:sp>
    <dsp:sp modelId="{4A5A5B68-DA18-4A87-9E68-249B566F8A47}">
      <dsp:nvSpPr>
        <dsp:cNvPr id="0" name=""/>
        <dsp:cNvSpPr/>
      </dsp:nvSpPr>
      <dsp:spPr>
        <a:xfrm>
          <a:off x="4596687" y="375524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Growing child exposed to negative relationship and parenting styles</a:t>
          </a:r>
          <a:endParaRPr lang="en-GB" sz="800" kern="1200" dirty="0">
            <a:solidFill>
              <a:schemeClr val="bg1"/>
            </a:solidFill>
          </a:endParaRPr>
        </a:p>
      </dsp:txBody>
      <dsp:txXfrm>
        <a:off x="4632274" y="3790832"/>
        <a:ext cx="1386849" cy="657837"/>
      </dsp:txXfrm>
    </dsp:sp>
    <dsp:sp modelId="{B2F229AD-9E42-41D4-9824-FC324CE49DBA}">
      <dsp:nvSpPr>
        <dsp:cNvPr id="0" name=""/>
        <dsp:cNvSpPr/>
      </dsp:nvSpPr>
      <dsp:spPr>
        <a:xfrm>
          <a:off x="3041231" y="439953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Adverse childhood increases risk of anxiety, depression and other disorders</a:t>
          </a:r>
          <a:endParaRPr lang="en-GB" sz="800" kern="1200" dirty="0">
            <a:solidFill>
              <a:schemeClr val="bg1"/>
            </a:solidFill>
          </a:endParaRPr>
        </a:p>
      </dsp:txBody>
      <dsp:txXfrm>
        <a:off x="3076818" y="4435122"/>
        <a:ext cx="1386849" cy="657837"/>
      </dsp:txXfrm>
    </dsp:sp>
    <dsp:sp modelId="{E6C89706-89C2-4E56-9EEE-99AB77115F9C}">
      <dsp:nvSpPr>
        <dsp:cNvPr id="0" name=""/>
        <dsp:cNvSpPr/>
      </dsp:nvSpPr>
      <dsp:spPr>
        <a:xfrm>
          <a:off x="1485776" y="3755245"/>
          <a:ext cx="1458023" cy="7290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Adolescent struggles with self  regulation in times of stress, &amp; develops mental health problems &amp; substance use</a:t>
          </a:r>
          <a:endParaRPr lang="en-GB" sz="800" kern="1200" dirty="0">
            <a:solidFill>
              <a:schemeClr val="bg1"/>
            </a:solidFill>
          </a:endParaRPr>
        </a:p>
      </dsp:txBody>
      <dsp:txXfrm>
        <a:off x="1521363" y="3790832"/>
        <a:ext cx="1386849" cy="657837"/>
      </dsp:txXfrm>
    </dsp:sp>
    <dsp:sp modelId="{074A8C8E-48BE-42EF-9E80-E812AD09E378}">
      <dsp:nvSpPr>
        <dsp:cNvPr id="0" name=""/>
        <dsp:cNvSpPr/>
      </dsp:nvSpPr>
      <dsp:spPr>
        <a:xfrm>
          <a:off x="841485" y="2199789"/>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Young adult makes maladaptive life &amp; relationship choices</a:t>
          </a:r>
          <a:endParaRPr lang="en-GB" sz="800" kern="1200" dirty="0">
            <a:solidFill>
              <a:schemeClr val="bg1"/>
            </a:solidFill>
          </a:endParaRPr>
        </a:p>
      </dsp:txBody>
      <dsp:txXfrm>
        <a:off x="877072" y="2235376"/>
        <a:ext cx="1386849" cy="657837"/>
      </dsp:txXfrm>
    </dsp:sp>
    <dsp:sp modelId="{BA6ECAEF-7C78-4D42-BA77-1B12B620B91E}">
      <dsp:nvSpPr>
        <dsp:cNvPr id="0" name=""/>
        <dsp:cNvSpPr/>
      </dsp:nvSpPr>
      <dsp:spPr>
        <a:xfrm>
          <a:off x="1485776" y="64433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Young adult conceives children</a:t>
          </a:r>
          <a:endParaRPr lang="en-GB" sz="800" kern="1200" dirty="0">
            <a:solidFill>
              <a:schemeClr val="bg1"/>
            </a:solidFill>
          </a:endParaRPr>
        </a:p>
      </dsp:txBody>
      <dsp:txXfrm>
        <a:off x="1521363" y="679920"/>
        <a:ext cx="1386849" cy="6578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9F66E-FC8D-49BB-8B9C-AD6E27BABD7E}">
      <dsp:nvSpPr>
        <dsp:cNvPr id="0" name=""/>
        <dsp:cNvSpPr/>
      </dsp:nvSpPr>
      <dsp:spPr>
        <a:xfrm>
          <a:off x="1191040" y="-46179"/>
          <a:ext cx="5158405" cy="5158405"/>
        </a:xfrm>
        <a:prstGeom prst="circularArrow">
          <a:avLst>
            <a:gd name="adj1" fmla="val 5544"/>
            <a:gd name="adj2" fmla="val 330680"/>
            <a:gd name="adj3" fmla="val 14644855"/>
            <a:gd name="adj4" fmla="val 1687672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6176B-327D-49E1-BA36-15B6FBFB7701}">
      <dsp:nvSpPr>
        <dsp:cNvPr id="0" name=""/>
        <dsp:cNvSpPr/>
      </dsp:nvSpPr>
      <dsp:spPr>
        <a:xfrm>
          <a:off x="3041231" y="4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Epigenetic risks from ongoing violence &amp; stress</a:t>
          </a:r>
          <a:endParaRPr lang="en-GB" sz="800" kern="1200" dirty="0"/>
        </a:p>
      </dsp:txBody>
      <dsp:txXfrm>
        <a:off x="3076818" y="35630"/>
        <a:ext cx="1386849" cy="657837"/>
      </dsp:txXfrm>
    </dsp:sp>
    <dsp:sp modelId="{68776E13-F87A-46B8-B440-95060F06AAE5}">
      <dsp:nvSpPr>
        <dsp:cNvPr id="0" name=""/>
        <dsp:cNvSpPr/>
      </dsp:nvSpPr>
      <dsp:spPr>
        <a:xfrm>
          <a:off x="4596687" y="64433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Parental limitations &amp; mental illness compromise attachment</a:t>
          </a:r>
          <a:endParaRPr lang="en-GB" sz="800" kern="1200" dirty="0">
            <a:solidFill>
              <a:schemeClr val="bg1"/>
            </a:solidFill>
          </a:endParaRPr>
        </a:p>
      </dsp:txBody>
      <dsp:txXfrm>
        <a:off x="4632274" y="679920"/>
        <a:ext cx="1386849" cy="657837"/>
      </dsp:txXfrm>
    </dsp:sp>
    <dsp:sp modelId="{AC2DDA3A-3794-4C6A-A114-15367AB3564E}">
      <dsp:nvSpPr>
        <dsp:cNvPr id="0" name=""/>
        <dsp:cNvSpPr/>
      </dsp:nvSpPr>
      <dsp:spPr>
        <a:xfrm>
          <a:off x="5240977" y="2199789"/>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kern="1200" dirty="0">
              <a:solidFill>
                <a:schemeClr val="bg1"/>
              </a:solidFill>
            </a:rPr>
            <a:t>Child has difficulties with self-regulation</a:t>
          </a:r>
        </a:p>
      </dsp:txBody>
      <dsp:txXfrm>
        <a:off x="5276564" y="2235376"/>
        <a:ext cx="1386849" cy="657837"/>
      </dsp:txXfrm>
    </dsp:sp>
    <dsp:sp modelId="{4A5A5B68-DA18-4A87-9E68-249B566F8A47}">
      <dsp:nvSpPr>
        <dsp:cNvPr id="0" name=""/>
        <dsp:cNvSpPr/>
      </dsp:nvSpPr>
      <dsp:spPr>
        <a:xfrm>
          <a:off x="4596687" y="375524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Growing child exposed to negative relationship and parenting styles</a:t>
          </a:r>
          <a:endParaRPr lang="en-GB" sz="800" kern="1200" dirty="0">
            <a:solidFill>
              <a:schemeClr val="bg1"/>
            </a:solidFill>
          </a:endParaRPr>
        </a:p>
      </dsp:txBody>
      <dsp:txXfrm>
        <a:off x="4632274" y="3790832"/>
        <a:ext cx="1386849" cy="657837"/>
      </dsp:txXfrm>
    </dsp:sp>
    <dsp:sp modelId="{B2F229AD-9E42-41D4-9824-FC324CE49DBA}">
      <dsp:nvSpPr>
        <dsp:cNvPr id="0" name=""/>
        <dsp:cNvSpPr/>
      </dsp:nvSpPr>
      <dsp:spPr>
        <a:xfrm>
          <a:off x="3041231" y="439953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Adverse childhood increases risk of anxiety, depression and other disorders</a:t>
          </a:r>
          <a:endParaRPr lang="en-GB" sz="800" kern="1200" dirty="0">
            <a:solidFill>
              <a:schemeClr val="bg1"/>
            </a:solidFill>
          </a:endParaRPr>
        </a:p>
      </dsp:txBody>
      <dsp:txXfrm>
        <a:off x="3076818" y="4435122"/>
        <a:ext cx="1386849" cy="657837"/>
      </dsp:txXfrm>
    </dsp:sp>
    <dsp:sp modelId="{E6C89706-89C2-4E56-9EEE-99AB77115F9C}">
      <dsp:nvSpPr>
        <dsp:cNvPr id="0" name=""/>
        <dsp:cNvSpPr/>
      </dsp:nvSpPr>
      <dsp:spPr>
        <a:xfrm>
          <a:off x="1485776" y="375524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Adolescent struggles with self  regulation in times of stress, &amp; develops mental health problems &amp; substance use</a:t>
          </a:r>
          <a:endParaRPr lang="en-GB" sz="800" kern="1200" dirty="0">
            <a:solidFill>
              <a:schemeClr val="bg1"/>
            </a:solidFill>
          </a:endParaRPr>
        </a:p>
      </dsp:txBody>
      <dsp:txXfrm>
        <a:off x="1521363" y="3790832"/>
        <a:ext cx="1386849" cy="657837"/>
      </dsp:txXfrm>
    </dsp:sp>
    <dsp:sp modelId="{074A8C8E-48BE-42EF-9E80-E812AD09E378}">
      <dsp:nvSpPr>
        <dsp:cNvPr id="0" name=""/>
        <dsp:cNvSpPr/>
      </dsp:nvSpPr>
      <dsp:spPr>
        <a:xfrm>
          <a:off x="841485" y="2199789"/>
          <a:ext cx="1458023" cy="7290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Young adult makes maladaptive life &amp; relationship choices</a:t>
          </a:r>
          <a:endParaRPr lang="en-GB" sz="800" kern="1200" dirty="0">
            <a:solidFill>
              <a:schemeClr val="bg1"/>
            </a:solidFill>
          </a:endParaRPr>
        </a:p>
      </dsp:txBody>
      <dsp:txXfrm>
        <a:off x="877072" y="2235376"/>
        <a:ext cx="1386849" cy="657837"/>
      </dsp:txXfrm>
    </dsp:sp>
    <dsp:sp modelId="{BA6ECAEF-7C78-4D42-BA77-1B12B620B91E}">
      <dsp:nvSpPr>
        <dsp:cNvPr id="0" name=""/>
        <dsp:cNvSpPr/>
      </dsp:nvSpPr>
      <dsp:spPr>
        <a:xfrm>
          <a:off x="1485776" y="64433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Young adult conceives children</a:t>
          </a:r>
          <a:endParaRPr lang="en-GB" sz="800" kern="1200" dirty="0">
            <a:solidFill>
              <a:schemeClr val="bg1"/>
            </a:solidFill>
          </a:endParaRPr>
        </a:p>
      </dsp:txBody>
      <dsp:txXfrm>
        <a:off x="1521363" y="679920"/>
        <a:ext cx="1386849" cy="6578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9F66E-FC8D-49BB-8B9C-AD6E27BABD7E}">
      <dsp:nvSpPr>
        <dsp:cNvPr id="0" name=""/>
        <dsp:cNvSpPr/>
      </dsp:nvSpPr>
      <dsp:spPr>
        <a:xfrm>
          <a:off x="1191040" y="-46179"/>
          <a:ext cx="5158405" cy="5158405"/>
        </a:xfrm>
        <a:prstGeom prst="circularArrow">
          <a:avLst>
            <a:gd name="adj1" fmla="val 5544"/>
            <a:gd name="adj2" fmla="val 330680"/>
            <a:gd name="adj3" fmla="val 14644855"/>
            <a:gd name="adj4" fmla="val 1687672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6176B-327D-49E1-BA36-15B6FBFB7701}">
      <dsp:nvSpPr>
        <dsp:cNvPr id="0" name=""/>
        <dsp:cNvSpPr/>
      </dsp:nvSpPr>
      <dsp:spPr>
        <a:xfrm>
          <a:off x="3041231" y="4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Epigenetic risks from ongoing violence &amp; stress</a:t>
          </a:r>
          <a:endParaRPr lang="en-GB" sz="800" kern="1200" dirty="0"/>
        </a:p>
      </dsp:txBody>
      <dsp:txXfrm>
        <a:off x="3076818" y="35630"/>
        <a:ext cx="1386849" cy="657837"/>
      </dsp:txXfrm>
    </dsp:sp>
    <dsp:sp modelId="{68776E13-F87A-46B8-B440-95060F06AAE5}">
      <dsp:nvSpPr>
        <dsp:cNvPr id="0" name=""/>
        <dsp:cNvSpPr/>
      </dsp:nvSpPr>
      <dsp:spPr>
        <a:xfrm>
          <a:off x="4596687" y="64433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Parental limitations &amp; mental illness compromise attachment</a:t>
          </a:r>
          <a:endParaRPr lang="en-GB" sz="800" kern="1200" dirty="0">
            <a:solidFill>
              <a:schemeClr val="bg1"/>
            </a:solidFill>
          </a:endParaRPr>
        </a:p>
      </dsp:txBody>
      <dsp:txXfrm>
        <a:off x="4632274" y="679920"/>
        <a:ext cx="1386849" cy="657837"/>
      </dsp:txXfrm>
    </dsp:sp>
    <dsp:sp modelId="{AC2DDA3A-3794-4C6A-A114-15367AB3564E}">
      <dsp:nvSpPr>
        <dsp:cNvPr id="0" name=""/>
        <dsp:cNvSpPr/>
      </dsp:nvSpPr>
      <dsp:spPr>
        <a:xfrm>
          <a:off x="5240977" y="2199789"/>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kern="1200" dirty="0">
              <a:solidFill>
                <a:schemeClr val="bg1"/>
              </a:solidFill>
            </a:rPr>
            <a:t>Child has difficulties with self-regulation</a:t>
          </a:r>
        </a:p>
      </dsp:txBody>
      <dsp:txXfrm>
        <a:off x="5276564" y="2235376"/>
        <a:ext cx="1386849" cy="657837"/>
      </dsp:txXfrm>
    </dsp:sp>
    <dsp:sp modelId="{4A5A5B68-DA18-4A87-9E68-249B566F8A47}">
      <dsp:nvSpPr>
        <dsp:cNvPr id="0" name=""/>
        <dsp:cNvSpPr/>
      </dsp:nvSpPr>
      <dsp:spPr>
        <a:xfrm>
          <a:off x="4596687" y="375524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Growing child exposed to negative relationship and parenting styles</a:t>
          </a:r>
          <a:endParaRPr lang="en-GB" sz="800" kern="1200" dirty="0">
            <a:solidFill>
              <a:schemeClr val="bg1"/>
            </a:solidFill>
          </a:endParaRPr>
        </a:p>
      </dsp:txBody>
      <dsp:txXfrm>
        <a:off x="4632274" y="3790832"/>
        <a:ext cx="1386849" cy="657837"/>
      </dsp:txXfrm>
    </dsp:sp>
    <dsp:sp modelId="{B2F229AD-9E42-41D4-9824-FC324CE49DBA}">
      <dsp:nvSpPr>
        <dsp:cNvPr id="0" name=""/>
        <dsp:cNvSpPr/>
      </dsp:nvSpPr>
      <dsp:spPr>
        <a:xfrm>
          <a:off x="3041231" y="439953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Adverse childhood increases risk of anxiety, depression and other disorders</a:t>
          </a:r>
          <a:endParaRPr lang="en-GB" sz="800" kern="1200" dirty="0">
            <a:solidFill>
              <a:schemeClr val="bg1"/>
            </a:solidFill>
          </a:endParaRPr>
        </a:p>
      </dsp:txBody>
      <dsp:txXfrm>
        <a:off x="3076818" y="4435122"/>
        <a:ext cx="1386849" cy="657837"/>
      </dsp:txXfrm>
    </dsp:sp>
    <dsp:sp modelId="{E6C89706-89C2-4E56-9EEE-99AB77115F9C}">
      <dsp:nvSpPr>
        <dsp:cNvPr id="0" name=""/>
        <dsp:cNvSpPr/>
      </dsp:nvSpPr>
      <dsp:spPr>
        <a:xfrm>
          <a:off x="1485776" y="375524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Adolescent struggles with self  regulation in times of stress, &amp; develops mental health problems &amp; substance use</a:t>
          </a:r>
          <a:endParaRPr lang="en-GB" sz="800" kern="1200" dirty="0">
            <a:solidFill>
              <a:schemeClr val="bg1"/>
            </a:solidFill>
          </a:endParaRPr>
        </a:p>
      </dsp:txBody>
      <dsp:txXfrm>
        <a:off x="1521363" y="3790832"/>
        <a:ext cx="1386849" cy="657837"/>
      </dsp:txXfrm>
    </dsp:sp>
    <dsp:sp modelId="{074A8C8E-48BE-42EF-9E80-E812AD09E378}">
      <dsp:nvSpPr>
        <dsp:cNvPr id="0" name=""/>
        <dsp:cNvSpPr/>
      </dsp:nvSpPr>
      <dsp:spPr>
        <a:xfrm>
          <a:off x="841485" y="2199789"/>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Young adult makes maladaptive life &amp; relationship choices</a:t>
          </a:r>
          <a:endParaRPr lang="en-GB" sz="800" kern="1200" dirty="0">
            <a:solidFill>
              <a:schemeClr val="bg1"/>
            </a:solidFill>
          </a:endParaRPr>
        </a:p>
      </dsp:txBody>
      <dsp:txXfrm>
        <a:off x="877072" y="2235376"/>
        <a:ext cx="1386849" cy="657837"/>
      </dsp:txXfrm>
    </dsp:sp>
    <dsp:sp modelId="{BA6ECAEF-7C78-4D42-BA77-1B12B620B91E}">
      <dsp:nvSpPr>
        <dsp:cNvPr id="0" name=""/>
        <dsp:cNvSpPr/>
      </dsp:nvSpPr>
      <dsp:spPr>
        <a:xfrm>
          <a:off x="1485776" y="644333"/>
          <a:ext cx="1458023" cy="7290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Young adult conceives children</a:t>
          </a:r>
          <a:endParaRPr lang="en-GB" sz="800" kern="1200" dirty="0">
            <a:solidFill>
              <a:schemeClr val="bg1"/>
            </a:solidFill>
          </a:endParaRPr>
        </a:p>
      </dsp:txBody>
      <dsp:txXfrm>
        <a:off x="1521363" y="679920"/>
        <a:ext cx="1386849" cy="6578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9F66E-FC8D-49BB-8B9C-AD6E27BABD7E}">
      <dsp:nvSpPr>
        <dsp:cNvPr id="0" name=""/>
        <dsp:cNvSpPr/>
      </dsp:nvSpPr>
      <dsp:spPr>
        <a:xfrm>
          <a:off x="1191040" y="-46179"/>
          <a:ext cx="5158405" cy="5158405"/>
        </a:xfrm>
        <a:prstGeom prst="circularArrow">
          <a:avLst>
            <a:gd name="adj1" fmla="val 5544"/>
            <a:gd name="adj2" fmla="val 330680"/>
            <a:gd name="adj3" fmla="val 14644855"/>
            <a:gd name="adj4" fmla="val 1687672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6176B-327D-49E1-BA36-15B6FBFB7701}">
      <dsp:nvSpPr>
        <dsp:cNvPr id="0" name=""/>
        <dsp:cNvSpPr/>
      </dsp:nvSpPr>
      <dsp:spPr>
        <a:xfrm>
          <a:off x="3041231" y="43"/>
          <a:ext cx="1458023" cy="7290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Epigenetic risks from ongoing violence &amp; stress</a:t>
          </a:r>
          <a:endParaRPr lang="en-GB" sz="800" kern="1200" dirty="0"/>
        </a:p>
      </dsp:txBody>
      <dsp:txXfrm>
        <a:off x="3076818" y="35630"/>
        <a:ext cx="1386849" cy="657837"/>
      </dsp:txXfrm>
    </dsp:sp>
    <dsp:sp modelId="{68776E13-F87A-46B8-B440-95060F06AAE5}">
      <dsp:nvSpPr>
        <dsp:cNvPr id="0" name=""/>
        <dsp:cNvSpPr/>
      </dsp:nvSpPr>
      <dsp:spPr>
        <a:xfrm>
          <a:off x="4596687" y="644333"/>
          <a:ext cx="1458023" cy="729011"/>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Parental limitations &amp; mental illness compromise attachment</a:t>
          </a:r>
          <a:endParaRPr lang="en-GB" sz="800" kern="1200" dirty="0">
            <a:solidFill>
              <a:schemeClr val="bg1"/>
            </a:solidFill>
          </a:endParaRPr>
        </a:p>
      </dsp:txBody>
      <dsp:txXfrm>
        <a:off x="4632274" y="679920"/>
        <a:ext cx="1386849" cy="657837"/>
      </dsp:txXfrm>
    </dsp:sp>
    <dsp:sp modelId="{AC2DDA3A-3794-4C6A-A114-15367AB3564E}">
      <dsp:nvSpPr>
        <dsp:cNvPr id="0" name=""/>
        <dsp:cNvSpPr/>
      </dsp:nvSpPr>
      <dsp:spPr>
        <a:xfrm>
          <a:off x="5240977" y="2199789"/>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GB" sz="800" kern="1200" dirty="0">
              <a:solidFill>
                <a:schemeClr val="bg1"/>
              </a:solidFill>
            </a:rPr>
            <a:t>Child has difficulties with self-regulation</a:t>
          </a:r>
        </a:p>
      </dsp:txBody>
      <dsp:txXfrm>
        <a:off x="5276564" y="2235376"/>
        <a:ext cx="1386849" cy="657837"/>
      </dsp:txXfrm>
    </dsp:sp>
    <dsp:sp modelId="{4A5A5B68-DA18-4A87-9E68-249B566F8A47}">
      <dsp:nvSpPr>
        <dsp:cNvPr id="0" name=""/>
        <dsp:cNvSpPr/>
      </dsp:nvSpPr>
      <dsp:spPr>
        <a:xfrm>
          <a:off x="4596687" y="375524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Growing child exposed to negative relationship and parenting styles</a:t>
          </a:r>
          <a:endParaRPr lang="en-GB" sz="800" kern="1200" dirty="0">
            <a:solidFill>
              <a:schemeClr val="bg1"/>
            </a:solidFill>
          </a:endParaRPr>
        </a:p>
      </dsp:txBody>
      <dsp:txXfrm>
        <a:off x="4632274" y="3790832"/>
        <a:ext cx="1386849" cy="657837"/>
      </dsp:txXfrm>
    </dsp:sp>
    <dsp:sp modelId="{B2F229AD-9E42-41D4-9824-FC324CE49DBA}">
      <dsp:nvSpPr>
        <dsp:cNvPr id="0" name=""/>
        <dsp:cNvSpPr/>
      </dsp:nvSpPr>
      <dsp:spPr>
        <a:xfrm>
          <a:off x="3041231" y="439953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Adverse childhood increases risk of anxiety, depression and other disorders</a:t>
          </a:r>
          <a:endParaRPr lang="en-GB" sz="800" kern="1200" dirty="0">
            <a:solidFill>
              <a:schemeClr val="bg1"/>
            </a:solidFill>
          </a:endParaRPr>
        </a:p>
      </dsp:txBody>
      <dsp:txXfrm>
        <a:off x="3076818" y="4435122"/>
        <a:ext cx="1386849" cy="657837"/>
      </dsp:txXfrm>
    </dsp:sp>
    <dsp:sp modelId="{E6C89706-89C2-4E56-9EEE-99AB77115F9C}">
      <dsp:nvSpPr>
        <dsp:cNvPr id="0" name=""/>
        <dsp:cNvSpPr/>
      </dsp:nvSpPr>
      <dsp:spPr>
        <a:xfrm>
          <a:off x="1485776" y="3755245"/>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Adolescent struggles with self  regulation in times of stress, &amp; develops mental health problems &amp; substance use</a:t>
          </a:r>
          <a:endParaRPr lang="en-GB" sz="800" kern="1200" dirty="0">
            <a:solidFill>
              <a:schemeClr val="bg1"/>
            </a:solidFill>
          </a:endParaRPr>
        </a:p>
      </dsp:txBody>
      <dsp:txXfrm>
        <a:off x="1521363" y="3790832"/>
        <a:ext cx="1386849" cy="657837"/>
      </dsp:txXfrm>
    </dsp:sp>
    <dsp:sp modelId="{074A8C8E-48BE-42EF-9E80-E812AD09E378}">
      <dsp:nvSpPr>
        <dsp:cNvPr id="0" name=""/>
        <dsp:cNvSpPr/>
      </dsp:nvSpPr>
      <dsp:spPr>
        <a:xfrm>
          <a:off x="841485" y="2199789"/>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Young adult makes maladaptive life &amp; relationship choices</a:t>
          </a:r>
          <a:endParaRPr lang="en-GB" sz="800" kern="1200" dirty="0">
            <a:solidFill>
              <a:schemeClr val="bg1"/>
            </a:solidFill>
          </a:endParaRPr>
        </a:p>
      </dsp:txBody>
      <dsp:txXfrm>
        <a:off x="877072" y="2235376"/>
        <a:ext cx="1386849" cy="657837"/>
      </dsp:txXfrm>
    </dsp:sp>
    <dsp:sp modelId="{BA6ECAEF-7C78-4D42-BA77-1B12B620B91E}">
      <dsp:nvSpPr>
        <dsp:cNvPr id="0" name=""/>
        <dsp:cNvSpPr/>
      </dsp:nvSpPr>
      <dsp:spPr>
        <a:xfrm>
          <a:off x="1485776" y="644333"/>
          <a:ext cx="1458023" cy="729011"/>
        </a:xfrm>
        <a:prstGeom prst="round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solidFill>
                <a:schemeClr val="bg1"/>
              </a:solidFill>
            </a:rPr>
            <a:t>Young adult conceives children</a:t>
          </a:r>
          <a:endParaRPr lang="en-GB" sz="800" kern="1200" dirty="0">
            <a:solidFill>
              <a:schemeClr val="bg1"/>
            </a:solidFill>
          </a:endParaRPr>
        </a:p>
      </dsp:txBody>
      <dsp:txXfrm>
        <a:off x="1521363" y="679920"/>
        <a:ext cx="1386849" cy="657837"/>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04896-76E7-49F9-BEEF-B4932A66D414}" type="datetimeFigureOut">
              <a:rPr lang="en-IE" smtClean="0"/>
              <a:t>17/10/2024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D0554C-5F0D-4338-88E2-8C552D99C6D0}" type="slidenum">
              <a:rPr lang="en-IE" smtClean="0"/>
              <a:t>‹#›</a:t>
            </a:fld>
            <a:endParaRPr lang="en-IE"/>
          </a:p>
        </p:txBody>
      </p:sp>
    </p:spTree>
    <p:extLst>
      <p:ext uri="{BB962C8B-B14F-4D97-AF65-F5344CB8AC3E}">
        <p14:creationId xmlns:p14="http://schemas.microsoft.com/office/powerpoint/2010/main" val="50352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F4344-6D22-4217-8576-9CE832021CE9}"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105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C8DFE20-992B-483A-A6C3-2A0417F60D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208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08FA83F-6127-C44C-9895-D9D67FCE0B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315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08FA83F-6127-C44C-9895-D9D67FCE0B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7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93BE8-1011-49D5-B9A3-E49DC6342B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083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93BE8-1011-49D5-B9A3-E49DC6342B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276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buFont typeface="Wingdings" panose="05000000000000000000" pitchFamily="2" charset="2"/>
              <a:buNone/>
            </a:pP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93BE8-1011-49D5-B9A3-E49DC6342B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121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93BE8-1011-49D5-B9A3-E49DC6342B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117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26322-6F98-2920-CD45-B6BBE9596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626E67-49CD-4641-F5E7-2E5DCF9C22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0B8F31-E179-C948-B82E-AE633B7C3F89}"/>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5C0E8509-9234-D63C-D0F0-B37DC55CC7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93BE8-1011-49D5-B9A3-E49DC6342B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560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23C82-8D62-DFA1-4E55-99401FF82E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ECC6BB-8B81-4B89-91E1-A805B61AD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3861B-B765-CAC2-FBD3-E4A7DB5B352C}"/>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0E8ED9F0-C06B-3174-868A-770A506476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93BE8-1011-49D5-B9A3-E49DC6342B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58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buFont typeface="Wingdings" panose="05000000000000000000" pitchFamily="2" charset="2"/>
              <a:buNone/>
            </a:pP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93BE8-1011-49D5-B9A3-E49DC6342B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53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F4344-6D22-4217-8576-9CE832021CE9}"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400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8C7EF-261F-9A5E-DDD6-A8563361A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57ED0-EC6C-7288-01AF-17793DFEAC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7866F-B80B-50D3-DCF1-C85A59C5348E}"/>
              </a:ext>
            </a:extLst>
          </p:cNvPr>
          <p:cNvSpPr>
            <a:spLocks noGrp="1"/>
          </p:cNvSpPr>
          <p:nvPr>
            <p:ph type="body" idx="1"/>
          </p:nvPr>
        </p:nvSpPr>
        <p:spPr/>
        <p:txBody>
          <a:bodyPr/>
          <a:lstStyle/>
          <a:p>
            <a:pPr lvl="2">
              <a:buFont typeface="Wingdings" panose="05000000000000000000" pitchFamily="2" charset="2"/>
              <a:buNone/>
            </a:pPr>
            <a:r>
              <a:rPr lang="en-US" baseline="0" dirty="0"/>
              <a:t>Lack of sustainable funding delivered on a multi-annual basis makes planning and developing services extremely difficult</a:t>
            </a:r>
          </a:p>
          <a:p>
            <a:pPr lvl="2">
              <a:buFont typeface="Wingdings" panose="05000000000000000000" pitchFamily="2" charset="2"/>
              <a:buNone/>
            </a:pPr>
            <a:endParaRPr lang="en-US" baseline="0" dirty="0"/>
          </a:p>
          <a:p>
            <a:pPr lvl="2">
              <a:buFont typeface="Wingdings" panose="05000000000000000000" pitchFamily="2" charset="2"/>
              <a:buNone/>
            </a:pPr>
            <a:endParaRPr lang="en-US" baseline="0" dirty="0"/>
          </a:p>
        </p:txBody>
      </p:sp>
      <p:sp>
        <p:nvSpPr>
          <p:cNvPr id="4" name="Slide Number Placeholder 3">
            <a:extLst>
              <a:ext uri="{FF2B5EF4-FFF2-40B4-BE49-F238E27FC236}">
                <a16:creationId xmlns:a16="http://schemas.microsoft.com/office/drawing/2014/main" id="{CAFC1E47-90A9-35AC-AB09-33DC8A0713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93BE8-1011-49D5-B9A3-E49DC6342B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688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Good morning, everyone! ​ </a:t>
            </a:r>
          </a:p>
          <a:p>
            <a:endParaRPr lang="en-US"/>
          </a:p>
          <a:p>
            <a:r>
              <a:rPr lang="en-US"/>
              <a:t>My name is Elaine Grehan and I am Advocacy Manager at the Irish Deaf Society. ​ </a:t>
            </a:r>
          </a:p>
          <a:p>
            <a:endParaRPr lang="en-US"/>
          </a:p>
          <a:p>
            <a:r>
              <a:rPr lang="en-US"/>
              <a:t>​ Today, I want to discuss the important issue of mental health within the Deaf community. Unfortunately, we don’t have reliable statistics on Deaf individuals and suicide rates. However, we know we have lost members of our community without realising they needed help. This highlights the urgent need for tailored mental health services and support for Deaf people.​ </a:t>
            </a:r>
          </a:p>
          <a:p>
            <a:endParaRPr lang="en-US"/>
          </a:p>
          <a:p>
            <a:r>
              <a:rPr lang="en-US"/>
              <a:t>I encourage you to think about how we can work together to ensure Deaf people have access to the mental health services they need.​ </a:t>
            </a:r>
          </a:p>
          <a:p>
            <a:endParaRPr lang="en-US"/>
          </a:p>
          <a:p>
            <a:r>
              <a:rPr lang="en-US"/>
              <a:t>The Deaf community faces unique mental health challenges influenced by various factors, including communication barriers, social isolation, stigma, trauma, and inadequate access to mental health resources.​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74344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p>
          <a:p>
            <a:r>
              <a:rPr lang="en-US"/>
              <a:t>90% of Deaf children are born to hearing parents, but the majority of these parents don’t sign, which impacts communication and development, leading to language deprivation. ​ </a:t>
            </a:r>
          </a:p>
          <a:p>
            <a:endParaRPr lang="en-US"/>
          </a:p>
          <a:p>
            <a:r>
              <a:rPr lang="en-US"/>
              <a:t>80% of Deaf Adults are fully fluent in English, making ISL critical for communication and equal access. ​ </a:t>
            </a:r>
          </a:p>
          <a:p>
            <a:endParaRPr lang="en-US"/>
          </a:p>
          <a:p>
            <a:r>
              <a:rPr lang="en-US"/>
              <a:t>Sign Language was forbidden in schools. Historically this had led to cultural and linguistic oppression, leaving Deaf people without full access to communication and education ​ </a:t>
            </a:r>
          </a:p>
          <a:p>
            <a:endParaRPr lang="en-US"/>
          </a:p>
          <a:p>
            <a:r>
              <a:rPr lang="en-US"/>
              <a:t>You can imagine how Oralism method (forcing Deaf people to rely on speech and listening on hearing aids) added heavy pressure and causes stress, anxiety and even trauma​ </a:t>
            </a:r>
          </a:p>
          <a:p>
            <a:endParaRPr lang="en-US"/>
          </a:p>
          <a:p>
            <a:r>
              <a:rPr lang="en-US"/>
              <a:t>Currently use of ISL in the classroom is not compulsory in schools for Deaf children. Education in a child’s first or preferred language is critical to ensure equal access and development. ​ </a:t>
            </a:r>
          </a:p>
          <a:p>
            <a:endParaRPr lang="en-US"/>
          </a:p>
          <a:p>
            <a:r>
              <a:rPr lang="en-US"/>
              <a:t>Without it, Deaf children face challenges in communication, social integration, and academic achievement, risking language deprivation and limiting their opportunities.​ </a:t>
            </a:r>
          </a:p>
          <a:p>
            <a:endParaRPr lang="en-US"/>
          </a:p>
          <a:p>
            <a:r>
              <a:rPr lang="en-US"/>
              <a:t>Only a small percentage of Deaf people attend college or gain employment highlighting the urgent need for better inclusion and access. Limited education on both life skills and mental health awareness, largely due to systemic neglect.​ </a:t>
            </a:r>
          </a:p>
          <a:p>
            <a:endParaRPr lang="en-US"/>
          </a:p>
          <a:p>
            <a:r>
              <a:rPr lang="en-US"/>
              <a:t>Many Deaf children grow up in residential schools where they experience various forms of abuse from peers and staff. After leaving school, these individuals often want to move on and start new lives, but they may still encounter their abusers within the Deaf community. For hearing people, moving away means they can leave their past behind, but for Deaf individuals, it’s not as simple. They cannot easily move away to escape their past unless they find another Deaf community, which in Ireland is limited. ​ </a:t>
            </a:r>
          </a:p>
          <a:p>
            <a:endParaRPr lang="en-US"/>
          </a:p>
          <a:p>
            <a:r>
              <a:rPr lang="en-US"/>
              <a:t>This creates a challenging situation for Deaf victims who feel trapped in their environment. They may either have to face their abusers or choose to live in isolation to avoid them. Some Deaf people living in rural areas with no Deaf services or choosing isolation to avoid trauma. ​ </a:t>
            </a:r>
          </a:p>
          <a:p>
            <a:endParaRPr lang="en-US"/>
          </a:p>
          <a:p>
            <a:endParaRPr lang="en-US"/>
          </a:p>
          <a:p>
            <a:r>
              <a:rPr lang="en-US"/>
              <a:t>The publication of the Ryan’s Report, Murphy’s Report and the recent Scoping Inquiry to Sexual Abuse – these reports are critical to understanding the abuse suffered by Deaf children in residential schools, and how Deaf people were easy targets due to communication barriers. ​ </a:t>
            </a:r>
          </a:p>
          <a:p>
            <a:endParaRPr lang="en-US"/>
          </a:p>
          <a:p>
            <a:r>
              <a:rPr lang="en-US"/>
              <a:t>Gardaí have no ISL, which shows how this makes it harder for Deaf people to access justice and support during crises​ </a:t>
            </a:r>
          </a:p>
          <a:p>
            <a:endParaRPr lang="en-US"/>
          </a:p>
          <a:p>
            <a:r>
              <a:rPr lang="en-US"/>
              <a:t>No mental health services in Ireland for Deaf people. I want to highlight the critical issue of access to mental health services for Deaf persons. Many face significant barriers, including a lack of culturally appropriate services, absence of fluent ISL interpreters, and limited understanding of Deaf culture among mental health professionals. ​ </a:t>
            </a:r>
          </a:p>
          <a:p>
            <a:endParaRPr lang="en-US"/>
          </a:p>
          <a:p>
            <a:r>
              <a:rPr lang="en-US"/>
              <a:t>This lack of access can contribute to increased mental health issues within the Deaf community, making it essential that we advocate for improved services and support tailored to their unique needs​ </a:t>
            </a:r>
          </a:p>
          <a:p>
            <a:endParaRPr lang="en-US"/>
          </a:p>
          <a:p>
            <a:r>
              <a:rPr lang="en-US"/>
              <a:t>The lack of Irish Sign Language (ISL) and Deaf-specific care in regular nursing homes makes it hard for elderly Deaf people to connect with others, leading to feelings of isolation and worsening mental health. Deaf children in mainstream schools often don’t get the support they need, which can make them feel left out and hurt their mental well-being. This feeling of being excluded also happens in local communities, where Deaf people have limited opportunities to participate in sports and leisure activities that are important for their mental health. Furthermore, the closing of Deaf clubs has taken away places where Deaf people could communicate easily and find support, making their isolation even worse​ </a:t>
            </a:r>
          </a:p>
          <a:p>
            <a:endParaRPr lang="en-US"/>
          </a:p>
          <a:p>
            <a:r>
              <a:rPr lang="en-US"/>
              <a:t>Deaf people face many challenges that can make them feel isolated, lonely, and frustrated. These feelings can affect their mental health and make it hard for them to get the care they need, which can lead to depression and hopelessness. Discrimination in schools, jobs, and social situations adds to their stress, especially for those who have faced abuse, causing long-lasting mental health problems. Also, the shortage of mental health resources means many Deaf people don’t get the support they need. Struggling with their identity in a mostly hearing world can make them feel disconnected and worthless​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115441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ISL Act: The ISL Act legally recognises Irish Sign Language, ensuring that Deaf people have better access to services and promoting the use of ISL in education and public life.​ </a:t>
            </a:r>
          </a:p>
          <a:p>
            <a:endParaRPr lang="en-US"/>
          </a:p>
          <a:p>
            <a:r>
              <a:rPr lang="en-US"/>
              <a:t>Belfast Statement on Mental Health and Deafness: This statement sets out best practices for mental health care tailored to Deaf people helping to improve understanding and support for their unique mental health needs.​ </a:t>
            </a:r>
          </a:p>
          <a:p>
            <a:endParaRPr lang="en-US"/>
          </a:p>
          <a:p>
            <a:r>
              <a:rPr lang="en-US"/>
              <a:t>ISL Charter: The ISL Charter provides guidelines for organisations to ensure that their services are accessible to Deaf people, promoting the use of ISL and supporting the rights of the Deaf community.​ </a:t>
            </a:r>
          </a:p>
          <a:p>
            <a:endParaRPr lang="en-US"/>
          </a:p>
          <a:p>
            <a:r>
              <a:rPr lang="en-US"/>
              <a:t>The Irish Deaf Society (IDS) establish a Mental Health and Well-Being Working Group ​ to create guidelines for the HSE mental health services to include Deaf people's needs and​ to develop a proposal for the relevant bodies to establish a Deaf Child and Adolescent Mental Health Service (CAMHS) in Ireland, similar to the services that exist in the UK. ​ </a:t>
            </a:r>
          </a:p>
          <a:p>
            <a:endParaRPr lang="en-US"/>
          </a:p>
          <a:p>
            <a:r>
              <a:rPr lang="en-US"/>
              <a:t>Progress with Position Paper has been a bit slow, but we hope to have it ready by the end of the year.​ </a:t>
            </a:r>
          </a:p>
          <a:p>
            <a:endParaRPr lang="en-US"/>
          </a:p>
          <a:p>
            <a:r>
              <a:rPr lang="en-US"/>
              <a:t>UNCRPD: The UNCRPD establishes global recognition of the rights of Deaf and disabled people, advocating for equal access to essential services, promoting inclusion, and ensuring that their voices are heard in society.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69328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need to have the specialist services for Deaf people who have mental health issues to improve access to culturally appropriate mental health services and achieve better outcomes for service users. ​ </a:t>
            </a:r>
          </a:p>
          <a:p>
            <a:endParaRPr lang="en-US"/>
          </a:p>
          <a:p>
            <a:r>
              <a:rPr lang="en-US"/>
              <a:t>Also, Mental Health professionals need to be trainee in Deaf culture and fluent in ISL ​ </a:t>
            </a:r>
          </a:p>
          <a:p>
            <a:endParaRPr lang="en-US"/>
          </a:p>
          <a:p>
            <a:r>
              <a:rPr lang="en-US"/>
              <a:t>For example, ​ </a:t>
            </a:r>
          </a:p>
          <a:p>
            <a:endParaRPr lang="en-US"/>
          </a:p>
          <a:p>
            <a:r>
              <a:rPr lang="en-US"/>
              <a:t>It highlights the geographical nature of the service provided by the three specialist units in London, Birmingham and Greater Manchester. It was identified that:​ </a:t>
            </a:r>
          </a:p>
          <a:p>
            <a:endParaRPr lang="en-US"/>
          </a:p>
          <a:p>
            <a:r>
              <a:rPr lang="en-US"/>
              <a:t>Deaf awareness is very important​ </a:t>
            </a:r>
          </a:p>
          <a:p>
            <a:endParaRPr lang="en-US"/>
          </a:p>
          <a:p>
            <a:r>
              <a:rPr lang="en-US"/>
              <a:t>Good mental health services for Deaf people will cost more ​ </a:t>
            </a:r>
          </a:p>
          <a:p>
            <a:endParaRPr lang="en-US"/>
          </a:p>
          <a:p>
            <a:r>
              <a:rPr lang="en-US"/>
              <a:t>A deaf person is more likely to get better in a signing environment. ​ </a:t>
            </a:r>
          </a:p>
          <a:p>
            <a:endParaRPr lang="en-US"/>
          </a:p>
          <a:p>
            <a:r>
              <a:rPr lang="en-US"/>
              <a:t>In UK, they have Deaf professionals qualify in mental health, such as nurses, nursing associates, social workers, clinical psychologists, OT and ward managers.​ </a:t>
            </a:r>
          </a:p>
          <a:p>
            <a:endParaRPr lang="en-US"/>
          </a:p>
          <a:p>
            <a:r>
              <a:rPr lang="en-US"/>
              <a:t>Deaf Gain: ​ </a:t>
            </a:r>
          </a:p>
          <a:p>
            <a:r>
              <a:rPr lang="en-US"/>
              <a:t>Cultural and linguistic competency in shaping deaf MH services.​ </a:t>
            </a:r>
          </a:p>
          <a:p>
            <a:r>
              <a:rPr lang="en-US"/>
              <a:t>Positive impact on service users in their recovery,​ </a:t>
            </a:r>
          </a:p>
          <a:p>
            <a:r>
              <a:rPr lang="en-US"/>
              <a:t>Lesser dependency on sign languages​ </a:t>
            </a:r>
          </a:p>
          <a:p>
            <a:r>
              <a:rPr lang="en-US"/>
              <a:t>Deaf leadership, ​ </a:t>
            </a:r>
          </a:p>
          <a:p>
            <a:r>
              <a:rPr lang="en-US"/>
              <a:t>Establishing more deaf adult mental services, ​ </a:t>
            </a:r>
          </a:p>
          <a:p>
            <a:r>
              <a:rPr lang="en-US"/>
              <a:t>Deaf CAMHS to follow,​ </a:t>
            </a:r>
          </a:p>
          <a:p>
            <a:endParaRPr lang="en-US"/>
          </a:p>
          <a:p>
            <a:endParaRPr lang="en-US"/>
          </a:p>
          <a:p>
            <a:r>
              <a:rPr lang="en-US"/>
              <a:t>In US, Gallaudet University to employ Deaf in healthcare​ </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749167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Right now, Ireland doesn't have access to mental health services for Deaf people it is important to create specific support and resources to meet their unique needs​ </a:t>
            </a:r>
          </a:p>
          <a:p>
            <a:endParaRPr lang="en-US"/>
          </a:p>
          <a:p>
            <a:r>
              <a:rPr lang="en-US"/>
              <a:t>Research shows that from a deaf perspective, hearing people use sign language, it shows respect, value, and confidence towards Deaf people. This is especially important in places that provide services for Deaf people.  ​ </a:t>
            </a:r>
          </a:p>
          <a:p>
            <a:endParaRPr lang="en-US"/>
          </a:p>
          <a:p>
            <a:r>
              <a:rPr lang="en-US"/>
              <a:t>Using sign language in mental health care helps build trust and improve results. It also shows that having access to language is about respecting people’s rights. ​ </a:t>
            </a:r>
          </a:p>
          <a:p>
            <a:endParaRPr lang="en-US"/>
          </a:p>
          <a:p>
            <a:r>
              <a:rPr lang="en-US"/>
              <a:t>It’s crucial to have interpreters and mental health professionals involved to make sure Deaf persons are fully understood and supported.​ </a:t>
            </a:r>
          </a:p>
          <a:p>
            <a:endParaRPr lang="en-US"/>
          </a:p>
          <a:p>
            <a:r>
              <a:rPr lang="en-US"/>
              <a:t>In short, sign language is a vital way to communicate in mental health services, making it easier for Deaf people to engage and feel supported.​ </a:t>
            </a:r>
          </a:p>
          <a:p>
            <a:endParaRPr lang="en-US"/>
          </a:p>
          <a:p>
            <a:r>
              <a:rPr lang="en-US"/>
              <a:t>Conclusion: ​ </a:t>
            </a:r>
          </a:p>
          <a:p>
            <a:endParaRPr lang="en-US"/>
          </a:p>
          <a:p>
            <a:r>
              <a:rPr lang="en-US"/>
              <a:t>As we move forward, let’s remember that creating change together is essential for improving mental health services for the Deaf community. ​ </a:t>
            </a:r>
          </a:p>
          <a:p>
            <a:endParaRPr lang="en-US"/>
          </a:p>
          <a:p>
            <a:r>
              <a:rPr lang="en-US"/>
              <a:t>By raising awareness, advocating for specific support, and ensuring access to sign language in all interactions, we can work towards a future where Deaf individuals receive the care they deserve. ​ </a:t>
            </a:r>
          </a:p>
          <a:p>
            <a:endParaRPr lang="en-US"/>
          </a:p>
          <a:p>
            <a:r>
              <a:rPr lang="en-US"/>
              <a:t>Thank you for your attention and commitment to this important cause.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69424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7148156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F4344-6D22-4217-8576-9CE832021CE9}"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899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5F4344-6D22-4217-8576-9CE832021CE9}"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07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08FA83F-6127-C44C-9895-D9D67FCE0B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425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E0ECA9F-9A00-408C-8BC4-45A413935C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815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C8DFE20-992B-483A-A6C3-2A0417F60D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571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C8DFE20-992B-483A-A6C3-2A0417F60D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014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C8DFE20-992B-483A-A6C3-2A0417F60D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723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C8DFE20-992B-483A-A6C3-2A0417F60D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533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C8DFE20-992B-483A-A6C3-2A0417F60D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305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44AE-F58D-63CE-B1E8-4616FC7648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B04DC689-8269-690C-DF18-ABABFA1D9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5DACCD4A-CFA2-97A4-15FB-796635E300CA}"/>
              </a:ext>
            </a:extLst>
          </p:cNvPr>
          <p:cNvSpPr>
            <a:spLocks noGrp="1"/>
          </p:cNvSpPr>
          <p:nvPr>
            <p:ph type="dt" sz="half" idx="10"/>
          </p:nvPr>
        </p:nvSpPr>
        <p:spPr/>
        <p:txBody>
          <a:bodyPr/>
          <a:lstStyle/>
          <a:p>
            <a:fld id="{946F74A0-49F4-4B1B-AD04-09E10804F8F5}" type="datetimeFigureOut">
              <a:rPr lang="en-IE" smtClean="0"/>
              <a:t>17/10/2024</a:t>
            </a:fld>
            <a:endParaRPr lang="en-IE"/>
          </a:p>
        </p:txBody>
      </p:sp>
      <p:sp>
        <p:nvSpPr>
          <p:cNvPr id="5" name="Footer Placeholder 4">
            <a:extLst>
              <a:ext uri="{FF2B5EF4-FFF2-40B4-BE49-F238E27FC236}">
                <a16:creationId xmlns:a16="http://schemas.microsoft.com/office/drawing/2014/main" id="{647DC0B1-2EA2-FEBD-926D-AE791841FC4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D9521E6-86C7-7170-D702-0A60E1E71C98}"/>
              </a:ext>
            </a:extLst>
          </p:cNvPr>
          <p:cNvSpPr>
            <a:spLocks noGrp="1"/>
          </p:cNvSpPr>
          <p:nvPr>
            <p:ph type="sldNum" sz="quarter" idx="12"/>
          </p:nvPr>
        </p:nvSpPr>
        <p:spPr/>
        <p:txBody>
          <a:bodyPr/>
          <a:lstStyle/>
          <a:p>
            <a:fld id="{44D44872-0A2C-47D7-99FD-779F34CD33AF}" type="slidenum">
              <a:rPr lang="en-IE" smtClean="0"/>
              <a:t>‹#›</a:t>
            </a:fld>
            <a:endParaRPr lang="en-IE"/>
          </a:p>
        </p:txBody>
      </p:sp>
    </p:spTree>
    <p:extLst>
      <p:ext uri="{BB962C8B-B14F-4D97-AF65-F5344CB8AC3E}">
        <p14:creationId xmlns:p14="http://schemas.microsoft.com/office/powerpoint/2010/main" val="2227155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4F058-382B-95BC-A61E-E89A4F96C7AB}"/>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FD11F56-6035-2E6E-35B2-7F66BEDC4E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EE127C9-C89B-C8D7-8F29-DC72BA181BFD}"/>
              </a:ext>
            </a:extLst>
          </p:cNvPr>
          <p:cNvSpPr>
            <a:spLocks noGrp="1"/>
          </p:cNvSpPr>
          <p:nvPr>
            <p:ph type="dt" sz="half" idx="10"/>
          </p:nvPr>
        </p:nvSpPr>
        <p:spPr/>
        <p:txBody>
          <a:bodyPr/>
          <a:lstStyle/>
          <a:p>
            <a:fld id="{946F74A0-49F4-4B1B-AD04-09E10804F8F5}" type="datetimeFigureOut">
              <a:rPr lang="en-IE" smtClean="0"/>
              <a:t>17/10/2024</a:t>
            </a:fld>
            <a:endParaRPr lang="en-IE"/>
          </a:p>
        </p:txBody>
      </p:sp>
      <p:sp>
        <p:nvSpPr>
          <p:cNvPr id="5" name="Footer Placeholder 4">
            <a:extLst>
              <a:ext uri="{FF2B5EF4-FFF2-40B4-BE49-F238E27FC236}">
                <a16:creationId xmlns:a16="http://schemas.microsoft.com/office/drawing/2014/main" id="{381E40AC-E1F4-234B-FCC9-43592F32081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C0F4AF4-68FF-ED1B-7ED9-453963FD7F91}"/>
              </a:ext>
            </a:extLst>
          </p:cNvPr>
          <p:cNvSpPr>
            <a:spLocks noGrp="1"/>
          </p:cNvSpPr>
          <p:nvPr>
            <p:ph type="sldNum" sz="quarter" idx="12"/>
          </p:nvPr>
        </p:nvSpPr>
        <p:spPr/>
        <p:txBody>
          <a:bodyPr/>
          <a:lstStyle/>
          <a:p>
            <a:fld id="{44D44872-0A2C-47D7-99FD-779F34CD33AF}" type="slidenum">
              <a:rPr lang="en-IE" smtClean="0"/>
              <a:t>‹#›</a:t>
            </a:fld>
            <a:endParaRPr lang="en-IE"/>
          </a:p>
        </p:txBody>
      </p:sp>
    </p:spTree>
    <p:extLst>
      <p:ext uri="{BB962C8B-B14F-4D97-AF65-F5344CB8AC3E}">
        <p14:creationId xmlns:p14="http://schemas.microsoft.com/office/powerpoint/2010/main" val="3414565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56FFE4-EB91-0A3C-BDB3-EEEE5AD12B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3D381AF-EE58-3771-CBFA-2B3F17C92D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782A499-664F-516B-F67E-B79B7A3E1E69}"/>
              </a:ext>
            </a:extLst>
          </p:cNvPr>
          <p:cNvSpPr>
            <a:spLocks noGrp="1"/>
          </p:cNvSpPr>
          <p:nvPr>
            <p:ph type="dt" sz="half" idx="10"/>
          </p:nvPr>
        </p:nvSpPr>
        <p:spPr/>
        <p:txBody>
          <a:bodyPr/>
          <a:lstStyle/>
          <a:p>
            <a:fld id="{946F74A0-49F4-4B1B-AD04-09E10804F8F5}" type="datetimeFigureOut">
              <a:rPr lang="en-IE" smtClean="0"/>
              <a:t>17/10/2024</a:t>
            </a:fld>
            <a:endParaRPr lang="en-IE"/>
          </a:p>
        </p:txBody>
      </p:sp>
      <p:sp>
        <p:nvSpPr>
          <p:cNvPr id="5" name="Footer Placeholder 4">
            <a:extLst>
              <a:ext uri="{FF2B5EF4-FFF2-40B4-BE49-F238E27FC236}">
                <a16:creationId xmlns:a16="http://schemas.microsoft.com/office/drawing/2014/main" id="{04ED3E57-4CEA-177C-D91F-4116EFE82B4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4C666C2-0CA4-AD15-A7F9-83A2DD804EC6}"/>
              </a:ext>
            </a:extLst>
          </p:cNvPr>
          <p:cNvSpPr>
            <a:spLocks noGrp="1"/>
          </p:cNvSpPr>
          <p:nvPr>
            <p:ph type="sldNum" sz="quarter" idx="12"/>
          </p:nvPr>
        </p:nvSpPr>
        <p:spPr/>
        <p:txBody>
          <a:bodyPr/>
          <a:lstStyle/>
          <a:p>
            <a:fld id="{44D44872-0A2C-47D7-99FD-779F34CD33AF}" type="slidenum">
              <a:rPr lang="en-IE" smtClean="0"/>
              <a:t>‹#›</a:t>
            </a:fld>
            <a:endParaRPr lang="en-IE"/>
          </a:p>
        </p:txBody>
      </p:sp>
    </p:spTree>
    <p:extLst>
      <p:ext uri="{BB962C8B-B14F-4D97-AF65-F5344CB8AC3E}">
        <p14:creationId xmlns:p14="http://schemas.microsoft.com/office/powerpoint/2010/main" val="2349865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818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551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4673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0445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8057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7583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818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2380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461CD-6463-E926-4261-4CCC9852B74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1821E801-EF1C-B8DA-E163-E66E99BA42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DA0EF2E-8B6F-A127-E1AC-73B7DCDE0414}"/>
              </a:ext>
            </a:extLst>
          </p:cNvPr>
          <p:cNvSpPr>
            <a:spLocks noGrp="1"/>
          </p:cNvSpPr>
          <p:nvPr>
            <p:ph type="dt" sz="half" idx="10"/>
          </p:nvPr>
        </p:nvSpPr>
        <p:spPr/>
        <p:txBody>
          <a:bodyPr/>
          <a:lstStyle/>
          <a:p>
            <a:fld id="{946F74A0-49F4-4B1B-AD04-09E10804F8F5}" type="datetimeFigureOut">
              <a:rPr lang="en-IE" smtClean="0"/>
              <a:t>17/10/2024</a:t>
            </a:fld>
            <a:endParaRPr lang="en-IE"/>
          </a:p>
        </p:txBody>
      </p:sp>
      <p:sp>
        <p:nvSpPr>
          <p:cNvPr id="5" name="Footer Placeholder 4">
            <a:extLst>
              <a:ext uri="{FF2B5EF4-FFF2-40B4-BE49-F238E27FC236}">
                <a16:creationId xmlns:a16="http://schemas.microsoft.com/office/drawing/2014/main" id="{D2BD6D47-AA9B-88BC-8747-F0DCD9F0514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524EC77-63E3-94D5-7632-F2A5989521C8}"/>
              </a:ext>
            </a:extLst>
          </p:cNvPr>
          <p:cNvSpPr>
            <a:spLocks noGrp="1"/>
          </p:cNvSpPr>
          <p:nvPr>
            <p:ph type="sldNum" sz="quarter" idx="12"/>
          </p:nvPr>
        </p:nvSpPr>
        <p:spPr/>
        <p:txBody>
          <a:bodyPr/>
          <a:lstStyle/>
          <a:p>
            <a:fld id="{44D44872-0A2C-47D7-99FD-779F34CD33AF}" type="slidenum">
              <a:rPr lang="en-IE" smtClean="0"/>
              <a:t>‹#›</a:t>
            </a:fld>
            <a:endParaRPr lang="en-IE"/>
          </a:p>
        </p:txBody>
      </p:sp>
    </p:spTree>
    <p:extLst>
      <p:ext uri="{BB962C8B-B14F-4D97-AF65-F5344CB8AC3E}">
        <p14:creationId xmlns:p14="http://schemas.microsoft.com/office/powerpoint/2010/main" val="3269678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5793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833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6839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EB081-4054-E347-BAF6-74A82726BC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94F056-BB24-224D-B248-F742F13D005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DD442B-CA73-914B-A73E-F2A1DE160197}"/>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5" name="Footer Placeholder 4">
            <a:extLst>
              <a:ext uri="{FF2B5EF4-FFF2-40B4-BE49-F238E27FC236}">
                <a16:creationId xmlns:a16="http://schemas.microsoft.com/office/drawing/2014/main" id="{6427A6C8-9215-AB44-8018-65919D383D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6677DA-CA59-2D48-B7DF-82D00A8C647B}"/>
              </a:ext>
            </a:extLst>
          </p:cNvPr>
          <p:cNvSpPr>
            <a:spLocks noGrp="1"/>
          </p:cNvSpPr>
          <p:nvPr>
            <p:ph type="sldNum" sz="quarter" idx="12"/>
          </p:nvPr>
        </p:nvSpPr>
        <p:spPr/>
        <p:txBody>
          <a:bodyPr/>
          <a:lstStyle/>
          <a:p>
            <a:fld id="{45E6B147-1C8A-A447-BBAC-D422CEF64DFA}" type="slidenum">
              <a:rPr lang="en-US" smtClean="0"/>
              <a:t>‹#›</a:t>
            </a:fld>
            <a:endParaRPr lang="en-US"/>
          </a:p>
        </p:txBody>
      </p:sp>
    </p:spTree>
    <p:extLst>
      <p:ext uri="{BB962C8B-B14F-4D97-AF65-F5344CB8AC3E}">
        <p14:creationId xmlns:p14="http://schemas.microsoft.com/office/powerpoint/2010/main" val="3557938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22B55-B6CE-E74C-90D0-B09458976A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4638A-680C-D040-AF30-199FCDFA238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1AFA7-FD99-D146-AF59-EB912B00C28E}"/>
              </a:ext>
            </a:extLst>
          </p:cNvPr>
          <p:cNvSpPr>
            <a:spLocks noGrp="1"/>
          </p:cNvSpPr>
          <p:nvPr>
            <p:ph type="dt" sz="half" idx="10"/>
          </p:nvPr>
        </p:nvSpPr>
        <p:spPr/>
        <p:txBody>
          <a:bodyPr/>
          <a:lstStyle/>
          <a:p>
            <a:fld id="{5FFC94F8-6189-F94E-8542-E408CED831A1}" type="datetimeFigureOut">
              <a:rPr lang="en-US" smtClean="0"/>
              <a:t>10/17/2024</a:t>
            </a:fld>
            <a:endParaRPr lang="en-US"/>
          </a:p>
        </p:txBody>
      </p:sp>
      <p:sp>
        <p:nvSpPr>
          <p:cNvPr id="5" name="Footer Placeholder 4">
            <a:extLst>
              <a:ext uri="{FF2B5EF4-FFF2-40B4-BE49-F238E27FC236}">
                <a16:creationId xmlns:a16="http://schemas.microsoft.com/office/drawing/2014/main" id="{5B093C85-01C0-324E-BF1D-D48DAB9E88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08014-52C6-6E48-A53B-4F70BD8756BA}"/>
              </a:ext>
            </a:extLst>
          </p:cNvPr>
          <p:cNvSpPr>
            <a:spLocks noGrp="1"/>
          </p:cNvSpPr>
          <p:nvPr>
            <p:ph type="sldNum" sz="quarter" idx="12"/>
          </p:nvPr>
        </p:nvSpPr>
        <p:spPr/>
        <p:txBody>
          <a:bodyPr/>
          <a:lstStyle/>
          <a:p>
            <a:fld id="{4670D2DA-B75A-0642-ADE9-2ED9481B82B9}" type="slidenum">
              <a:rPr lang="en-US" smtClean="0"/>
              <a:t>‹#›</a:t>
            </a:fld>
            <a:endParaRPr lang="en-US"/>
          </a:p>
        </p:txBody>
      </p:sp>
    </p:spTree>
    <p:extLst>
      <p:ext uri="{BB962C8B-B14F-4D97-AF65-F5344CB8AC3E}">
        <p14:creationId xmlns:p14="http://schemas.microsoft.com/office/powerpoint/2010/main" val="922677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C336F-7FE2-7948-AE3B-FB74B704EDF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7B18CE-6F1C-1843-A4AD-6D8A1060BE21}"/>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F97FF0-1508-3442-88CF-85AFCC7B8571}"/>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5" name="Footer Placeholder 4">
            <a:extLst>
              <a:ext uri="{FF2B5EF4-FFF2-40B4-BE49-F238E27FC236}">
                <a16:creationId xmlns:a16="http://schemas.microsoft.com/office/drawing/2014/main" id="{B5211C04-803C-9041-A120-49FB65336E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D17EC-8BCF-8A40-B148-0985EE6B5377}"/>
              </a:ext>
            </a:extLst>
          </p:cNvPr>
          <p:cNvSpPr>
            <a:spLocks noGrp="1"/>
          </p:cNvSpPr>
          <p:nvPr>
            <p:ph type="sldNum" sz="quarter" idx="12"/>
          </p:nvPr>
        </p:nvSpPr>
        <p:spPr/>
        <p:txBody>
          <a:bodyPr/>
          <a:lstStyle/>
          <a:p>
            <a:fld id="{45E6B147-1C8A-A447-BBAC-D422CEF64DFA}" type="slidenum">
              <a:rPr lang="en-US" smtClean="0"/>
              <a:t>‹#›</a:t>
            </a:fld>
            <a:endParaRPr lang="en-US"/>
          </a:p>
        </p:txBody>
      </p:sp>
    </p:spTree>
    <p:extLst>
      <p:ext uri="{BB962C8B-B14F-4D97-AF65-F5344CB8AC3E}">
        <p14:creationId xmlns:p14="http://schemas.microsoft.com/office/powerpoint/2010/main" val="443146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7DF5F-8255-604C-BEC1-0D56E63691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0F7F22-9CB8-AC4D-9F4E-AFA75DB252A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0DD906-26E1-ED4C-949D-B1B9AF84D71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95D038-F49E-B64D-B829-AF67E95DCCA4}"/>
              </a:ext>
            </a:extLst>
          </p:cNvPr>
          <p:cNvSpPr>
            <a:spLocks noGrp="1"/>
          </p:cNvSpPr>
          <p:nvPr>
            <p:ph type="dt" sz="half" idx="10"/>
          </p:nvPr>
        </p:nvSpPr>
        <p:spPr/>
        <p:txBody>
          <a:bodyPr/>
          <a:lstStyle/>
          <a:p>
            <a:fld id="{5FFC94F8-6189-F94E-8542-E408CED831A1}" type="datetimeFigureOut">
              <a:rPr lang="en-US" smtClean="0"/>
              <a:t>10/17/2024</a:t>
            </a:fld>
            <a:endParaRPr lang="en-US"/>
          </a:p>
        </p:txBody>
      </p:sp>
      <p:sp>
        <p:nvSpPr>
          <p:cNvPr id="6" name="Footer Placeholder 5">
            <a:extLst>
              <a:ext uri="{FF2B5EF4-FFF2-40B4-BE49-F238E27FC236}">
                <a16:creationId xmlns:a16="http://schemas.microsoft.com/office/drawing/2014/main" id="{02A0B6B7-D30D-E141-A9BB-C97ED3C32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F440F4-C971-1545-AB30-E0351BABBBF7}"/>
              </a:ext>
            </a:extLst>
          </p:cNvPr>
          <p:cNvSpPr>
            <a:spLocks noGrp="1"/>
          </p:cNvSpPr>
          <p:nvPr>
            <p:ph type="sldNum" sz="quarter" idx="12"/>
          </p:nvPr>
        </p:nvSpPr>
        <p:spPr/>
        <p:txBody>
          <a:bodyPr/>
          <a:lstStyle/>
          <a:p>
            <a:fld id="{4670D2DA-B75A-0642-ADE9-2ED9481B82B9}" type="slidenum">
              <a:rPr lang="en-US" smtClean="0"/>
              <a:t>‹#›</a:t>
            </a:fld>
            <a:endParaRPr lang="en-US"/>
          </a:p>
        </p:txBody>
      </p:sp>
    </p:spTree>
    <p:extLst>
      <p:ext uri="{BB962C8B-B14F-4D97-AF65-F5344CB8AC3E}">
        <p14:creationId xmlns:p14="http://schemas.microsoft.com/office/powerpoint/2010/main" val="830742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6CEE-843A-1A45-81FE-515D02E4D9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27A23F-40EC-B24E-9AD1-5B15DC67030B}"/>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3B01017-DB90-4446-A962-E7D8C312F3DA}"/>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184FAA-9A84-6E4E-988F-8B30FB39786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18227B2-52C2-204E-A080-2D0C1B8A531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7B70C5-79B6-A24D-B360-EF5E747B9265}"/>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8" name="Footer Placeholder 7">
            <a:extLst>
              <a:ext uri="{FF2B5EF4-FFF2-40B4-BE49-F238E27FC236}">
                <a16:creationId xmlns:a16="http://schemas.microsoft.com/office/drawing/2014/main" id="{456FECA8-E819-9B40-AB4F-55E418D31B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94A4E2-D0C4-5B43-B5FB-AA5DA1081B9F}"/>
              </a:ext>
            </a:extLst>
          </p:cNvPr>
          <p:cNvSpPr>
            <a:spLocks noGrp="1"/>
          </p:cNvSpPr>
          <p:nvPr>
            <p:ph type="sldNum" sz="quarter" idx="12"/>
          </p:nvPr>
        </p:nvSpPr>
        <p:spPr/>
        <p:txBody>
          <a:bodyPr/>
          <a:lstStyle/>
          <a:p>
            <a:fld id="{45E6B147-1C8A-A447-BBAC-D422CEF64DFA}" type="slidenum">
              <a:rPr lang="en-US" smtClean="0"/>
              <a:t>‹#›</a:t>
            </a:fld>
            <a:endParaRPr lang="en-US"/>
          </a:p>
        </p:txBody>
      </p:sp>
    </p:spTree>
    <p:extLst>
      <p:ext uri="{BB962C8B-B14F-4D97-AF65-F5344CB8AC3E}">
        <p14:creationId xmlns:p14="http://schemas.microsoft.com/office/powerpoint/2010/main" val="467852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26505-7FB7-2048-9E47-E65EB6AA10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EE1FB2-7D27-9849-B073-5CB43277ED5C}"/>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4" name="Footer Placeholder 3">
            <a:extLst>
              <a:ext uri="{FF2B5EF4-FFF2-40B4-BE49-F238E27FC236}">
                <a16:creationId xmlns:a16="http://schemas.microsoft.com/office/drawing/2014/main" id="{C25C8814-E0DB-3D49-B13A-5EC9BE0176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507C9B-49C2-C041-8E4A-5F21C706F5D7}"/>
              </a:ext>
            </a:extLst>
          </p:cNvPr>
          <p:cNvSpPr>
            <a:spLocks noGrp="1"/>
          </p:cNvSpPr>
          <p:nvPr>
            <p:ph type="sldNum" sz="quarter" idx="12"/>
          </p:nvPr>
        </p:nvSpPr>
        <p:spPr/>
        <p:txBody>
          <a:bodyPr/>
          <a:lstStyle/>
          <a:p>
            <a:fld id="{45E6B147-1C8A-A447-BBAC-D422CEF64DFA}" type="slidenum">
              <a:rPr lang="en-US" smtClean="0"/>
              <a:t>‹#›</a:t>
            </a:fld>
            <a:endParaRPr lang="en-US"/>
          </a:p>
        </p:txBody>
      </p:sp>
    </p:spTree>
    <p:extLst>
      <p:ext uri="{BB962C8B-B14F-4D97-AF65-F5344CB8AC3E}">
        <p14:creationId xmlns:p14="http://schemas.microsoft.com/office/powerpoint/2010/main" val="1450356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BD07C9-AD36-4C4B-B589-3834398BDC3F}"/>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3" name="Footer Placeholder 2">
            <a:extLst>
              <a:ext uri="{FF2B5EF4-FFF2-40B4-BE49-F238E27FC236}">
                <a16:creationId xmlns:a16="http://schemas.microsoft.com/office/drawing/2014/main" id="{EE35227C-A8DD-884C-AFC2-92A18CD6AA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212C52-7F43-F04A-99FA-678E3FDD9A0D}"/>
              </a:ext>
            </a:extLst>
          </p:cNvPr>
          <p:cNvSpPr>
            <a:spLocks noGrp="1"/>
          </p:cNvSpPr>
          <p:nvPr>
            <p:ph type="sldNum" sz="quarter" idx="12"/>
          </p:nvPr>
        </p:nvSpPr>
        <p:spPr/>
        <p:txBody>
          <a:bodyPr/>
          <a:lstStyle/>
          <a:p>
            <a:fld id="{45E6B147-1C8A-A447-BBAC-D422CEF64DFA}" type="slidenum">
              <a:rPr lang="en-US" smtClean="0"/>
              <a:t>‹#›</a:t>
            </a:fld>
            <a:endParaRPr lang="en-US"/>
          </a:p>
        </p:txBody>
      </p:sp>
    </p:spTree>
    <p:extLst>
      <p:ext uri="{BB962C8B-B14F-4D97-AF65-F5344CB8AC3E}">
        <p14:creationId xmlns:p14="http://schemas.microsoft.com/office/powerpoint/2010/main" val="1677183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B56A9-33DB-1FDC-623B-12DED9A0E9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EBC79863-B23A-7A05-7F97-C1D7EFB1AA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60C6E4-00A9-5313-3287-A7782767F9E7}"/>
              </a:ext>
            </a:extLst>
          </p:cNvPr>
          <p:cNvSpPr>
            <a:spLocks noGrp="1"/>
          </p:cNvSpPr>
          <p:nvPr>
            <p:ph type="dt" sz="half" idx="10"/>
          </p:nvPr>
        </p:nvSpPr>
        <p:spPr/>
        <p:txBody>
          <a:bodyPr/>
          <a:lstStyle/>
          <a:p>
            <a:fld id="{946F74A0-49F4-4B1B-AD04-09E10804F8F5}" type="datetimeFigureOut">
              <a:rPr lang="en-IE" smtClean="0"/>
              <a:t>17/10/2024</a:t>
            </a:fld>
            <a:endParaRPr lang="en-IE"/>
          </a:p>
        </p:txBody>
      </p:sp>
      <p:sp>
        <p:nvSpPr>
          <p:cNvPr id="5" name="Footer Placeholder 4">
            <a:extLst>
              <a:ext uri="{FF2B5EF4-FFF2-40B4-BE49-F238E27FC236}">
                <a16:creationId xmlns:a16="http://schemas.microsoft.com/office/drawing/2014/main" id="{9333ED2D-0802-8D43-A58A-C3184549222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F98FD04-3AE0-7FF3-AF37-35AA18086D2E}"/>
              </a:ext>
            </a:extLst>
          </p:cNvPr>
          <p:cNvSpPr>
            <a:spLocks noGrp="1"/>
          </p:cNvSpPr>
          <p:nvPr>
            <p:ph type="sldNum" sz="quarter" idx="12"/>
          </p:nvPr>
        </p:nvSpPr>
        <p:spPr/>
        <p:txBody>
          <a:bodyPr/>
          <a:lstStyle/>
          <a:p>
            <a:fld id="{44D44872-0A2C-47D7-99FD-779F34CD33AF}" type="slidenum">
              <a:rPr lang="en-IE" smtClean="0"/>
              <a:t>‹#›</a:t>
            </a:fld>
            <a:endParaRPr lang="en-IE"/>
          </a:p>
        </p:txBody>
      </p:sp>
    </p:spTree>
    <p:extLst>
      <p:ext uri="{BB962C8B-B14F-4D97-AF65-F5344CB8AC3E}">
        <p14:creationId xmlns:p14="http://schemas.microsoft.com/office/powerpoint/2010/main" val="21613205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82E1F-7B26-BE48-8E6A-883CAF216A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262AD3-EF74-644D-8869-EBCCA4C3F5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848C40-4F85-664B-89F5-4BFD568BBD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3D2867-C044-5444-9301-D123C74210F4}"/>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6" name="Footer Placeholder 5">
            <a:extLst>
              <a:ext uri="{FF2B5EF4-FFF2-40B4-BE49-F238E27FC236}">
                <a16:creationId xmlns:a16="http://schemas.microsoft.com/office/drawing/2014/main" id="{CB940FC5-FBB2-E84F-9127-A1E08BA39A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A8354-7948-F34E-BC4A-83CC16798BC2}"/>
              </a:ext>
            </a:extLst>
          </p:cNvPr>
          <p:cNvSpPr>
            <a:spLocks noGrp="1"/>
          </p:cNvSpPr>
          <p:nvPr>
            <p:ph type="sldNum" sz="quarter" idx="12"/>
          </p:nvPr>
        </p:nvSpPr>
        <p:spPr/>
        <p:txBody>
          <a:bodyPr/>
          <a:lstStyle/>
          <a:p>
            <a:fld id="{45E6B147-1C8A-A447-BBAC-D422CEF64DFA}" type="slidenum">
              <a:rPr lang="en-US" smtClean="0"/>
              <a:t>‹#›</a:t>
            </a:fld>
            <a:endParaRPr lang="en-US"/>
          </a:p>
        </p:txBody>
      </p:sp>
    </p:spTree>
    <p:extLst>
      <p:ext uri="{BB962C8B-B14F-4D97-AF65-F5344CB8AC3E}">
        <p14:creationId xmlns:p14="http://schemas.microsoft.com/office/powerpoint/2010/main" val="3166777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CB6F0-C792-AC44-80AD-56C74D20C7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82F320-0728-8A4C-A792-595D5AC767E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C27C6D92-090F-3642-9338-D9A9C39EB65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C88523-A6C6-7541-9F8D-841EAF3E9B92}"/>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6" name="Footer Placeholder 5">
            <a:extLst>
              <a:ext uri="{FF2B5EF4-FFF2-40B4-BE49-F238E27FC236}">
                <a16:creationId xmlns:a16="http://schemas.microsoft.com/office/drawing/2014/main" id="{B0A5FF8E-ADC5-EF4C-B6E9-88BAFDDBB7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64666-94D4-5041-B297-7B227E0A4DE0}"/>
              </a:ext>
            </a:extLst>
          </p:cNvPr>
          <p:cNvSpPr>
            <a:spLocks noGrp="1"/>
          </p:cNvSpPr>
          <p:nvPr>
            <p:ph type="sldNum" sz="quarter" idx="12"/>
          </p:nvPr>
        </p:nvSpPr>
        <p:spPr/>
        <p:txBody>
          <a:bodyPr/>
          <a:lstStyle/>
          <a:p>
            <a:fld id="{45E6B147-1C8A-A447-BBAC-D422CEF64DFA}" type="slidenum">
              <a:rPr lang="en-US" smtClean="0"/>
              <a:t>‹#›</a:t>
            </a:fld>
            <a:endParaRPr lang="en-US"/>
          </a:p>
        </p:txBody>
      </p:sp>
    </p:spTree>
    <p:extLst>
      <p:ext uri="{BB962C8B-B14F-4D97-AF65-F5344CB8AC3E}">
        <p14:creationId xmlns:p14="http://schemas.microsoft.com/office/powerpoint/2010/main" val="5068085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FD0A0-2C0D-6A41-A886-1790B3E85B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6A6558-E2FC-6140-87B9-D2F5220F6C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C11C35-EA7B-8D42-8AB9-46E12FDC1D85}"/>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5" name="Footer Placeholder 4">
            <a:extLst>
              <a:ext uri="{FF2B5EF4-FFF2-40B4-BE49-F238E27FC236}">
                <a16:creationId xmlns:a16="http://schemas.microsoft.com/office/drawing/2014/main" id="{0E0EF08D-00F8-F140-B2D1-974D8EC09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64E9C-4FA8-AB4A-AA50-F8C0F02A0708}"/>
              </a:ext>
            </a:extLst>
          </p:cNvPr>
          <p:cNvSpPr>
            <a:spLocks noGrp="1"/>
          </p:cNvSpPr>
          <p:nvPr>
            <p:ph type="sldNum" sz="quarter" idx="12"/>
          </p:nvPr>
        </p:nvSpPr>
        <p:spPr/>
        <p:txBody>
          <a:bodyPr/>
          <a:lstStyle/>
          <a:p>
            <a:fld id="{45E6B147-1C8A-A447-BBAC-D422CEF64DFA}" type="slidenum">
              <a:rPr lang="en-US" smtClean="0"/>
              <a:t>‹#›</a:t>
            </a:fld>
            <a:endParaRPr lang="en-US"/>
          </a:p>
        </p:txBody>
      </p:sp>
    </p:spTree>
    <p:extLst>
      <p:ext uri="{BB962C8B-B14F-4D97-AF65-F5344CB8AC3E}">
        <p14:creationId xmlns:p14="http://schemas.microsoft.com/office/powerpoint/2010/main" val="221971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AA59FD-69D3-7C42-9C87-654BEB401393}"/>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1C71A0-E4F7-AC4C-A4F8-103D61CFE0E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31D07-AB0E-D74C-9A4D-BF9F4C3F614F}"/>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5" name="Footer Placeholder 4">
            <a:extLst>
              <a:ext uri="{FF2B5EF4-FFF2-40B4-BE49-F238E27FC236}">
                <a16:creationId xmlns:a16="http://schemas.microsoft.com/office/drawing/2014/main" id="{8C8D57E8-7D75-604D-BFC4-B86030405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758BB-370C-9B43-9359-F27BE12BCD88}"/>
              </a:ext>
            </a:extLst>
          </p:cNvPr>
          <p:cNvSpPr>
            <a:spLocks noGrp="1"/>
          </p:cNvSpPr>
          <p:nvPr>
            <p:ph type="sldNum" sz="quarter" idx="12"/>
          </p:nvPr>
        </p:nvSpPr>
        <p:spPr/>
        <p:txBody>
          <a:bodyPr/>
          <a:lstStyle/>
          <a:p>
            <a:fld id="{45E6B147-1C8A-A447-BBAC-D422CEF64DFA}" type="slidenum">
              <a:rPr lang="en-US" smtClean="0"/>
              <a:t>‹#›</a:t>
            </a:fld>
            <a:endParaRPr lang="en-US"/>
          </a:p>
        </p:txBody>
      </p:sp>
    </p:spTree>
    <p:extLst>
      <p:ext uri="{BB962C8B-B14F-4D97-AF65-F5344CB8AC3E}">
        <p14:creationId xmlns:p14="http://schemas.microsoft.com/office/powerpoint/2010/main" val="4256067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 - no image 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8D3D957-37C4-3149-A615-BA27376F330E}"/>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5" name="Footer Placeholder 4">
            <a:extLst>
              <a:ext uri="{FF2B5EF4-FFF2-40B4-BE49-F238E27FC236}">
                <a16:creationId xmlns:a16="http://schemas.microsoft.com/office/drawing/2014/main" id="{1C084549-B45E-984E-80AA-284151F83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6937A-FA5C-604F-99B5-4FF1079CBB3B}"/>
              </a:ext>
            </a:extLst>
          </p:cNvPr>
          <p:cNvSpPr>
            <a:spLocks noGrp="1"/>
          </p:cNvSpPr>
          <p:nvPr>
            <p:ph type="sldNum" sz="quarter" idx="12"/>
          </p:nvPr>
        </p:nvSpPr>
        <p:spPr/>
        <p:txBody>
          <a:bodyPr/>
          <a:lstStyle/>
          <a:p>
            <a:fld id="{45E6B147-1C8A-A447-BBAC-D422CEF64DFA}" type="slidenum">
              <a:rPr lang="en-US" smtClean="0"/>
              <a:t>‹#›</a:t>
            </a:fld>
            <a:endParaRPr lang="en-US"/>
          </a:p>
        </p:txBody>
      </p:sp>
      <p:pic>
        <p:nvPicPr>
          <p:cNvPr id="7" name="Picture 6">
            <a:extLst>
              <a:ext uri="{FF2B5EF4-FFF2-40B4-BE49-F238E27FC236}">
                <a16:creationId xmlns:a16="http://schemas.microsoft.com/office/drawing/2014/main" id="{A5718BF3-E420-4A02-99AA-6FC98827EEB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87394A2A-6D12-46B7-AAD5-4A9BC103ACE1}"/>
              </a:ext>
            </a:extLst>
          </p:cNvPr>
          <p:cNvSpPr>
            <a:spLocks noGrp="1"/>
          </p:cNvSpPr>
          <p:nvPr>
            <p:ph type="title" hasCustomPrompt="1"/>
          </p:nvPr>
        </p:nvSpPr>
        <p:spPr>
          <a:xfrm>
            <a:off x="838201"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pic>
        <p:nvPicPr>
          <p:cNvPr id="9" name="Picture 8">
            <a:extLst>
              <a:ext uri="{FF2B5EF4-FFF2-40B4-BE49-F238E27FC236}">
                <a16:creationId xmlns:a16="http://schemas.microsoft.com/office/drawing/2014/main" id="{6E5BA30A-3770-4F4E-9FE3-FAB19B531E4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6555" y="444689"/>
            <a:ext cx="2340000" cy="1165865"/>
          </a:xfrm>
          <a:prstGeom prst="rect">
            <a:avLst/>
          </a:prstGeom>
        </p:spPr>
      </p:pic>
    </p:spTree>
    <p:extLst>
      <p:ext uri="{BB962C8B-B14F-4D97-AF65-F5344CB8AC3E}">
        <p14:creationId xmlns:p14="http://schemas.microsoft.com/office/powerpoint/2010/main" val="21274543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no image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763FAD2-B40C-C54C-803F-998CCC5DD02B}"/>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5" name="Footer Placeholder 4">
            <a:extLst>
              <a:ext uri="{FF2B5EF4-FFF2-40B4-BE49-F238E27FC236}">
                <a16:creationId xmlns:a16="http://schemas.microsoft.com/office/drawing/2014/main" id="{850B8E39-5A90-2348-A545-F736D2D50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FB88B-56F7-BC40-A4B0-6B41963A4684}"/>
              </a:ext>
            </a:extLst>
          </p:cNvPr>
          <p:cNvSpPr>
            <a:spLocks noGrp="1"/>
          </p:cNvSpPr>
          <p:nvPr>
            <p:ph type="sldNum" sz="quarter" idx="12"/>
          </p:nvPr>
        </p:nvSpPr>
        <p:spPr/>
        <p:txBody>
          <a:bodyPr/>
          <a:lstStyle/>
          <a:p>
            <a:fld id="{45E6B147-1C8A-A447-BBAC-D422CEF64DFA}" type="slidenum">
              <a:rPr lang="en-US" smtClean="0"/>
              <a:t>‹#›</a:t>
            </a:fld>
            <a:endParaRPr lang="en-US"/>
          </a:p>
        </p:txBody>
      </p:sp>
      <p:pic>
        <p:nvPicPr>
          <p:cNvPr id="7" name="Picture 6">
            <a:extLst>
              <a:ext uri="{FF2B5EF4-FFF2-40B4-BE49-F238E27FC236}">
                <a16:creationId xmlns:a16="http://schemas.microsoft.com/office/drawing/2014/main" id="{88C100CB-BB59-4697-B2DC-7732C0A8CD8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4079A285-FC21-4C14-81A3-013DAC946CB9}"/>
              </a:ext>
            </a:extLst>
          </p:cNvPr>
          <p:cNvSpPr>
            <a:spLocks noGrp="1"/>
          </p:cNvSpPr>
          <p:nvPr>
            <p:ph type="title" hasCustomPrompt="1"/>
          </p:nvPr>
        </p:nvSpPr>
        <p:spPr>
          <a:xfrm>
            <a:off x="838201"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
        <p:nvSpPr>
          <p:cNvPr id="2" name="Rectangle 1">
            <a:extLst>
              <a:ext uri="{FF2B5EF4-FFF2-40B4-BE49-F238E27FC236}">
                <a16:creationId xmlns:a16="http://schemas.microsoft.com/office/drawing/2014/main" id="{1AC2A4A8-8B35-CF4A-9F8B-D89855F3330A}"/>
              </a:ext>
            </a:extLst>
          </p:cNvPr>
          <p:cNvSpPr/>
          <p:nvPr userDrawn="1"/>
        </p:nvSpPr>
        <p:spPr>
          <a:xfrm>
            <a:off x="417689" y="338668"/>
            <a:ext cx="1851379" cy="1083733"/>
          </a:xfrm>
          <a:prstGeom prst="rect">
            <a:avLst/>
          </a:prstGeom>
          <a:solidFill>
            <a:srgbClr val="009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8" name="Picture 7">
            <a:extLst>
              <a:ext uri="{FF2B5EF4-FFF2-40B4-BE49-F238E27FC236}">
                <a16:creationId xmlns:a16="http://schemas.microsoft.com/office/drawing/2014/main" id="{4F9E5F46-54FF-5A48-A3EC-8A510527150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6555" y="444689"/>
            <a:ext cx="2340000" cy="1165865"/>
          </a:xfrm>
          <a:prstGeom prst="rect">
            <a:avLst/>
          </a:prstGeom>
        </p:spPr>
      </p:pic>
    </p:spTree>
    <p:extLst>
      <p:ext uri="{BB962C8B-B14F-4D97-AF65-F5344CB8AC3E}">
        <p14:creationId xmlns:p14="http://schemas.microsoft.com/office/powerpoint/2010/main" val="11508317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ED1FB0C-88CD-474B-A77C-B2308528E18A}"/>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6" name="Footer Placeholder 5">
            <a:extLst>
              <a:ext uri="{FF2B5EF4-FFF2-40B4-BE49-F238E27FC236}">
                <a16:creationId xmlns:a16="http://schemas.microsoft.com/office/drawing/2014/main" id="{DC7976E6-20A4-3B4C-8671-D3A1D245EC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03726E-91D2-A044-AA3B-EA636B572D66}"/>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3" name="Text Placeholder 2">
            <a:extLst>
              <a:ext uri="{FF2B5EF4-FFF2-40B4-BE49-F238E27FC236}">
                <a16:creationId xmlns:a16="http://schemas.microsoft.com/office/drawing/2014/main" id="{04C55AD5-07A5-4C77-AF5E-7B6F25871BB7}"/>
              </a:ext>
            </a:extLst>
          </p:cNvPr>
          <p:cNvSpPr>
            <a:spLocks noGrp="1"/>
          </p:cNvSpPr>
          <p:nvPr>
            <p:ph type="body" sz="quarter" idx="13" hasCustomPrompt="1"/>
          </p:nvPr>
        </p:nvSpPr>
        <p:spPr>
          <a:xfrm>
            <a:off x="747890" y="3471105"/>
            <a:ext cx="3846689" cy="1278971"/>
          </a:xfr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dirty="0"/>
              <a:t>Insert text here</a:t>
            </a:r>
          </a:p>
        </p:txBody>
      </p:sp>
      <p:pic>
        <p:nvPicPr>
          <p:cNvPr id="13" name="Picture 12">
            <a:extLst>
              <a:ext uri="{FF2B5EF4-FFF2-40B4-BE49-F238E27FC236}">
                <a16:creationId xmlns:a16="http://schemas.microsoft.com/office/drawing/2014/main" id="{E0E86CD6-3D6D-EA44-B0C8-2A4B239CB36A}"/>
              </a:ext>
            </a:extLst>
          </p:cNvPr>
          <p:cNvPicPr>
            <a:picLocks noChangeAspect="1"/>
          </p:cNvPicPr>
          <p:nvPr userDrawn="1"/>
        </p:nvPicPr>
        <p:blipFill>
          <a:blip r:embed="rId2"/>
          <a:stretch>
            <a:fillRect/>
          </a:stretch>
        </p:blipFill>
        <p:spPr>
          <a:xfrm>
            <a:off x="421544" y="212625"/>
            <a:ext cx="2340000" cy="1639443"/>
          </a:xfrm>
          <a:prstGeom prst="rect">
            <a:avLst/>
          </a:prstGeom>
        </p:spPr>
      </p:pic>
      <p:sp>
        <p:nvSpPr>
          <p:cNvPr id="14" name="Title 1">
            <a:extLst>
              <a:ext uri="{FF2B5EF4-FFF2-40B4-BE49-F238E27FC236}">
                <a16:creationId xmlns:a16="http://schemas.microsoft.com/office/drawing/2014/main" id="{60DD24ED-37BE-394C-8D9F-604A00988790}"/>
              </a:ext>
            </a:extLst>
          </p:cNvPr>
          <p:cNvSpPr>
            <a:spLocks noGrp="1"/>
          </p:cNvSpPr>
          <p:nvPr>
            <p:ph type="title" hasCustomPrompt="1"/>
          </p:nvPr>
        </p:nvSpPr>
        <p:spPr>
          <a:xfrm>
            <a:off x="747889" y="2371273"/>
            <a:ext cx="7494003" cy="772528"/>
          </a:xfrm>
        </p:spPr>
        <p:txBody>
          <a:bodyPr anchor="b">
            <a:normAutofit/>
          </a:bodyPr>
          <a:lstStyle>
            <a:lvl1pPr>
              <a:defRPr lang="en-US" sz="4000" b="1" kern="1200" dirty="0">
                <a:solidFill>
                  <a:srgbClr val="009FDF"/>
                </a:solidFill>
                <a:latin typeface="Arial" panose="020B0604020202020204" pitchFamily="34" charset="0"/>
                <a:ea typeface="+mn-ea"/>
                <a:cs typeface="Arial" panose="020B0604020202020204" pitchFamily="34" charset="0"/>
              </a:defRPr>
            </a:lvl1pPr>
          </a:lstStyle>
          <a:p>
            <a:r>
              <a:rPr lang="en-US" dirty="0"/>
              <a:t>Title</a:t>
            </a:r>
          </a:p>
        </p:txBody>
      </p:sp>
    </p:spTree>
    <p:extLst>
      <p:ext uri="{BB962C8B-B14F-4D97-AF65-F5344CB8AC3E}">
        <p14:creationId xmlns:p14="http://schemas.microsoft.com/office/powerpoint/2010/main" val="1701642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 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ED1FB0C-88CD-474B-A77C-B2308528E18A}"/>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6" name="Footer Placeholder 5">
            <a:extLst>
              <a:ext uri="{FF2B5EF4-FFF2-40B4-BE49-F238E27FC236}">
                <a16:creationId xmlns:a16="http://schemas.microsoft.com/office/drawing/2014/main" id="{DC7976E6-20A4-3B4C-8671-D3A1D245EC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03726E-91D2-A044-AA3B-EA636B572D66}"/>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3" name="Text Placeholder 2">
            <a:extLst>
              <a:ext uri="{FF2B5EF4-FFF2-40B4-BE49-F238E27FC236}">
                <a16:creationId xmlns:a16="http://schemas.microsoft.com/office/drawing/2014/main" id="{04C55AD5-07A5-4C77-AF5E-7B6F25871BB7}"/>
              </a:ext>
            </a:extLst>
          </p:cNvPr>
          <p:cNvSpPr>
            <a:spLocks noGrp="1"/>
          </p:cNvSpPr>
          <p:nvPr>
            <p:ph type="body" sz="quarter" idx="13" hasCustomPrompt="1"/>
          </p:nvPr>
        </p:nvSpPr>
        <p:spPr>
          <a:xfrm>
            <a:off x="539076" y="1656142"/>
            <a:ext cx="11156213" cy="4700209"/>
          </a:xfr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dirty="0"/>
              <a:t>Insert text here</a:t>
            </a:r>
          </a:p>
        </p:txBody>
      </p:sp>
      <p:sp>
        <p:nvSpPr>
          <p:cNvPr id="14" name="Title 1">
            <a:extLst>
              <a:ext uri="{FF2B5EF4-FFF2-40B4-BE49-F238E27FC236}">
                <a16:creationId xmlns:a16="http://schemas.microsoft.com/office/drawing/2014/main" id="{60DD24ED-37BE-394C-8D9F-604A00988790}"/>
              </a:ext>
            </a:extLst>
          </p:cNvPr>
          <p:cNvSpPr>
            <a:spLocks noGrp="1"/>
          </p:cNvSpPr>
          <p:nvPr>
            <p:ph type="title" hasCustomPrompt="1"/>
          </p:nvPr>
        </p:nvSpPr>
        <p:spPr>
          <a:xfrm>
            <a:off x="539077" y="569815"/>
            <a:ext cx="7494003" cy="772528"/>
          </a:xfrm>
        </p:spPr>
        <p:txBody>
          <a:bodyPr anchor="b">
            <a:normAutofit/>
          </a:bodyPr>
          <a:lstStyle>
            <a:lvl1pPr>
              <a:defRPr lang="en-US" sz="4000" b="1" kern="1200" dirty="0">
                <a:solidFill>
                  <a:srgbClr val="009FDF"/>
                </a:solidFill>
                <a:latin typeface="Arial" panose="020B0604020202020204" pitchFamily="34" charset="0"/>
                <a:ea typeface="+mn-ea"/>
                <a:cs typeface="Arial"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26BB4152-FF41-DB41-B010-AF1DCDD0B137}"/>
              </a:ext>
            </a:extLst>
          </p:cNvPr>
          <p:cNvPicPr>
            <a:picLocks noChangeAspect="1"/>
          </p:cNvPicPr>
          <p:nvPr userDrawn="1"/>
        </p:nvPicPr>
        <p:blipFill>
          <a:blip r:embed="rId2"/>
          <a:stretch>
            <a:fillRect/>
          </a:stretch>
        </p:blipFill>
        <p:spPr>
          <a:xfrm>
            <a:off x="10294285" y="207346"/>
            <a:ext cx="1620000" cy="1134999"/>
          </a:xfrm>
          <a:prstGeom prst="rect">
            <a:avLst/>
          </a:prstGeom>
        </p:spPr>
      </p:pic>
    </p:spTree>
    <p:extLst>
      <p:ext uri="{BB962C8B-B14F-4D97-AF65-F5344CB8AC3E}">
        <p14:creationId xmlns:p14="http://schemas.microsoft.com/office/powerpoint/2010/main" val="108571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ED1FB0C-88CD-474B-A77C-B2308528E18A}"/>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6" name="Footer Placeholder 5">
            <a:extLst>
              <a:ext uri="{FF2B5EF4-FFF2-40B4-BE49-F238E27FC236}">
                <a16:creationId xmlns:a16="http://schemas.microsoft.com/office/drawing/2014/main" id="{DC7976E6-20A4-3B4C-8671-D3A1D245EC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03726E-91D2-A044-AA3B-EA636B572D66}"/>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3" name="Text Placeholder 2">
            <a:extLst>
              <a:ext uri="{FF2B5EF4-FFF2-40B4-BE49-F238E27FC236}">
                <a16:creationId xmlns:a16="http://schemas.microsoft.com/office/drawing/2014/main" id="{04C55AD5-07A5-4C77-AF5E-7B6F25871BB7}"/>
              </a:ext>
            </a:extLst>
          </p:cNvPr>
          <p:cNvSpPr>
            <a:spLocks noGrp="1"/>
          </p:cNvSpPr>
          <p:nvPr>
            <p:ph type="body" sz="quarter" idx="13" hasCustomPrompt="1"/>
          </p:nvPr>
        </p:nvSpPr>
        <p:spPr>
          <a:xfrm>
            <a:off x="539076" y="1656142"/>
            <a:ext cx="11156213" cy="4700209"/>
          </a:xfrm>
        </p:spPr>
        <p:txBody>
          <a:bodyPr>
            <a:normAutofit/>
          </a:bodyPr>
          <a:lstStyle>
            <a:lvl1pPr marL="0" indent="0">
              <a:buNone/>
              <a:defRPr sz="1800">
                <a:latin typeface="Arial" panose="020B0604020202020204" pitchFamily="34" charset="0"/>
                <a:cs typeface="Arial" panose="020B0604020202020204" pitchFamily="34" charset="0"/>
              </a:defRPr>
            </a:lvl1pPr>
          </a:lstStyle>
          <a:p>
            <a:pPr lvl="0"/>
            <a:r>
              <a:rPr lang="en-US" dirty="0"/>
              <a:t>Insert text here</a:t>
            </a:r>
          </a:p>
        </p:txBody>
      </p:sp>
      <p:sp>
        <p:nvSpPr>
          <p:cNvPr id="14" name="Title 1">
            <a:extLst>
              <a:ext uri="{FF2B5EF4-FFF2-40B4-BE49-F238E27FC236}">
                <a16:creationId xmlns:a16="http://schemas.microsoft.com/office/drawing/2014/main" id="{60DD24ED-37BE-394C-8D9F-604A00988790}"/>
              </a:ext>
            </a:extLst>
          </p:cNvPr>
          <p:cNvSpPr>
            <a:spLocks noGrp="1"/>
          </p:cNvSpPr>
          <p:nvPr>
            <p:ph type="title" hasCustomPrompt="1"/>
          </p:nvPr>
        </p:nvSpPr>
        <p:spPr>
          <a:xfrm>
            <a:off x="539077" y="569815"/>
            <a:ext cx="7494003" cy="772528"/>
          </a:xfrm>
        </p:spPr>
        <p:txBody>
          <a:bodyPr anchor="b">
            <a:normAutofit/>
          </a:bodyPr>
          <a:lstStyle>
            <a:lvl1pPr>
              <a:defRPr lang="en-US" sz="4000" b="1" kern="1200" dirty="0">
                <a:solidFill>
                  <a:srgbClr val="009FDF"/>
                </a:solidFill>
                <a:latin typeface="Arial" panose="020B0604020202020204" pitchFamily="34" charset="0"/>
                <a:ea typeface="+mn-ea"/>
                <a:cs typeface="Arial" panose="020B0604020202020204" pitchFamily="34" charset="0"/>
              </a:defRPr>
            </a:lvl1pPr>
          </a:lstStyle>
          <a:p>
            <a:r>
              <a:rPr lang="en-US" dirty="0"/>
              <a:t>Title</a:t>
            </a:r>
          </a:p>
        </p:txBody>
      </p:sp>
    </p:spTree>
    <p:extLst>
      <p:ext uri="{BB962C8B-B14F-4D97-AF65-F5344CB8AC3E}">
        <p14:creationId xmlns:p14="http://schemas.microsoft.com/office/powerpoint/2010/main" val="3760713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slide 2">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194918C2-5EF1-FA47-B80D-CA95DD68086E}"/>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8" name="Footer Placeholder 7">
            <a:extLst>
              <a:ext uri="{FF2B5EF4-FFF2-40B4-BE49-F238E27FC236}">
                <a16:creationId xmlns:a16="http://schemas.microsoft.com/office/drawing/2014/main" id="{5476EFEE-8937-D24F-B42B-8CF581455C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88F660-2C85-A141-88E2-1E82F571D4B2}"/>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10" name="Rectangle 9">
            <a:extLst>
              <a:ext uri="{FF2B5EF4-FFF2-40B4-BE49-F238E27FC236}">
                <a16:creationId xmlns:a16="http://schemas.microsoft.com/office/drawing/2014/main" id="{A2ACC116-3B83-4913-83B7-1B3EB87095CD}"/>
              </a:ext>
            </a:extLst>
          </p:cNvPr>
          <p:cNvSpPr/>
          <p:nvPr userDrawn="1"/>
        </p:nvSpPr>
        <p:spPr>
          <a:xfrm>
            <a:off x="1" y="0"/>
            <a:ext cx="12192000" cy="6858000"/>
          </a:xfrm>
          <a:prstGeom prst="rect">
            <a:avLst/>
          </a:prstGeom>
          <a:solidFill>
            <a:srgbClr val="130E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1">
            <a:extLst>
              <a:ext uri="{FF2B5EF4-FFF2-40B4-BE49-F238E27FC236}">
                <a16:creationId xmlns:a16="http://schemas.microsoft.com/office/drawing/2014/main" id="{A8376443-DB4F-429F-A8EC-273541967C67}"/>
              </a:ext>
            </a:extLst>
          </p:cNvPr>
          <p:cNvSpPr>
            <a:spLocks noGrp="1"/>
          </p:cNvSpPr>
          <p:nvPr>
            <p:ph type="title" hasCustomPrompt="1"/>
          </p:nvPr>
        </p:nvSpPr>
        <p:spPr>
          <a:xfrm>
            <a:off x="539077" y="1737517"/>
            <a:ext cx="7494003" cy="772528"/>
          </a:xfrm>
        </p:spPr>
        <p:txBody>
          <a:bodyPr anchor="b">
            <a:normAutofit/>
          </a:bodyPr>
          <a:lstStyle>
            <a:lvl1pPr>
              <a:defRPr lang="en-US" sz="4000" b="1" kern="1200" dirty="0">
                <a:solidFill>
                  <a:srgbClr val="009FDF"/>
                </a:solidFill>
                <a:latin typeface="Arial" panose="020B0604020202020204" pitchFamily="34" charset="0"/>
                <a:ea typeface="+mn-ea"/>
                <a:cs typeface="Arial" panose="020B0604020202020204" pitchFamily="34" charset="0"/>
              </a:defRPr>
            </a:lvl1pPr>
          </a:lstStyle>
          <a:p>
            <a:r>
              <a:rPr lang="en-US" dirty="0"/>
              <a:t>Title</a:t>
            </a:r>
          </a:p>
        </p:txBody>
      </p:sp>
      <p:sp>
        <p:nvSpPr>
          <p:cNvPr id="13" name="Text Placeholder 2">
            <a:extLst>
              <a:ext uri="{FF2B5EF4-FFF2-40B4-BE49-F238E27FC236}">
                <a16:creationId xmlns:a16="http://schemas.microsoft.com/office/drawing/2014/main" id="{04A989FD-66BE-4C4F-9FBF-C857B619BF19}"/>
              </a:ext>
            </a:extLst>
          </p:cNvPr>
          <p:cNvSpPr>
            <a:spLocks noGrp="1"/>
          </p:cNvSpPr>
          <p:nvPr>
            <p:ph type="body" sz="quarter" idx="13" hasCustomPrompt="1"/>
          </p:nvPr>
        </p:nvSpPr>
        <p:spPr>
          <a:xfrm>
            <a:off x="539077" y="3473652"/>
            <a:ext cx="2943225" cy="365125"/>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Insert text here</a:t>
            </a:r>
          </a:p>
        </p:txBody>
      </p:sp>
    </p:spTree>
    <p:extLst>
      <p:ext uri="{BB962C8B-B14F-4D97-AF65-F5344CB8AC3E}">
        <p14:creationId xmlns:p14="http://schemas.microsoft.com/office/powerpoint/2010/main" val="4045351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12CB6-1CE4-B21C-CBE8-BBE6DED2AA4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8F7B606-0529-C4C1-08A9-88E283A1B5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0585401-A237-6873-340B-E7A5E8195E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993F3A00-F2AF-F20A-7C6D-34AD1789EE4D}"/>
              </a:ext>
            </a:extLst>
          </p:cNvPr>
          <p:cNvSpPr>
            <a:spLocks noGrp="1"/>
          </p:cNvSpPr>
          <p:nvPr>
            <p:ph type="dt" sz="half" idx="10"/>
          </p:nvPr>
        </p:nvSpPr>
        <p:spPr/>
        <p:txBody>
          <a:bodyPr/>
          <a:lstStyle/>
          <a:p>
            <a:fld id="{946F74A0-49F4-4B1B-AD04-09E10804F8F5}" type="datetimeFigureOut">
              <a:rPr lang="en-IE" smtClean="0"/>
              <a:t>17/10/2024</a:t>
            </a:fld>
            <a:endParaRPr lang="en-IE"/>
          </a:p>
        </p:txBody>
      </p:sp>
      <p:sp>
        <p:nvSpPr>
          <p:cNvPr id="6" name="Footer Placeholder 5">
            <a:extLst>
              <a:ext uri="{FF2B5EF4-FFF2-40B4-BE49-F238E27FC236}">
                <a16:creationId xmlns:a16="http://schemas.microsoft.com/office/drawing/2014/main" id="{F9151E4F-DD0E-D272-6B20-7B1587C0C70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18492C8-542F-182E-D376-669428BF482C}"/>
              </a:ext>
            </a:extLst>
          </p:cNvPr>
          <p:cNvSpPr>
            <a:spLocks noGrp="1"/>
          </p:cNvSpPr>
          <p:nvPr>
            <p:ph type="sldNum" sz="quarter" idx="12"/>
          </p:nvPr>
        </p:nvSpPr>
        <p:spPr/>
        <p:txBody>
          <a:bodyPr/>
          <a:lstStyle/>
          <a:p>
            <a:fld id="{44D44872-0A2C-47D7-99FD-779F34CD33AF}" type="slidenum">
              <a:rPr lang="en-IE" smtClean="0"/>
              <a:t>‹#›</a:t>
            </a:fld>
            <a:endParaRPr lang="en-IE"/>
          </a:p>
        </p:txBody>
      </p:sp>
    </p:spTree>
    <p:extLst>
      <p:ext uri="{BB962C8B-B14F-4D97-AF65-F5344CB8AC3E}">
        <p14:creationId xmlns:p14="http://schemas.microsoft.com/office/powerpoint/2010/main" val="16210685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ivider slide - image ">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D62E911-1C7A-DB41-98EE-13939D27C0E7}"/>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4" name="Footer Placeholder 3">
            <a:extLst>
              <a:ext uri="{FF2B5EF4-FFF2-40B4-BE49-F238E27FC236}">
                <a16:creationId xmlns:a16="http://schemas.microsoft.com/office/drawing/2014/main" id="{36A96F66-3F2E-B240-AB4A-D6138736B9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DF4EB1-62A6-FA47-8FFE-B039305A151C}"/>
              </a:ext>
            </a:extLst>
          </p:cNvPr>
          <p:cNvSpPr>
            <a:spLocks noGrp="1"/>
          </p:cNvSpPr>
          <p:nvPr>
            <p:ph type="sldNum" sz="quarter" idx="12"/>
          </p:nvPr>
        </p:nvSpPr>
        <p:spPr/>
        <p:txBody>
          <a:bodyPr/>
          <a:lstStyle/>
          <a:p>
            <a:fld id="{45E6B147-1C8A-A447-BBAC-D422CEF64DFA}" type="slidenum">
              <a:rPr lang="en-US" smtClean="0"/>
              <a:t>‹#›</a:t>
            </a:fld>
            <a:endParaRPr lang="en-US"/>
          </a:p>
        </p:txBody>
      </p:sp>
      <p:pic>
        <p:nvPicPr>
          <p:cNvPr id="6" name="Picture 5">
            <a:extLst>
              <a:ext uri="{FF2B5EF4-FFF2-40B4-BE49-F238E27FC236}">
                <a16:creationId xmlns:a16="http://schemas.microsoft.com/office/drawing/2014/main" id="{5504577C-23CB-4C69-A8D5-DCF83984DE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solidFill>
            <a:srgbClr val="009FDF"/>
          </a:solidFill>
        </p:spPr>
      </p:pic>
      <p:sp>
        <p:nvSpPr>
          <p:cNvPr id="7" name="Title 1">
            <a:extLst>
              <a:ext uri="{FF2B5EF4-FFF2-40B4-BE49-F238E27FC236}">
                <a16:creationId xmlns:a16="http://schemas.microsoft.com/office/drawing/2014/main" id="{0A2B159F-4FC2-460B-B34F-EDC587A63C9F}"/>
              </a:ext>
            </a:extLst>
          </p:cNvPr>
          <p:cNvSpPr>
            <a:spLocks noGrp="1"/>
          </p:cNvSpPr>
          <p:nvPr>
            <p:ph type="title" hasCustomPrompt="1"/>
          </p:nvPr>
        </p:nvSpPr>
        <p:spPr>
          <a:xfrm>
            <a:off x="564803" y="5439103"/>
            <a:ext cx="4786131" cy="662060"/>
          </a:xfrm>
          <a:solidFill>
            <a:srgbClr val="009FDF"/>
          </a:solidFill>
        </p:spPr>
        <p:txBody>
          <a:bodyPr anchor="b">
            <a:normAutofit/>
          </a:bodyPr>
          <a:lstStyle>
            <a:lvl1pPr>
              <a:defRPr lang="en-US" sz="4000" b="1" kern="1200" dirty="0">
                <a:solidFill>
                  <a:schemeClr val="bg1"/>
                </a:solidFill>
                <a:latin typeface="Arial" panose="020B0604020202020204" pitchFamily="34" charset="0"/>
                <a:ea typeface="+mn-ea"/>
                <a:cs typeface="Arial"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6DAFDE96-F7B0-224C-A929-1BEC3DD64E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6554" y="444688"/>
            <a:ext cx="1531863" cy="763224"/>
          </a:xfrm>
          <a:prstGeom prst="rect">
            <a:avLst/>
          </a:prstGeom>
        </p:spPr>
      </p:pic>
    </p:spTree>
    <p:extLst>
      <p:ext uri="{BB962C8B-B14F-4D97-AF65-F5344CB8AC3E}">
        <p14:creationId xmlns:p14="http://schemas.microsoft.com/office/powerpoint/2010/main" val="1145920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slide - imag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46D811-D4A3-A74F-A5E4-1F4AFCF8E40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solidFill>
            <a:srgbClr val="009FDF"/>
          </a:solidFill>
        </p:spPr>
      </p:pic>
      <p:sp>
        <p:nvSpPr>
          <p:cNvPr id="3" name="Date Placeholder 2">
            <a:extLst>
              <a:ext uri="{FF2B5EF4-FFF2-40B4-BE49-F238E27FC236}">
                <a16:creationId xmlns:a16="http://schemas.microsoft.com/office/drawing/2014/main" id="{BD62E911-1C7A-DB41-98EE-13939D27C0E7}"/>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4" name="Footer Placeholder 3">
            <a:extLst>
              <a:ext uri="{FF2B5EF4-FFF2-40B4-BE49-F238E27FC236}">
                <a16:creationId xmlns:a16="http://schemas.microsoft.com/office/drawing/2014/main" id="{36A96F66-3F2E-B240-AB4A-D6138736B9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DF4EB1-62A6-FA47-8FFE-B039305A151C}"/>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7" name="Title 1">
            <a:extLst>
              <a:ext uri="{FF2B5EF4-FFF2-40B4-BE49-F238E27FC236}">
                <a16:creationId xmlns:a16="http://schemas.microsoft.com/office/drawing/2014/main" id="{0A2B159F-4FC2-460B-B34F-EDC587A63C9F}"/>
              </a:ext>
            </a:extLst>
          </p:cNvPr>
          <p:cNvSpPr>
            <a:spLocks noGrp="1"/>
          </p:cNvSpPr>
          <p:nvPr>
            <p:ph type="title" hasCustomPrompt="1"/>
          </p:nvPr>
        </p:nvSpPr>
        <p:spPr>
          <a:xfrm>
            <a:off x="564802" y="5439103"/>
            <a:ext cx="4819999" cy="662060"/>
          </a:xfrm>
          <a:solidFill>
            <a:srgbClr val="009FDF"/>
          </a:solidFill>
        </p:spPr>
        <p:txBody>
          <a:bodyPr anchor="b">
            <a:normAutofit/>
          </a:bodyPr>
          <a:lstStyle>
            <a:lvl1pPr>
              <a:defRPr lang="en-US" sz="4000" b="1" kern="1200" dirty="0">
                <a:solidFill>
                  <a:schemeClr val="bg1"/>
                </a:solidFill>
                <a:latin typeface="Arial" panose="020B0604020202020204" pitchFamily="34" charset="0"/>
                <a:ea typeface="+mn-ea"/>
                <a:cs typeface="Arial" panose="020B0604020202020204" pitchFamily="34" charset="0"/>
              </a:defRPr>
            </a:lvl1pPr>
          </a:lstStyle>
          <a:p>
            <a:r>
              <a:rPr lang="en-US" dirty="0"/>
              <a:t>Title</a:t>
            </a:r>
          </a:p>
        </p:txBody>
      </p:sp>
    </p:spTree>
    <p:extLst>
      <p:ext uri="{BB962C8B-B14F-4D97-AF65-F5344CB8AC3E}">
        <p14:creationId xmlns:p14="http://schemas.microsoft.com/office/powerpoint/2010/main" val="3844325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slide - no image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a:p>
        </p:txBody>
      </p:sp>
      <p:pic>
        <p:nvPicPr>
          <p:cNvPr id="5" name="Picture 4">
            <a:extLst>
              <a:ext uri="{FF2B5EF4-FFF2-40B4-BE49-F238E27FC236}">
                <a16:creationId xmlns:a16="http://schemas.microsoft.com/office/drawing/2014/main" id="{C488721B-4E91-4EC8-B323-3D3B2B5406D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9E59AD8F-78EB-4102-89D7-E6D567C0BF06}"/>
              </a:ext>
            </a:extLst>
          </p:cNvPr>
          <p:cNvSpPr>
            <a:spLocks noGrp="1"/>
          </p:cNvSpPr>
          <p:nvPr>
            <p:ph type="title" hasCustomPrompt="1"/>
          </p:nvPr>
        </p:nvSpPr>
        <p:spPr>
          <a:xfrm>
            <a:off x="838201"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37481336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slide - no im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FA61CB-6CCF-4EE9-80E7-B3FB9EC71B6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6" name="Title 1">
            <a:extLst>
              <a:ext uri="{FF2B5EF4-FFF2-40B4-BE49-F238E27FC236}">
                <a16:creationId xmlns:a16="http://schemas.microsoft.com/office/drawing/2014/main" id="{9E59AD8F-78EB-4102-89D7-E6D567C0BF06}"/>
              </a:ext>
            </a:extLst>
          </p:cNvPr>
          <p:cNvSpPr>
            <a:spLocks noGrp="1"/>
          </p:cNvSpPr>
          <p:nvPr>
            <p:ph type="title" hasCustomPrompt="1"/>
          </p:nvPr>
        </p:nvSpPr>
        <p:spPr>
          <a:xfrm>
            <a:off x="838201"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2791583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slide - no imag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DFB3E9-C7F4-4E2A-99BB-675EDAE1C3F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6" name="Title 1">
            <a:extLst>
              <a:ext uri="{FF2B5EF4-FFF2-40B4-BE49-F238E27FC236}">
                <a16:creationId xmlns:a16="http://schemas.microsoft.com/office/drawing/2014/main" id="{9E59AD8F-78EB-4102-89D7-E6D567C0BF06}"/>
              </a:ext>
            </a:extLst>
          </p:cNvPr>
          <p:cNvSpPr>
            <a:spLocks noGrp="1"/>
          </p:cNvSpPr>
          <p:nvPr>
            <p:ph type="title" hasCustomPrompt="1"/>
          </p:nvPr>
        </p:nvSpPr>
        <p:spPr>
          <a:xfrm>
            <a:off x="838201"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29965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slide - no imag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C11594-1981-424B-A61B-D9494C552E8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6" name="Title 1">
            <a:extLst>
              <a:ext uri="{FF2B5EF4-FFF2-40B4-BE49-F238E27FC236}">
                <a16:creationId xmlns:a16="http://schemas.microsoft.com/office/drawing/2014/main" id="{9E59AD8F-78EB-4102-89D7-E6D567C0BF06}"/>
              </a:ext>
            </a:extLst>
          </p:cNvPr>
          <p:cNvSpPr>
            <a:spLocks noGrp="1"/>
          </p:cNvSpPr>
          <p:nvPr>
            <p:ph type="title" hasCustomPrompt="1"/>
          </p:nvPr>
        </p:nvSpPr>
        <p:spPr>
          <a:xfrm>
            <a:off x="838201"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1679397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slide - no image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4B27D6-4694-440A-976A-53EDCAE5627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E3FE0F45-E1C4-4879-BA3B-BBCE105F93CD}"/>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4" name="Footer Placeholder 3">
            <a:extLst>
              <a:ext uri="{FF2B5EF4-FFF2-40B4-BE49-F238E27FC236}">
                <a16:creationId xmlns:a16="http://schemas.microsoft.com/office/drawing/2014/main" id="{BB77C35E-3DD7-42F1-B105-BF67AB812D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E0C8EC-B4EC-4B05-89E9-1672E8F5F85C}"/>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7" name="Title 1">
            <a:extLst>
              <a:ext uri="{FF2B5EF4-FFF2-40B4-BE49-F238E27FC236}">
                <a16:creationId xmlns:a16="http://schemas.microsoft.com/office/drawing/2014/main" id="{1ED985A2-963B-46E3-A5F0-F3274574B2D3}"/>
              </a:ext>
            </a:extLst>
          </p:cNvPr>
          <p:cNvSpPr>
            <a:spLocks noGrp="1"/>
          </p:cNvSpPr>
          <p:nvPr>
            <p:ph type="title" hasCustomPrompt="1"/>
          </p:nvPr>
        </p:nvSpPr>
        <p:spPr>
          <a:xfrm>
            <a:off x="838201"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294899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slide - no image 6">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9F8582-F50C-47C0-8865-3073024F852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6" name="Title 1">
            <a:extLst>
              <a:ext uri="{FF2B5EF4-FFF2-40B4-BE49-F238E27FC236}">
                <a16:creationId xmlns:a16="http://schemas.microsoft.com/office/drawing/2014/main" id="{9E59AD8F-78EB-4102-89D7-E6D567C0BF06}"/>
              </a:ext>
            </a:extLst>
          </p:cNvPr>
          <p:cNvSpPr>
            <a:spLocks noGrp="1"/>
          </p:cNvSpPr>
          <p:nvPr>
            <p:ph type="title" hasCustomPrompt="1"/>
          </p:nvPr>
        </p:nvSpPr>
        <p:spPr>
          <a:xfrm>
            <a:off x="838201"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1957576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slide - no image 7">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275973-DA4E-4D7F-B773-E486FB2081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6" name="Title 1">
            <a:extLst>
              <a:ext uri="{FF2B5EF4-FFF2-40B4-BE49-F238E27FC236}">
                <a16:creationId xmlns:a16="http://schemas.microsoft.com/office/drawing/2014/main" id="{9E59AD8F-78EB-4102-89D7-E6D567C0BF06}"/>
              </a:ext>
            </a:extLst>
          </p:cNvPr>
          <p:cNvSpPr>
            <a:spLocks noGrp="1"/>
          </p:cNvSpPr>
          <p:nvPr>
            <p:ph type="title" hasCustomPrompt="1"/>
          </p:nvPr>
        </p:nvSpPr>
        <p:spPr>
          <a:xfrm>
            <a:off x="838201"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5302759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slide - no image 8">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BB5455-985C-4D7F-8740-66B98AE1462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6" name="Title 1">
            <a:extLst>
              <a:ext uri="{FF2B5EF4-FFF2-40B4-BE49-F238E27FC236}">
                <a16:creationId xmlns:a16="http://schemas.microsoft.com/office/drawing/2014/main" id="{9E59AD8F-78EB-4102-89D7-E6D567C0BF06}"/>
              </a:ext>
            </a:extLst>
          </p:cNvPr>
          <p:cNvSpPr>
            <a:spLocks noGrp="1"/>
          </p:cNvSpPr>
          <p:nvPr>
            <p:ph type="title" hasCustomPrompt="1"/>
          </p:nvPr>
        </p:nvSpPr>
        <p:spPr>
          <a:xfrm>
            <a:off x="838201"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667322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081DE-FC29-F999-7627-769E18873005}"/>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7254716-DD8E-81BC-405F-C42AB36109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FC7FAB-6EC7-26CC-AEAE-51B744B473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68A7B10-C4B0-3107-8B42-06C805EC04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E9EA16-E43E-C5AD-1427-49E3C261E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97B873B4-2839-242F-B047-689FC14FE26B}"/>
              </a:ext>
            </a:extLst>
          </p:cNvPr>
          <p:cNvSpPr>
            <a:spLocks noGrp="1"/>
          </p:cNvSpPr>
          <p:nvPr>
            <p:ph type="dt" sz="half" idx="10"/>
          </p:nvPr>
        </p:nvSpPr>
        <p:spPr/>
        <p:txBody>
          <a:bodyPr/>
          <a:lstStyle/>
          <a:p>
            <a:fld id="{946F74A0-49F4-4B1B-AD04-09E10804F8F5}" type="datetimeFigureOut">
              <a:rPr lang="en-IE" smtClean="0"/>
              <a:t>17/10/2024</a:t>
            </a:fld>
            <a:endParaRPr lang="en-IE"/>
          </a:p>
        </p:txBody>
      </p:sp>
      <p:sp>
        <p:nvSpPr>
          <p:cNvPr id="8" name="Footer Placeholder 7">
            <a:extLst>
              <a:ext uri="{FF2B5EF4-FFF2-40B4-BE49-F238E27FC236}">
                <a16:creationId xmlns:a16="http://schemas.microsoft.com/office/drawing/2014/main" id="{CA2A5A8B-B9CD-853D-B749-40856400FF25}"/>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CA8FCFA9-8010-3C7F-3621-29925C173734}"/>
              </a:ext>
            </a:extLst>
          </p:cNvPr>
          <p:cNvSpPr>
            <a:spLocks noGrp="1"/>
          </p:cNvSpPr>
          <p:nvPr>
            <p:ph type="sldNum" sz="quarter" idx="12"/>
          </p:nvPr>
        </p:nvSpPr>
        <p:spPr/>
        <p:txBody>
          <a:bodyPr/>
          <a:lstStyle/>
          <a:p>
            <a:fld id="{44D44872-0A2C-47D7-99FD-779F34CD33AF}" type="slidenum">
              <a:rPr lang="en-IE" smtClean="0"/>
              <a:t>‹#›</a:t>
            </a:fld>
            <a:endParaRPr lang="en-IE"/>
          </a:p>
        </p:txBody>
      </p:sp>
    </p:spTree>
    <p:extLst>
      <p:ext uri="{BB962C8B-B14F-4D97-AF65-F5344CB8AC3E}">
        <p14:creationId xmlns:p14="http://schemas.microsoft.com/office/powerpoint/2010/main" val="8950671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slide - no image 9">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14F0AF-993E-4AAE-AB32-3F8C2A8BA2A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D9063A48-AA8D-AC49-A292-AA96182BA600}"/>
              </a:ext>
            </a:extLst>
          </p:cNvPr>
          <p:cNvSpPr>
            <a:spLocks noGrp="1"/>
          </p:cNvSpPr>
          <p:nvPr>
            <p:ph type="dt" sz="half" idx="10"/>
          </p:nvPr>
        </p:nvSpPr>
        <p:spPr/>
        <p:txBody>
          <a:bodyPr/>
          <a:lstStyle/>
          <a:p>
            <a:fld id="{6287191F-8C38-AF48-8E3C-1D86AD82874A}" type="datetimeFigureOut">
              <a:rPr lang="en-US" smtClean="0"/>
              <a:t>10/17/2024</a:t>
            </a:fld>
            <a:endParaRPr lang="en-US"/>
          </a:p>
        </p:txBody>
      </p:sp>
      <p:sp>
        <p:nvSpPr>
          <p:cNvPr id="3" name="Footer Placeholder 2">
            <a:extLst>
              <a:ext uri="{FF2B5EF4-FFF2-40B4-BE49-F238E27FC236}">
                <a16:creationId xmlns:a16="http://schemas.microsoft.com/office/drawing/2014/main" id="{CEF46F79-8F93-D847-B74C-47DBD0D94E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5386B-13DC-F545-83D0-0EF08D0B0EF3}"/>
              </a:ext>
            </a:extLst>
          </p:cNvPr>
          <p:cNvSpPr>
            <a:spLocks noGrp="1"/>
          </p:cNvSpPr>
          <p:nvPr>
            <p:ph type="sldNum" sz="quarter" idx="12"/>
          </p:nvPr>
        </p:nvSpPr>
        <p:spPr/>
        <p:txBody>
          <a:bodyPr/>
          <a:lstStyle/>
          <a:p>
            <a:fld id="{45E6B147-1C8A-A447-BBAC-D422CEF64DFA}" type="slidenum">
              <a:rPr lang="en-US" smtClean="0"/>
              <a:t>‹#›</a:t>
            </a:fld>
            <a:endParaRPr lang="en-US"/>
          </a:p>
        </p:txBody>
      </p:sp>
      <p:sp>
        <p:nvSpPr>
          <p:cNvPr id="6" name="Title 1">
            <a:extLst>
              <a:ext uri="{FF2B5EF4-FFF2-40B4-BE49-F238E27FC236}">
                <a16:creationId xmlns:a16="http://schemas.microsoft.com/office/drawing/2014/main" id="{9E59AD8F-78EB-4102-89D7-E6D567C0BF06}"/>
              </a:ext>
            </a:extLst>
          </p:cNvPr>
          <p:cNvSpPr>
            <a:spLocks noGrp="1"/>
          </p:cNvSpPr>
          <p:nvPr>
            <p:ph type="title" hasCustomPrompt="1"/>
          </p:nvPr>
        </p:nvSpPr>
        <p:spPr>
          <a:xfrm>
            <a:off x="838201" y="3152273"/>
            <a:ext cx="7494003" cy="772528"/>
          </a:xfrm>
        </p:spPr>
        <p:txBody>
          <a:bodyPr anchor="b">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Insert Title</a:t>
            </a:r>
          </a:p>
        </p:txBody>
      </p:sp>
    </p:spTree>
    <p:extLst>
      <p:ext uri="{BB962C8B-B14F-4D97-AF65-F5344CB8AC3E}">
        <p14:creationId xmlns:p14="http://schemas.microsoft.com/office/powerpoint/2010/main" val="1126939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0A410-2CA6-4AE2-8790-853BC8E27A03}"/>
              </a:ext>
            </a:extLst>
          </p:cNvPr>
          <p:cNvSpPr>
            <a:spLocks noGrp="1"/>
          </p:cNvSpPr>
          <p:nvPr>
            <p:ph type="ctrTitle"/>
          </p:nvPr>
        </p:nvSpPr>
        <p:spPr>
          <a:xfrm>
            <a:off x="736600" y="2659063"/>
            <a:ext cx="8586509" cy="2387600"/>
          </a:xfrm>
        </p:spPr>
        <p:txBody>
          <a:bodyPr anchor="b"/>
          <a:lstStyle>
            <a:lvl1pPr algn="l">
              <a:lnSpc>
                <a:spcPct val="100000"/>
              </a:lnSpc>
              <a:defRPr sz="5400">
                <a:solidFill>
                  <a:schemeClr val="accent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AA96B101-C847-466E-988A-EF5F7A58936C}"/>
              </a:ext>
            </a:extLst>
          </p:cNvPr>
          <p:cNvSpPr>
            <a:spLocks noGrp="1"/>
          </p:cNvSpPr>
          <p:nvPr>
            <p:ph type="subTitle" idx="1"/>
          </p:nvPr>
        </p:nvSpPr>
        <p:spPr>
          <a:xfrm>
            <a:off x="736600" y="5378450"/>
            <a:ext cx="8586509" cy="654705"/>
          </a:xfrm>
        </p:spPr>
        <p:txBody>
          <a:bodyPr/>
          <a:lstStyle>
            <a:lvl1pPr marL="0" indent="0" algn="l">
              <a:buNone/>
              <a:defRPr sz="2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5588BE4-8566-41BF-A711-59ADD976FF3A}"/>
              </a:ext>
            </a:extLst>
          </p:cNvPr>
          <p:cNvSpPr>
            <a:spLocks noGrp="1"/>
          </p:cNvSpPr>
          <p:nvPr>
            <p:ph type="dt" sz="half" idx="10"/>
          </p:nvPr>
        </p:nvSpPr>
        <p:spPr>
          <a:xfrm>
            <a:off x="1593655" y="6268430"/>
            <a:ext cx="1626319" cy="365125"/>
          </a:xfrm>
        </p:spPr>
        <p:txBody>
          <a:bodyPr/>
          <a:lstStyle>
            <a:lvl1pPr>
              <a:defRPr>
                <a:solidFill>
                  <a:schemeClr val="bg1"/>
                </a:solidFill>
              </a:defRPr>
            </a:lvl1pPr>
          </a:lstStyle>
          <a:p>
            <a:fld id="{C71C23C0-F55D-4831-8ACB-11E2BA52B972}" type="datetime1">
              <a:rPr lang="en-GB" smtClean="0"/>
              <a:t>17/10/2024</a:t>
            </a:fld>
            <a:endParaRPr lang="en-GB"/>
          </a:p>
        </p:txBody>
      </p:sp>
      <p:sp>
        <p:nvSpPr>
          <p:cNvPr id="5" name="Footer Placeholder 4">
            <a:extLst>
              <a:ext uri="{FF2B5EF4-FFF2-40B4-BE49-F238E27FC236}">
                <a16:creationId xmlns:a16="http://schemas.microsoft.com/office/drawing/2014/main" id="{610E41ED-315D-49E3-8602-FF421ABD26DB}"/>
              </a:ext>
            </a:extLst>
          </p:cNvPr>
          <p:cNvSpPr>
            <a:spLocks noGrp="1"/>
          </p:cNvSpPr>
          <p:nvPr>
            <p:ph type="ftr" sz="quarter" idx="11"/>
          </p:nvPr>
        </p:nvSpPr>
        <p:spPr>
          <a:xfrm>
            <a:off x="4115324" y="6268430"/>
            <a:ext cx="4114800" cy="365125"/>
          </a:xfrm>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A92655C7-6A0C-4102-A0F7-9FD61518BF8F}"/>
              </a:ext>
            </a:extLst>
          </p:cNvPr>
          <p:cNvSpPr>
            <a:spLocks noGrp="1"/>
          </p:cNvSpPr>
          <p:nvPr>
            <p:ph type="sldNum" sz="quarter" idx="12"/>
          </p:nvPr>
        </p:nvSpPr>
        <p:spPr>
          <a:xfrm>
            <a:off x="736600" y="6268430"/>
            <a:ext cx="658384" cy="365125"/>
          </a:xfrm>
        </p:spPr>
        <p:txBody>
          <a:bodyPr/>
          <a:lstStyle/>
          <a:p>
            <a:fld id="{86F0BA84-1CDC-4849-886C-C2FB8D8D56FC}" type="slidenum">
              <a:rPr lang="en-GB" smtClean="0"/>
              <a:t>‹#›</a:t>
            </a:fld>
            <a:endParaRPr lang="en-GB"/>
          </a:p>
        </p:txBody>
      </p:sp>
      <p:pic>
        <p:nvPicPr>
          <p:cNvPr id="8" name="Picture 7">
            <a:extLst>
              <a:ext uri="{FF2B5EF4-FFF2-40B4-BE49-F238E27FC236}">
                <a16:creationId xmlns:a16="http://schemas.microsoft.com/office/drawing/2014/main" id="{F4B6B557-B1AC-4456-9A5A-09218B0793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232" y="1347767"/>
            <a:ext cx="1944000" cy="891399"/>
          </a:xfrm>
          <a:prstGeom prst="rect">
            <a:avLst/>
          </a:prstGeom>
        </p:spPr>
      </p:pic>
      <p:grpSp>
        <p:nvGrpSpPr>
          <p:cNvPr id="11" name="Group 4">
            <a:extLst>
              <a:ext uri="{FF2B5EF4-FFF2-40B4-BE49-F238E27FC236}">
                <a16:creationId xmlns:a16="http://schemas.microsoft.com/office/drawing/2014/main" id="{6F9946CC-27E5-47D9-921E-852ADFA6E027}"/>
              </a:ext>
            </a:extLst>
          </p:cNvPr>
          <p:cNvGrpSpPr>
            <a:grpSpLocks noChangeAspect="1"/>
          </p:cNvGrpSpPr>
          <p:nvPr userDrawn="1"/>
        </p:nvGrpSpPr>
        <p:grpSpPr bwMode="auto">
          <a:xfrm>
            <a:off x="5334000" y="0"/>
            <a:ext cx="6858000" cy="6858000"/>
            <a:chOff x="569" y="0"/>
            <a:chExt cx="4320" cy="4320"/>
          </a:xfrm>
          <a:solidFill>
            <a:srgbClr val="3F2D57"/>
          </a:solidFill>
        </p:grpSpPr>
        <p:sp>
          <p:nvSpPr>
            <p:cNvPr id="13" name="Freeform 5">
              <a:extLst>
                <a:ext uri="{FF2B5EF4-FFF2-40B4-BE49-F238E27FC236}">
                  <a16:creationId xmlns:a16="http://schemas.microsoft.com/office/drawing/2014/main" id="{150B2581-76F0-4776-9F87-5D769B6CCB1E}"/>
                </a:ext>
              </a:extLst>
            </p:cNvPr>
            <p:cNvSpPr>
              <a:spLocks/>
            </p:cNvSpPr>
            <p:nvPr userDrawn="1"/>
          </p:nvSpPr>
          <p:spPr bwMode="auto">
            <a:xfrm>
              <a:off x="3837" y="974"/>
              <a:ext cx="1052" cy="658"/>
            </a:xfrm>
            <a:custGeom>
              <a:avLst/>
              <a:gdLst>
                <a:gd name="T0" fmla="*/ 25 w 526"/>
                <a:gd name="T1" fmla="*/ 320 h 329"/>
                <a:gd name="T2" fmla="*/ 447 w 526"/>
                <a:gd name="T3" fmla="*/ 157 h 329"/>
                <a:gd name="T4" fmla="*/ 417 w 526"/>
                <a:gd name="T5" fmla="*/ 9 h 329"/>
                <a:gd name="T6" fmla="*/ 25 w 526"/>
                <a:gd name="T7" fmla="*/ 320 h 329"/>
              </a:gdLst>
              <a:ahLst/>
              <a:cxnLst>
                <a:cxn ang="0">
                  <a:pos x="T0" y="T1"/>
                </a:cxn>
                <a:cxn ang="0">
                  <a:pos x="T2" y="T3"/>
                </a:cxn>
                <a:cxn ang="0">
                  <a:pos x="T4" y="T5"/>
                </a:cxn>
                <a:cxn ang="0">
                  <a:pos x="T6" y="T7"/>
                </a:cxn>
              </a:cxnLst>
              <a:rect l="0" t="0" r="r" b="b"/>
              <a:pathLst>
                <a:path w="526" h="329">
                  <a:moveTo>
                    <a:pt x="25" y="320"/>
                  </a:moveTo>
                  <a:cubicBezTo>
                    <a:pt x="48" y="329"/>
                    <a:pt x="397" y="186"/>
                    <a:pt x="447" y="157"/>
                  </a:cubicBezTo>
                  <a:cubicBezTo>
                    <a:pt x="526" y="113"/>
                    <a:pt x="444" y="0"/>
                    <a:pt x="417" y="9"/>
                  </a:cubicBezTo>
                  <a:cubicBezTo>
                    <a:pt x="285" y="53"/>
                    <a:pt x="0" y="309"/>
                    <a:pt x="25"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2A074412-3B24-4E05-9431-C6F5C909ABF4}"/>
                </a:ext>
              </a:extLst>
            </p:cNvPr>
            <p:cNvSpPr>
              <a:spLocks/>
            </p:cNvSpPr>
            <p:nvPr userDrawn="1"/>
          </p:nvSpPr>
          <p:spPr bwMode="auto">
            <a:xfrm>
              <a:off x="2619" y="260"/>
              <a:ext cx="2136" cy="1672"/>
            </a:xfrm>
            <a:custGeom>
              <a:avLst/>
              <a:gdLst>
                <a:gd name="T0" fmla="*/ 1025 w 1068"/>
                <a:gd name="T1" fmla="*/ 150 h 836"/>
                <a:gd name="T2" fmla="*/ 861 w 1068"/>
                <a:gd name="T3" fmla="*/ 29 h 836"/>
                <a:gd name="T4" fmla="*/ 63 w 1068"/>
                <a:gd name="T5" fmla="*/ 800 h 836"/>
                <a:gd name="T6" fmla="*/ 1025 w 1068"/>
                <a:gd name="T7" fmla="*/ 150 h 836"/>
              </a:gdLst>
              <a:ahLst/>
              <a:cxnLst>
                <a:cxn ang="0">
                  <a:pos x="T0" y="T1"/>
                </a:cxn>
                <a:cxn ang="0">
                  <a:pos x="T2" y="T3"/>
                </a:cxn>
                <a:cxn ang="0">
                  <a:pos x="T4" y="T5"/>
                </a:cxn>
                <a:cxn ang="0">
                  <a:pos x="T6" y="T7"/>
                </a:cxn>
              </a:cxnLst>
              <a:rect l="0" t="0" r="r" b="b"/>
              <a:pathLst>
                <a:path w="1068" h="836">
                  <a:moveTo>
                    <a:pt x="1025" y="150"/>
                  </a:moveTo>
                  <a:cubicBezTo>
                    <a:pt x="996" y="88"/>
                    <a:pt x="933" y="0"/>
                    <a:pt x="861" y="29"/>
                  </a:cubicBezTo>
                  <a:cubicBezTo>
                    <a:pt x="619" y="127"/>
                    <a:pt x="0" y="764"/>
                    <a:pt x="63" y="800"/>
                  </a:cubicBezTo>
                  <a:cubicBezTo>
                    <a:pt x="127" y="836"/>
                    <a:pt x="1068" y="241"/>
                    <a:pt x="1025"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19B43110-FB80-4861-8303-7F9AD8516174}"/>
                </a:ext>
              </a:extLst>
            </p:cNvPr>
            <p:cNvSpPr>
              <a:spLocks/>
            </p:cNvSpPr>
            <p:nvPr userDrawn="1"/>
          </p:nvSpPr>
          <p:spPr bwMode="auto">
            <a:xfrm>
              <a:off x="2959" y="114"/>
              <a:ext cx="752" cy="944"/>
            </a:xfrm>
            <a:custGeom>
              <a:avLst/>
              <a:gdLst>
                <a:gd name="T0" fmla="*/ 31 w 376"/>
                <a:gd name="T1" fmla="*/ 440 h 472"/>
                <a:gd name="T2" fmla="*/ 349 w 376"/>
                <a:gd name="T3" fmla="*/ 128 h 472"/>
                <a:gd name="T4" fmla="*/ 371 w 376"/>
                <a:gd name="T5" fmla="*/ 89 h 472"/>
                <a:gd name="T6" fmla="*/ 355 w 376"/>
                <a:gd name="T7" fmla="*/ 25 h 472"/>
                <a:gd name="T8" fmla="*/ 298 w 376"/>
                <a:gd name="T9" fmla="*/ 5 h 472"/>
                <a:gd name="T10" fmla="*/ 255 w 376"/>
                <a:gd name="T11" fmla="*/ 36 h 472"/>
                <a:gd name="T12" fmla="*/ 31 w 376"/>
                <a:gd name="T13" fmla="*/ 440 h 472"/>
              </a:gdLst>
              <a:ahLst/>
              <a:cxnLst>
                <a:cxn ang="0">
                  <a:pos x="T0" y="T1"/>
                </a:cxn>
                <a:cxn ang="0">
                  <a:pos x="T2" y="T3"/>
                </a:cxn>
                <a:cxn ang="0">
                  <a:pos x="T4" y="T5"/>
                </a:cxn>
                <a:cxn ang="0">
                  <a:pos x="T6" y="T7"/>
                </a:cxn>
                <a:cxn ang="0">
                  <a:pos x="T8" y="T9"/>
                </a:cxn>
                <a:cxn ang="0">
                  <a:pos x="T10" y="T11"/>
                </a:cxn>
                <a:cxn ang="0">
                  <a:pos x="T12" y="T13"/>
                </a:cxn>
              </a:cxnLst>
              <a:rect l="0" t="0" r="r" b="b"/>
              <a:pathLst>
                <a:path w="376" h="472">
                  <a:moveTo>
                    <a:pt x="31" y="440"/>
                  </a:moveTo>
                  <a:cubicBezTo>
                    <a:pt x="63" y="472"/>
                    <a:pt x="316" y="170"/>
                    <a:pt x="349" y="128"/>
                  </a:cubicBezTo>
                  <a:cubicBezTo>
                    <a:pt x="358" y="116"/>
                    <a:pt x="367" y="104"/>
                    <a:pt x="371" y="89"/>
                  </a:cubicBezTo>
                  <a:cubicBezTo>
                    <a:pt x="376" y="68"/>
                    <a:pt x="370" y="42"/>
                    <a:pt x="355" y="25"/>
                  </a:cubicBezTo>
                  <a:cubicBezTo>
                    <a:pt x="340" y="8"/>
                    <a:pt x="317" y="0"/>
                    <a:pt x="298" y="5"/>
                  </a:cubicBezTo>
                  <a:cubicBezTo>
                    <a:pt x="281" y="9"/>
                    <a:pt x="268" y="22"/>
                    <a:pt x="255" y="36"/>
                  </a:cubicBezTo>
                  <a:cubicBezTo>
                    <a:pt x="219" y="75"/>
                    <a:pt x="0" y="408"/>
                    <a:pt x="31" y="4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8">
              <a:extLst>
                <a:ext uri="{FF2B5EF4-FFF2-40B4-BE49-F238E27FC236}">
                  <a16:creationId xmlns:a16="http://schemas.microsoft.com/office/drawing/2014/main" id="{11723E6D-7F58-4646-BF82-8E86DB4CDC57}"/>
                </a:ext>
              </a:extLst>
            </p:cNvPr>
            <p:cNvSpPr>
              <a:spLocks/>
            </p:cNvSpPr>
            <p:nvPr userDrawn="1"/>
          </p:nvSpPr>
          <p:spPr bwMode="auto">
            <a:xfrm>
              <a:off x="3711" y="3276"/>
              <a:ext cx="902" cy="714"/>
            </a:xfrm>
            <a:custGeom>
              <a:avLst/>
              <a:gdLst>
                <a:gd name="T0" fmla="*/ 5 w 451"/>
                <a:gd name="T1" fmla="*/ 61 h 357"/>
                <a:gd name="T2" fmla="*/ 374 w 451"/>
                <a:gd name="T3" fmla="*/ 355 h 357"/>
                <a:gd name="T4" fmla="*/ 432 w 451"/>
                <a:gd name="T5" fmla="*/ 258 h 357"/>
                <a:gd name="T6" fmla="*/ 5 w 451"/>
                <a:gd name="T7" fmla="*/ 61 h 357"/>
              </a:gdLst>
              <a:ahLst/>
              <a:cxnLst>
                <a:cxn ang="0">
                  <a:pos x="T0" y="T1"/>
                </a:cxn>
                <a:cxn ang="0">
                  <a:pos x="T2" y="T3"/>
                </a:cxn>
                <a:cxn ang="0">
                  <a:pos x="T4" y="T5"/>
                </a:cxn>
                <a:cxn ang="0">
                  <a:pos x="T6" y="T7"/>
                </a:cxn>
              </a:cxnLst>
              <a:rect l="0" t="0" r="r" b="b"/>
              <a:pathLst>
                <a:path w="451" h="357">
                  <a:moveTo>
                    <a:pt x="5" y="61"/>
                  </a:moveTo>
                  <a:cubicBezTo>
                    <a:pt x="0" y="123"/>
                    <a:pt x="338" y="357"/>
                    <a:pt x="374" y="355"/>
                  </a:cubicBezTo>
                  <a:cubicBezTo>
                    <a:pt x="400" y="354"/>
                    <a:pt x="451" y="293"/>
                    <a:pt x="432" y="258"/>
                  </a:cubicBezTo>
                  <a:cubicBezTo>
                    <a:pt x="408" y="215"/>
                    <a:pt x="9" y="0"/>
                    <a:pt x="5"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9">
              <a:extLst>
                <a:ext uri="{FF2B5EF4-FFF2-40B4-BE49-F238E27FC236}">
                  <a16:creationId xmlns:a16="http://schemas.microsoft.com/office/drawing/2014/main" id="{04CA3615-38E4-430F-A5CF-088E4EB41CE9}"/>
                </a:ext>
              </a:extLst>
            </p:cNvPr>
            <p:cNvSpPr>
              <a:spLocks/>
            </p:cNvSpPr>
            <p:nvPr userDrawn="1"/>
          </p:nvSpPr>
          <p:spPr bwMode="auto">
            <a:xfrm>
              <a:off x="569" y="0"/>
              <a:ext cx="704" cy="854"/>
            </a:xfrm>
            <a:custGeom>
              <a:avLst/>
              <a:gdLst>
                <a:gd name="T0" fmla="*/ 15 w 352"/>
                <a:gd name="T1" fmla="*/ 0 h 427"/>
                <a:gd name="T2" fmla="*/ 2 w 352"/>
                <a:gd name="T3" fmla="*/ 35 h 427"/>
                <a:gd name="T4" fmla="*/ 330 w 352"/>
                <a:gd name="T5" fmla="*/ 372 h 427"/>
                <a:gd name="T6" fmla="*/ 126 w 352"/>
                <a:gd name="T7" fmla="*/ 0 h 427"/>
                <a:gd name="T8" fmla="*/ 15 w 352"/>
                <a:gd name="T9" fmla="*/ 0 h 427"/>
              </a:gdLst>
              <a:ahLst/>
              <a:cxnLst>
                <a:cxn ang="0">
                  <a:pos x="T0" y="T1"/>
                </a:cxn>
                <a:cxn ang="0">
                  <a:pos x="T2" y="T3"/>
                </a:cxn>
                <a:cxn ang="0">
                  <a:pos x="T4" y="T5"/>
                </a:cxn>
                <a:cxn ang="0">
                  <a:pos x="T6" y="T7"/>
                </a:cxn>
                <a:cxn ang="0">
                  <a:pos x="T8" y="T9"/>
                </a:cxn>
              </a:cxnLst>
              <a:rect l="0" t="0" r="r" b="b"/>
              <a:pathLst>
                <a:path w="352" h="427">
                  <a:moveTo>
                    <a:pt x="15" y="0"/>
                  </a:moveTo>
                  <a:cubicBezTo>
                    <a:pt x="6" y="10"/>
                    <a:pt x="0" y="23"/>
                    <a:pt x="2" y="35"/>
                  </a:cubicBezTo>
                  <a:cubicBezTo>
                    <a:pt x="8" y="84"/>
                    <a:pt x="304" y="427"/>
                    <a:pt x="330" y="372"/>
                  </a:cubicBezTo>
                  <a:cubicBezTo>
                    <a:pt x="352" y="326"/>
                    <a:pt x="200" y="89"/>
                    <a:pt x="126" y="0"/>
                  </a:cubicBez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0">
              <a:extLst>
                <a:ext uri="{FF2B5EF4-FFF2-40B4-BE49-F238E27FC236}">
                  <a16:creationId xmlns:a16="http://schemas.microsoft.com/office/drawing/2014/main" id="{D3FE1A04-7253-4F98-82C7-70F253A5D5F2}"/>
                </a:ext>
              </a:extLst>
            </p:cNvPr>
            <p:cNvSpPr>
              <a:spLocks/>
            </p:cNvSpPr>
            <p:nvPr userDrawn="1"/>
          </p:nvSpPr>
          <p:spPr bwMode="auto">
            <a:xfrm>
              <a:off x="1253" y="0"/>
              <a:ext cx="690" cy="1618"/>
            </a:xfrm>
            <a:custGeom>
              <a:avLst/>
              <a:gdLst>
                <a:gd name="T0" fmla="*/ 0 w 345"/>
                <a:gd name="T1" fmla="*/ 0 h 809"/>
                <a:gd name="T2" fmla="*/ 312 w 345"/>
                <a:gd name="T3" fmla="*/ 785 h 809"/>
                <a:gd name="T4" fmla="*/ 220 w 345"/>
                <a:gd name="T5" fmla="*/ 0 h 809"/>
                <a:gd name="T6" fmla="*/ 0 w 345"/>
                <a:gd name="T7" fmla="*/ 0 h 809"/>
              </a:gdLst>
              <a:ahLst/>
              <a:cxnLst>
                <a:cxn ang="0">
                  <a:pos x="T0" y="T1"/>
                </a:cxn>
                <a:cxn ang="0">
                  <a:pos x="T2" y="T3"/>
                </a:cxn>
                <a:cxn ang="0">
                  <a:pos x="T4" y="T5"/>
                </a:cxn>
                <a:cxn ang="0">
                  <a:pos x="T6" y="T7"/>
                </a:cxn>
              </a:cxnLst>
              <a:rect l="0" t="0" r="r" b="b"/>
              <a:pathLst>
                <a:path w="345" h="809">
                  <a:moveTo>
                    <a:pt x="0" y="0"/>
                  </a:moveTo>
                  <a:cubicBezTo>
                    <a:pt x="78" y="310"/>
                    <a:pt x="288" y="809"/>
                    <a:pt x="312" y="785"/>
                  </a:cubicBezTo>
                  <a:cubicBezTo>
                    <a:pt x="345" y="753"/>
                    <a:pt x="296" y="290"/>
                    <a:pt x="22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1">
              <a:extLst>
                <a:ext uri="{FF2B5EF4-FFF2-40B4-BE49-F238E27FC236}">
                  <a16:creationId xmlns:a16="http://schemas.microsoft.com/office/drawing/2014/main" id="{B700462E-523E-4372-9A8B-E4D61A86284D}"/>
                </a:ext>
              </a:extLst>
            </p:cNvPr>
            <p:cNvSpPr>
              <a:spLocks/>
            </p:cNvSpPr>
            <p:nvPr userDrawn="1"/>
          </p:nvSpPr>
          <p:spPr bwMode="auto">
            <a:xfrm>
              <a:off x="2835" y="3850"/>
              <a:ext cx="436" cy="470"/>
            </a:xfrm>
            <a:custGeom>
              <a:avLst/>
              <a:gdLst>
                <a:gd name="T0" fmla="*/ 24 w 218"/>
                <a:gd name="T1" fmla="*/ 11 h 235"/>
                <a:gd name="T2" fmla="*/ 88 w 218"/>
                <a:gd name="T3" fmla="*/ 235 h 235"/>
                <a:gd name="T4" fmla="*/ 218 w 218"/>
                <a:gd name="T5" fmla="*/ 235 h 235"/>
                <a:gd name="T6" fmla="*/ 24 w 218"/>
                <a:gd name="T7" fmla="*/ 11 h 235"/>
              </a:gdLst>
              <a:ahLst/>
              <a:cxnLst>
                <a:cxn ang="0">
                  <a:pos x="T0" y="T1"/>
                </a:cxn>
                <a:cxn ang="0">
                  <a:pos x="T2" y="T3"/>
                </a:cxn>
                <a:cxn ang="0">
                  <a:pos x="T4" y="T5"/>
                </a:cxn>
                <a:cxn ang="0">
                  <a:pos x="T6" y="T7"/>
                </a:cxn>
              </a:cxnLst>
              <a:rect l="0" t="0" r="r" b="b"/>
              <a:pathLst>
                <a:path w="218" h="235">
                  <a:moveTo>
                    <a:pt x="24" y="11"/>
                  </a:moveTo>
                  <a:cubicBezTo>
                    <a:pt x="0" y="20"/>
                    <a:pt x="43" y="132"/>
                    <a:pt x="88" y="235"/>
                  </a:cubicBezTo>
                  <a:cubicBezTo>
                    <a:pt x="218" y="235"/>
                    <a:pt x="218" y="235"/>
                    <a:pt x="218" y="235"/>
                  </a:cubicBezTo>
                  <a:cubicBezTo>
                    <a:pt x="148" y="130"/>
                    <a:pt x="51" y="0"/>
                    <a:pt x="2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2">
              <a:extLst>
                <a:ext uri="{FF2B5EF4-FFF2-40B4-BE49-F238E27FC236}">
                  <a16:creationId xmlns:a16="http://schemas.microsoft.com/office/drawing/2014/main" id="{87DFB0EC-D172-4EDF-8613-2AEF32ECD619}"/>
                </a:ext>
              </a:extLst>
            </p:cNvPr>
            <p:cNvSpPr>
              <a:spLocks/>
            </p:cNvSpPr>
            <p:nvPr userDrawn="1"/>
          </p:nvSpPr>
          <p:spPr bwMode="auto">
            <a:xfrm>
              <a:off x="2719" y="3118"/>
              <a:ext cx="1506" cy="1202"/>
            </a:xfrm>
            <a:custGeom>
              <a:avLst/>
              <a:gdLst>
                <a:gd name="T0" fmla="*/ 31 w 753"/>
                <a:gd name="T1" fmla="*/ 39 h 601"/>
                <a:gd name="T2" fmla="*/ 469 w 753"/>
                <a:gd name="T3" fmla="*/ 601 h 601"/>
                <a:gd name="T4" fmla="*/ 752 w 753"/>
                <a:gd name="T5" fmla="*/ 601 h 601"/>
                <a:gd name="T6" fmla="*/ 744 w 753"/>
                <a:gd name="T7" fmla="*/ 550 h 601"/>
                <a:gd name="T8" fmla="*/ 31 w 753"/>
                <a:gd name="T9" fmla="*/ 39 h 601"/>
              </a:gdLst>
              <a:ahLst/>
              <a:cxnLst>
                <a:cxn ang="0">
                  <a:pos x="T0" y="T1"/>
                </a:cxn>
                <a:cxn ang="0">
                  <a:pos x="T2" y="T3"/>
                </a:cxn>
                <a:cxn ang="0">
                  <a:pos x="T4" y="T5"/>
                </a:cxn>
                <a:cxn ang="0">
                  <a:pos x="T6" y="T7"/>
                </a:cxn>
                <a:cxn ang="0">
                  <a:pos x="T8" y="T9"/>
                </a:cxn>
              </a:cxnLst>
              <a:rect l="0" t="0" r="r" b="b"/>
              <a:pathLst>
                <a:path w="753" h="601">
                  <a:moveTo>
                    <a:pt x="31" y="39"/>
                  </a:moveTo>
                  <a:cubicBezTo>
                    <a:pt x="0" y="77"/>
                    <a:pt x="257" y="413"/>
                    <a:pt x="469" y="601"/>
                  </a:cubicBezTo>
                  <a:cubicBezTo>
                    <a:pt x="752" y="601"/>
                    <a:pt x="752" y="601"/>
                    <a:pt x="752" y="601"/>
                  </a:cubicBezTo>
                  <a:cubicBezTo>
                    <a:pt x="753" y="581"/>
                    <a:pt x="751" y="562"/>
                    <a:pt x="744" y="550"/>
                  </a:cubicBezTo>
                  <a:cubicBezTo>
                    <a:pt x="621" y="353"/>
                    <a:pt x="64" y="0"/>
                    <a:pt x="3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3">
              <a:extLst>
                <a:ext uri="{FF2B5EF4-FFF2-40B4-BE49-F238E27FC236}">
                  <a16:creationId xmlns:a16="http://schemas.microsoft.com/office/drawing/2014/main" id="{36B33C6A-5B18-43E7-9386-A7917F88105D}"/>
                </a:ext>
              </a:extLst>
            </p:cNvPr>
            <p:cNvSpPr>
              <a:spLocks/>
            </p:cNvSpPr>
            <p:nvPr userDrawn="1"/>
          </p:nvSpPr>
          <p:spPr bwMode="auto">
            <a:xfrm>
              <a:off x="2837" y="2562"/>
              <a:ext cx="2050" cy="900"/>
            </a:xfrm>
            <a:custGeom>
              <a:avLst/>
              <a:gdLst>
                <a:gd name="T0" fmla="*/ 16 w 1025"/>
                <a:gd name="T1" fmla="*/ 65 h 450"/>
                <a:gd name="T2" fmla="*/ 1025 w 1025"/>
                <a:gd name="T3" fmla="*/ 450 h 450"/>
                <a:gd name="T4" fmla="*/ 1025 w 1025"/>
                <a:gd name="T5" fmla="*/ 173 h 450"/>
                <a:gd name="T6" fmla="*/ 16 w 1025"/>
                <a:gd name="T7" fmla="*/ 65 h 450"/>
              </a:gdLst>
              <a:ahLst/>
              <a:cxnLst>
                <a:cxn ang="0">
                  <a:pos x="T0" y="T1"/>
                </a:cxn>
                <a:cxn ang="0">
                  <a:pos x="T2" y="T3"/>
                </a:cxn>
                <a:cxn ang="0">
                  <a:pos x="T4" y="T5"/>
                </a:cxn>
                <a:cxn ang="0">
                  <a:pos x="T6" y="T7"/>
                </a:cxn>
              </a:cxnLst>
              <a:rect l="0" t="0" r="r" b="b"/>
              <a:pathLst>
                <a:path w="1025" h="450">
                  <a:moveTo>
                    <a:pt x="16" y="65"/>
                  </a:moveTo>
                  <a:cubicBezTo>
                    <a:pt x="32" y="128"/>
                    <a:pt x="847" y="442"/>
                    <a:pt x="1025" y="450"/>
                  </a:cubicBezTo>
                  <a:cubicBezTo>
                    <a:pt x="1025" y="173"/>
                    <a:pt x="1025" y="173"/>
                    <a:pt x="1025" y="173"/>
                  </a:cubicBezTo>
                  <a:cubicBezTo>
                    <a:pt x="842" y="123"/>
                    <a:pt x="0" y="0"/>
                    <a:pt x="16"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4">
              <a:extLst>
                <a:ext uri="{FF2B5EF4-FFF2-40B4-BE49-F238E27FC236}">
                  <a16:creationId xmlns:a16="http://schemas.microsoft.com/office/drawing/2014/main" id="{2530EE48-F8F2-4B08-B6D7-82087691DF74}"/>
                </a:ext>
              </a:extLst>
            </p:cNvPr>
            <p:cNvSpPr>
              <a:spLocks/>
            </p:cNvSpPr>
            <p:nvPr userDrawn="1"/>
          </p:nvSpPr>
          <p:spPr bwMode="auto">
            <a:xfrm>
              <a:off x="3933" y="2344"/>
              <a:ext cx="954" cy="270"/>
            </a:xfrm>
            <a:custGeom>
              <a:avLst/>
              <a:gdLst>
                <a:gd name="T0" fmla="*/ 5 w 477"/>
                <a:gd name="T1" fmla="*/ 77 h 135"/>
                <a:gd name="T2" fmla="*/ 447 w 477"/>
                <a:gd name="T3" fmla="*/ 135 h 135"/>
                <a:gd name="T4" fmla="*/ 477 w 477"/>
                <a:gd name="T5" fmla="*/ 132 h 135"/>
                <a:gd name="T6" fmla="*/ 477 w 477"/>
                <a:gd name="T7" fmla="*/ 6 h 135"/>
                <a:gd name="T8" fmla="*/ 462 w 477"/>
                <a:gd name="T9" fmla="*/ 4 h 135"/>
                <a:gd name="T10" fmla="*/ 5 w 477"/>
                <a:gd name="T11" fmla="*/ 77 h 135"/>
              </a:gdLst>
              <a:ahLst/>
              <a:cxnLst>
                <a:cxn ang="0">
                  <a:pos x="T0" y="T1"/>
                </a:cxn>
                <a:cxn ang="0">
                  <a:pos x="T2" y="T3"/>
                </a:cxn>
                <a:cxn ang="0">
                  <a:pos x="T4" y="T5"/>
                </a:cxn>
                <a:cxn ang="0">
                  <a:pos x="T6" y="T7"/>
                </a:cxn>
                <a:cxn ang="0">
                  <a:pos x="T8" y="T9"/>
                </a:cxn>
                <a:cxn ang="0">
                  <a:pos x="T10" y="T11"/>
                </a:cxn>
              </a:cxnLst>
              <a:rect l="0" t="0" r="r" b="b"/>
              <a:pathLst>
                <a:path w="477" h="135">
                  <a:moveTo>
                    <a:pt x="5" y="77"/>
                  </a:moveTo>
                  <a:cubicBezTo>
                    <a:pt x="0" y="122"/>
                    <a:pt x="394" y="135"/>
                    <a:pt x="447" y="135"/>
                  </a:cubicBezTo>
                  <a:cubicBezTo>
                    <a:pt x="457" y="135"/>
                    <a:pt x="467" y="134"/>
                    <a:pt x="477" y="132"/>
                  </a:cubicBezTo>
                  <a:cubicBezTo>
                    <a:pt x="477" y="6"/>
                    <a:pt x="477" y="6"/>
                    <a:pt x="477" y="6"/>
                  </a:cubicBezTo>
                  <a:cubicBezTo>
                    <a:pt x="472" y="5"/>
                    <a:pt x="467" y="4"/>
                    <a:pt x="462" y="4"/>
                  </a:cubicBezTo>
                  <a:cubicBezTo>
                    <a:pt x="408" y="0"/>
                    <a:pt x="11" y="33"/>
                    <a:pt x="5"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5">
              <a:extLst>
                <a:ext uri="{FF2B5EF4-FFF2-40B4-BE49-F238E27FC236}">
                  <a16:creationId xmlns:a16="http://schemas.microsoft.com/office/drawing/2014/main" id="{7BC37E21-B528-4F3D-AA35-A0AF44434591}"/>
                </a:ext>
              </a:extLst>
            </p:cNvPr>
            <p:cNvSpPr>
              <a:spLocks/>
            </p:cNvSpPr>
            <p:nvPr userDrawn="1"/>
          </p:nvSpPr>
          <p:spPr bwMode="auto">
            <a:xfrm>
              <a:off x="2877" y="1576"/>
              <a:ext cx="2010" cy="864"/>
            </a:xfrm>
            <a:custGeom>
              <a:avLst/>
              <a:gdLst>
                <a:gd name="T0" fmla="*/ 1002 w 1005"/>
                <a:gd name="T1" fmla="*/ 0 h 432"/>
                <a:gd name="T2" fmla="*/ 21 w 1005"/>
                <a:gd name="T3" fmla="*/ 379 h 432"/>
                <a:gd name="T4" fmla="*/ 1005 w 1005"/>
                <a:gd name="T5" fmla="*/ 224 h 432"/>
                <a:gd name="T6" fmla="*/ 1005 w 1005"/>
                <a:gd name="T7" fmla="*/ 0 h 432"/>
                <a:gd name="T8" fmla="*/ 1002 w 1005"/>
                <a:gd name="T9" fmla="*/ 0 h 432"/>
              </a:gdLst>
              <a:ahLst/>
              <a:cxnLst>
                <a:cxn ang="0">
                  <a:pos x="T0" y="T1"/>
                </a:cxn>
                <a:cxn ang="0">
                  <a:pos x="T2" y="T3"/>
                </a:cxn>
                <a:cxn ang="0">
                  <a:pos x="T4" y="T5"/>
                </a:cxn>
                <a:cxn ang="0">
                  <a:pos x="T6" y="T7"/>
                </a:cxn>
                <a:cxn ang="0">
                  <a:pos x="T8" y="T9"/>
                </a:cxn>
              </a:cxnLst>
              <a:rect l="0" t="0" r="r" b="b"/>
              <a:pathLst>
                <a:path w="1005" h="432">
                  <a:moveTo>
                    <a:pt x="1002" y="0"/>
                  </a:moveTo>
                  <a:cubicBezTo>
                    <a:pt x="796" y="41"/>
                    <a:pt x="0" y="306"/>
                    <a:pt x="21" y="379"/>
                  </a:cubicBezTo>
                  <a:cubicBezTo>
                    <a:pt x="36" y="432"/>
                    <a:pt x="701" y="345"/>
                    <a:pt x="1005" y="224"/>
                  </a:cubicBezTo>
                  <a:cubicBezTo>
                    <a:pt x="1005" y="0"/>
                    <a:pt x="1005" y="0"/>
                    <a:pt x="1005" y="0"/>
                  </a:cubicBezTo>
                  <a:cubicBezTo>
                    <a:pt x="1004" y="0"/>
                    <a:pt x="1003" y="0"/>
                    <a:pt x="10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6">
              <a:extLst>
                <a:ext uri="{FF2B5EF4-FFF2-40B4-BE49-F238E27FC236}">
                  <a16:creationId xmlns:a16="http://schemas.microsoft.com/office/drawing/2014/main" id="{90FF0F8E-14EE-40B7-95E0-337A4AF5611D}"/>
                </a:ext>
              </a:extLst>
            </p:cNvPr>
            <p:cNvSpPr>
              <a:spLocks/>
            </p:cNvSpPr>
            <p:nvPr userDrawn="1"/>
          </p:nvSpPr>
          <p:spPr bwMode="auto">
            <a:xfrm>
              <a:off x="2217" y="0"/>
              <a:ext cx="884" cy="1686"/>
            </a:xfrm>
            <a:custGeom>
              <a:avLst/>
              <a:gdLst>
                <a:gd name="T0" fmla="*/ 155 w 442"/>
                <a:gd name="T1" fmla="*/ 0 h 843"/>
                <a:gd name="T2" fmla="*/ 54 w 442"/>
                <a:gd name="T3" fmla="*/ 831 h 843"/>
                <a:gd name="T4" fmla="*/ 442 w 442"/>
                <a:gd name="T5" fmla="*/ 0 h 843"/>
                <a:gd name="T6" fmla="*/ 155 w 442"/>
                <a:gd name="T7" fmla="*/ 0 h 843"/>
              </a:gdLst>
              <a:ahLst/>
              <a:cxnLst>
                <a:cxn ang="0">
                  <a:pos x="T0" y="T1"/>
                </a:cxn>
                <a:cxn ang="0">
                  <a:pos x="T2" y="T3"/>
                </a:cxn>
                <a:cxn ang="0">
                  <a:pos x="T4" y="T5"/>
                </a:cxn>
                <a:cxn ang="0">
                  <a:pos x="T6" y="T7"/>
                </a:cxn>
              </a:cxnLst>
              <a:rect l="0" t="0" r="r" b="b"/>
              <a:pathLst>
                <a:path w="442" h="843">
                  <a:moveTo>
                    <a:pt x="155" y="0"/>
                  </a:moveTo>
                  <a:cubicBezTo>
                    <a:pt x="59" y="332"/>
                    <a:pt x="0" y="843"/>
                    <a:pt x="54" y="831"/>
                  </a:cubicBezTo>
                  <a:cubicBezTo>
                    <a:pt x="105" y="820"/>
                    <a:pt x="351" y="295"/>
                    <a:pt x="442" y="0"/>
                  </a:cubicBezTo>
                  <a:lnTo>
                    <a:pt x="1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7">
              <a:extLst>
                <a:ext uri="{FF2B5EF4-FFF2-40B4-BE49-F238E27FC236}">
                  <a16:creationId xmlns:a16="http://schemas.microsoft.com/office/drawing/2014/main" id="{5797BD0A-4A75-4D44-8199-78E70DFBD5A2}"/>
                </a:ext>
              </a:extLst>
            </p:cNvPr>
            <p:cNvSpPr>
              <a:spLocks/>
            </p:cNvSpPr>
            <p:nvPr userDrawn="1"/>
          </p:nvSpPr>
          <p:spPr bwMode="auto">
            <a:xfrm>
              <a:off x="1969" y="0"/>
              <a:ext cx="290" cy="562"/>
            </a:xfrm>
            <a:custGeom>
              <a:avLst/>
              <a:gdLst>
                <a:gd name="T0" fmla="*/ 61 w 145"/>
                <a:gd name="T1" fmla="*/ 281 h 281"/>
                <a:gd name="T2" fmla="*/ 145 w 145"/>
                <a:gd name="T3" fmla="*/ 0 h 281"/>
                <a:gd name="T4" fmla="*/ 0 w 145"/>
                <a:gd name="T5" fmla="*/ 0 h 281"/>
                <a:gd name="T6" fmla="*/ 61 w 145"/>
                <a:gd name="T7" fmla="*/ 281 h 281"/>
              </a:gdLst>
              <a:ahLst/>
              <a:cxnLst>
                <a:cxn ang="0">
                  <a:pos x="T0" y="T1"/>
                </a:cxn>
                <a:cxn ang="0">
                  <a:pos x="T2" y="T3"/>
                </a:cxn>
                <a:cxn ang="0">
                  <a:pos x="T4" y="T5"/>
                </a:cxn>
                <a:cxn ang="0">
                  <a:pos x="T6" y="T7"/>
                </a:cxn>
              </a:cxnLst>
              <a:rect l="0" t="0" r="r" b="b"/>
              <a:pathLst>
                <a:path w="145" h="281">
                  <a:moveTo>
                    <a:pt x="61" y="281"/>
                  </a:moveTo>
                  <a:cubicBezTo>
                    <a:pt x="90" y="280"/>
                    <a:pt x="128" y="124"/>
                    <a:pt x="145" y="0"/>
                  </a:cubicBezTo>
                  <a:cubicBezTo>
                    <a:pt x="0" y="0"/>
                    <a:pt x="0" y="0"/>
                    <a:pt x="0" y="0"/>
                  </a:cubicBezTo>
                  <a:cubicBezTo>
                    <a:pt x="8" y="128"/>
                    <a:pt x="39" y="281"/>
                    <a:pt x="61"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9645871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4B3EE-B030-4262-97E6-4A068E1548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6A13F2-1AF5-4B51-A2E4-5EAAD2793B4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52129E-FB3A-4505-B9C2-FF14C6A7CD69}"/>
              </a:ext>
            </a:extLst>
          </p:cNvPr>
          <p:cNvSpPr>
            <a:spLocks noGrp="1"/>
          </p:cNvSpPr>
          <p:nvPr>
            <p:ph type="dt" sz="half" idx="10"/>
          </p:nvPr>
        </p:nvSpPr>
        <p:spPr/>
        <p:txBody>
          <a:bodyPr/>
          <a:lstStyle/>
          <a:p>
            <a:fld id="{FC7C64DF-DF53-405F-9849-A45E7D7BCB8C}" type="datetime1">
              <a:rPr lang="en-GB" smtClean="0"/>
              <a:t>17/10/2024</a:t>
            </a:fld>
            <a:endParaRPr lang="en-GB"/>
          </a:p>
        </p:txBody>
      </p:sp>
      <p:sp>
        <p:nvSpPr>
          <p:cNvPr id="5" name="Footer Placeholder 4">
            <a:extLst>
              <a:ext uri="{FF2B5EF4-FFF2-40B4-BE49-F238E27FC236}">
                <a16:creationId xmlns:a16="http://schemas.microsoft.com/office/drawing/2014/main" id="{C0E6447C-BEB2-41E1-AF16-EB2DA0EB47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833789-02DF-46A2-92B0-4C2604389DE0}"/>
              </a:ext>
            </a:extLst>
          </p:cNvPr>
          <p:cNvSpPr>
            <a:spLocks noGrp="1"/>
          </p:cNvSpPr>
          <p:nvPr>
            <p:ph type="sldNum" sz="quarter" idx="12"/>
          </p:nvPr>
        </p:nvSpPr>
        <p:spPr/>
        <p:txBody>
          <a:bodyPr/>
          <a:lstStyle/>
          <a:p>
            <a:fld id="{86F0BA84-1CDC-4849-886C-C2FB8D8D56FC}" type="slidenum">
              <a:rPr lang="en-GB" smtClean="0"/>
              <a:t>‹#›</a:t>
            </a:fld>
            <a:endParaRPr lang="en-GB"/>
          </a:p>
        </p:txBody>
      </p:sp>
    </p:spTree>
    <p:extLst>
      <p:ext uri="{BB962C8B-B14F-4D97-AF65-F5344CB8AC3E}">
        <p14:creationId xmlns:p14="http://schemas.microsoft.com/office/powerpoint/2010/main" val="18345495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E5527-7AC7-45D7-B87D-081B41870116}"/>
              </a:ext>
            </a:extLst>
          </p:cNvPr>
          <p:cNvSpPr>
            <a:spLocks noGrp="1"/>
          </p:cNvSpPr>
          <p:nvPr>
            <p:ph type="title"/>
          </p:nvPr>
        </p:nvSpPr>
        <p:spPr>
          <a:xfrm>
            <a:off x="765175" y="1376363"/>
            <a:ext cx="10515600" cy="2852737"/>
          </a:xfrm>
        </p:spPr>
        <p:txBody>
          <a:bodyPr anchor="b"/>
          <a:lstStyle>
            <a:lvl1pPr>
              <a:defRPr sz="54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3FDD095-0DA1-48BA-93A3-92C61921EE92}"/>
              </a:ext>
            </a:extLst>
          </p:cNvPr>
          <p:cNvSpPr>
            <a:spLocks noGrp="1"/>
          </p:cNvSpPr>
          <p:nvPr>
            <p:ph type="body" idx="1"/>
          </p:nvPr>
        </p:nvSpPr>
        <p:spPr>
          <a:xfrm>
            <a:off x="765175" y="4256088"/>
            <a:ext cx="10515600" cy="1500187"/>
          </a:xfrm>
        </p:spPr>
        <p:txBody>
          <a:bodyPr/>
          <a:lstStyle>
            <a:lvl1pPr marL="0" indent="0">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4150631-AACA-439B-A767-D37B79F014EA}"/>
              </a:ext>
            </a:extLst>
          </p:cNvPr>
          <p:cNvSpPr>
            <a:spLocks noGrp="1"/>
          </p:cNvSpPr>
          <p:nvPr>
            <p:ph type="dt" sz="half" idx="10"/>
          </p:nvPr>
        </p:nvSpPr>
        <p:spPr/>
        <p:txBody>
          <a:bodyPr/>
          <a:lstStyle/>
          <a:p>
            <a:fld id="{39D23679-256F-4909-8B69-0271018AAAE0}" type="datetime1">
              <a:rPr lang="en-GB" smtClean="0"/>
              <a:t>17/10/2024</a:t>
            </a:fld>
            <a:endParaRPr lang="en-GB"/>
          </a:p>
        </p:txBody>
      </p:sp>
      <p:sp>
        <p:nvSpPr>
          <p:cNvPr id="5" name="Footer Placeholder 4">
            <a:extLst>
              <a:ext uri="{FF2B5EF4-FFF2-40B4-BE49-F238E27FC236}">
                <a16:creationId xmlns:a16="http://schemas.microsoft.com/office/drawing/2014/main" id="{758D5E68-3C35-4F61-967A-7795CB9EEC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7BE44D-D999-46B3-98A8-9B4C81C85572}"/>
              </a:ext>
            </a:extLst>
          </p:cNvPr>
          <p:cNvSpPr>
            <a:spLocks noGrp="1"/>
          </p:cNvSpPr>
          <p:nvPr>
            <p:ph type="sldNum" sz="quarter" idx="12"/>
          </p:nvPr>
        </p:nvSpPr>
        <p:spPr/>
        <p:txBody>
          <a:bodyPr/>
          <a:lstStyle/>
          <a:p>
            <a:fld id="{86F0BA84-1CDC-4849-886C-C2FB8D8D56FC}" type="slidenum">
              <a:rPr lang="en-GB" smtClean="0"/>
              <a:t>‹#›</a:t>
            </a:fld>
            <a:endParaRPr lang="en-GB"/>
          </a:p>
        </p:txBody>
      </p:sp>
      <p:grpSp>
        <p:nvGrpSpPr>
          <p:cNvPr id="7" name="Group 4">
            <a:extLst>
              <a:ext uri="{FF2B5EF4-FFF2-40B4-BE49-F238E27FC236}">
                <a16:creationId xmlns:a16="http://schemas.microsoft.com/office/drawing/2014/main" id="{3C26E08A-6710-4BD2-A910-B19AD3B9DD1D}"/>
              </a:ext>
            </a:extLst>
          </p:cNvPr>
          <p:cNvGrpSpPr>
            <a:grpSpLocks noChangeAspect="1"/>
          </p:cNvGrpSpPr>
          <p:nvPr userDrawn="1"/>
        </p:nvGrpSpPr>
        <p:grpSpPr bwMode="auto">
          <a:xfrm>
            <a:off x="5334000" y="0"/>
            <a:ext cx="6858000" cy="6858000"/>
            <a:chOff x="569" y="0"/>
            <a:chExt cx="4320" cy="4320"/>
          </a:xfrm>
          <a:solidFill>
            <a:srgbClr val="FFB900"/>
          </a:solidFill>
        </p:grpSpPr>
        <p:sp>
          <p:nvSpPr>
            <p:cNvPr id="8" name="Freeform 5">
              <a:extLst>
                <a:ext uri="{FF2B5EF4-FFF2-40B4-BE49-F238E27FC236}">
                  <a16:creationId xmlns:a16="http://schemas.microsoft.com/office/drawing/2014/main" id="{9CF59405-0A99-48C4-870E-88E1648BFFE9}"/>
                </a:ext>
              </a:extLst>
            </p:cNvPr>
            <p:cNvSpPr>
              <a:spLocks/>
            </p:cNvSpPr>
            <p:nvPr userDrawn="1"/>
          </p:nvSpPr>
          <p:spPr bwMode="auto">
            <a:xfrm>
              <a:off x="3837" y="974"/>
              <a:ext cx="1052" cy="658"/>
            </a:xfrm>
            <a:custGeom>
              <a:avLst/>
              <a:gdLst>
                <a:gd name="T0" fmla="*/ 25 w 526"/>
                <a:gd name="T1" fmla="*/ 320 h 329"/>
                <a:gd name="T2" fmla="*/ 447 w 526"/>
                <a:gd name="T3" fmla="*/ 157 h 329"/>
                <a:gd name="T4" fmla="*/ 417 w 526"/>
                <a:gd name="T5" fmla="*/ 9 h 329"/>
                <a:gd name="T6" fmla="*/ 25 w 526"/>
                <a:gd name="T7" fmla="*/ 320 h 329"/>
              </a:gdLst>
              <a:ahLst/>
              <a:cxnLst>
                <a:cxn ang="0">
                  <a:pos x="T0" y="T1"/>
                </a:cxn>
                <a:cxn ang="0">
                  <a:pos x="T2" y="T3"/>
                </a:cxn>
                <a:cxn ang="0">
                  <a:pos x="T4" y="T5"/>
                </a:cxn>
                <a:cxn ang="0">
                  <a:pos x="T6" y="T7"/>
                </a:cxn>
              </a:cxnLst>
              <a:rect l="0" t="0" r="r" b="b"/>
              <a:pathLst>
                <a:path w="526" h="329">
                  <a:moveTo>
                    <a:pt x="25" y="320"/>
                  </a:moveTo>
                  <a:cubicBezTo>
                    <a:pt x="48" y="329"/>
                    <a:pt x="397" y="186"/>
                    <a:pt x="447" y="157"/>
                  </a:cubicBezTo>
                  <a:cubicBezTo>
                    <a:pt x="526" y="113"/>
                    <a:pt x="444" y="0"/>
                    <a:pt x="417" y="9"/>
                  </a:cubicBezTo>
                  <a:cubicBezTo>
                    <a:pt x="285" y="53"/>
                    <a:pt x="0" y="309"/>
                    <a:pt x="25"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F73E96E4-A7E4-4703-9D94-C8E1B6BF05C6}"/>
                </a:ext>
              </a:extLst>
            </p:cNvPr>
            <p:cNvSpPr>
              <a:spLocks/>
            </p:cNvSpPr>
            <p:nvPr userDrawn="1"/>
          </p:nvSpPr>
          <p:spPr bwMode="auto">
            <a:xfrm>
              <a:off x="2619" y="260"/>
              <a:ext cx="2136" cy="1672"/>
            </a:xfrm>
            <a:custGeom>
              <a:avLst/>
              <a:gdLst>
                <a:gd name="T0" fmla="*/ 1025 w 1068"/>
                <a:gd name="T1" fmla="*/ 150 h 836"/>
                <a:gd name="T2" fmla="*/ 861 w 1068"/>
                <a:gd name="T3" fmla="*/ 29 h 836"/>
                <a:gd name="T4" fmla="*/ 63 w 1068"/>
                <a:gd name="T5" fmla="*/ 800 h 836"/>
                <a:gd name="T6" fmla="*/ 1025 w 1068"/>
                <a:gd name="T7" fmla="*/ 150 h 836"/>
              </a:gdLst>
              <a:ahLst/>
              <a:cxnLst>
                <a:cxn ang="0">
                  <a:pos x="T0" y="T1"/>
                </a:cxn>
                <a:cxn ang="0">
                  <a:pos x="T2" y="T3"/>
                </a:cxn>
                <a:cxn ang="0">
                  <a:pos x="T4" y="T5"/>
                </a:cxn>
                <a:cxn ang="0">
                  <a:pos x="T6" y="T7"/>
                </a:cxn>
              </a:cxnLst>
              <a:rect l="0" t="0" r="r" b="b"/>
              <a:pathLst>
                <a:path w="1068" h="836">
                  <a:moveTo>
                    <a:pt x="1025" y="150"/>
                  </a:moveTo>
                  <a:cubicBezTo>
                    <a:pt x="996" y="88"/>
                    <a:pt x="933" y="0"/>
                    <a:pt x="861" y="29"/>
                  </a:cubicBezTo>
                  <a:cubicBezTo>
                    <a:pt x="619" y="127"/>
                    <a:pt x="0" y="764"/>
                    <a:pt x="63" y="800"/>
                  </a:cubicBezTo>
                  <a:cubicBezTo>
                    <a:pt x="127" y="836"/>
                    <a:pt x="1068" y="241"/>
                    <a:pt x="1025"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4198AFC3-51E6-4E84-A7C2-A8C11534807C}"/>
                </a:ext>
              </a:extLst>
            </p:cNvPr>
            <p:cNvSpPr>
              <a:spLocks/>
            </p:cNvSpPr>
            <p:nvPr userDrawn="1"/>
          </p:nvSpPr>
          <p:spPr bwMode="auto">
            <a:xfrm>
              <a:off x="2959" y="114"/>
              <a:ext cx="752" cy="944"/>
            </a:xfrm>
            <a:custGeom>
              <a:avLst/>
              <a:gdLst>
                <a:gd name="T0" fmla="*/ 31 w 376"/>
                <a:gd name="T1" fmla="*/ 440 h 472"/>
                <a:gd name="T2" fmla="*/ 349 w 376"/>
                <a:gd name="T3" fmla="*/ 128 h 472"/>
                <a:gd name="T4" fmla="*/ 371 w 376"/>
                <a:gd name="T5" fmla="*/ 89 h 472"/>
                <a:gd name="T6" fmla="*/ 355 w 376"/>
                <a:gd name="T7" fmla="*/ 25 h 472"/>
                <a:gd name="T8" fmla="*/ 298 w 376"/>
                <a:gd name="T9" fmla="*/ 5 h 472"/>
                <a:gd name="T10" fmla="*/ 255 w 376"/>
                <a:gd name="T11" fmla="*/ 36 h 472"/>
                <a:gd name="T12" fmla="*/ 31 w 376"/>
                <a:gd name="T13" fmla="*/ 440 h 472"/>
              </a:gdLst>
              <a:ahLst/>
              <a:cxnLst>
                <a:cxn ang="0">
                  <a:pos x="T0" y="T1"/>
                </a:cxn>
                <a:cxn ang="0">
                  <a:pos x="T2" y="T3"/>
                </a:cxn>
                <a:cxn ang="0">
                  <a:pos x="T4" y="T5"/>
                </a:cxn>
                <a:cxn ang="0">
                  <a:pos x="T6" y="T7"/>
                </a:cxn>
                <a:cxn ang="0">
                  <a:pos x="T8" y="T9"/>
                </a:cxn>
                <a:cxn ang="0">
                  <a:pos x="T10" y="T11"/>
                </a:cxn>
                <a:cxn ang="0">
                  <a:pos x="T12" y="T13"/>
                </a:cxn>
              </a:cxnLst>
              <a:rect l="0" t="0" r="r" b="b"/>
              <a:pathLst>
                <a:path w="376" h="472">
                  <a:moveTo>
                    <a:pt x="31" y="440"/>
                  </a:moveTo>
                  <a:cubicBezTo>
                    <a:pt x="63" y="472"/>
                    <a:pt x="316" y="170"/>
                    <a:pt x="349" y="128"/>
                  </a:cubicBezTo>
                  <a:cubicBezTo>
                    <a:pt x="358" y="116"/>
                    <a:pt x="367" y="104"/>
                    <a:pt x="371" y="89"/>
                  </a:cubicBezTo>
                  <a:cubicBezTo>
                    <a:pt x="376" y="68"/>
                    <a:pt x="370" y="42"/>
                    <a:pt x="355" y="25"/>
                  </a:cubicBezTo>
                  <a:cubicBezTo>
                    <a:pt x="340" y="8"/>
                    <a:pt x="317" y="0"/>
                    <a:pt x="298" y="5"/>
                  </a:cubicBezTo>
                  <a:cubicBezTo>
                    <a:pt x="281" y="9"/>
                    <a:pt x="268" y="22"/>
                    <a:pt x="255" y="36"/>
                  </a:cubicBezTo>
                  <a:cubicBezTo>
                    <a:pt x="219" y="75"/>
                    <a:pt x="0" y="408"/>
                    <a:pt x="31" y="4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81671708-3024-4202-9008-4B9682873671}"/>
                </a:ext>
              </a:extLst>
            </p:cNvPr>
            <p:cNvSpPr>
              <a:spLocks/>
            </p:cNvSpPr>
            <p:nvPr userDrawn="1"/>
          </p:nvSpPr>
          <p:spPr bwMode="auto">
            <a:xfrm>
              <a:off x="3711" y="3276"/>
              <a:ext cx="902" cy="714"/>
            </a:xfrm>
            <a:custGeom>
              <a:avLst/>
              <a:gdLst>
                <a:gd name="T0" fmla="*/ 5 w 451"/>
                <a:gd name="T1" fmla="*/ 61 h 357"/>
                <a:gd name="T2" fmla="*/ 374 w 451"/>
                <a:gd name="T3" fmla="*/ 355 h 357"/>
                <a:gd name="T4" fmla="*/ 432 w 451"/>
                <a:gd name="T5" fmla="*/ 258 h 357"/>
                <a:gd name="T6" fmla="*/ 5 w 451"/>
                <a:gd name="T7" fmla="*/ 61 h 357"/>
              </a:gdLst>
              <a:ahLst/>
              <a:cxnLst>
                <a:cxn ang="0">
                  <a:pos x="T0" y="T1"/>
                </a:cxn>
                <a:cxn ang="0">
                  <a:pos x="T2" y="T3"/>
                </a:cxn>
                <a:cxn ang="0">
                  <a:pos x="T4" y="T5"/>
                </a:cxn>
                <a:cxn ang="0">
                  <a:pos x="T6" y="T7"/>
                </a:cxn>
              </a:cxnLst>
              <a:rect l="0" t="0" r="r" b="b"/>
              <a:pathLst>
                <a:path w="451" h="357">
                  <a:moveTo>
                    <a:pt x="5" y="61"/>
                  </a:moveTo>
                  <a:cubicBezTo>
                    <a:pt x="0" y="123"/>
                    <a:pt x="338" y="357"/>
                    <a:pt x="374" y="355"/>
                  </a:cubicBezTo>
                  <a:cubicBezTo>
                    <a:pt x="400" y="354"/>
                    <a:pt x="451" y="293"/>
                    <a:pt x="432" y="258"/>
                  </a:cubicBezTo>
                  <a:cubicBezTo>
                    <a:pt x="408" y="215"/>
                    <a:pt x="9" y="0"/>
                    <a:pt x="5"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C8ABD3C7-18E7-49B9-8408-AAD777A2CAFE}"/>
                </a:ext>
              </a:extLst>
            </p:cNvPr>
            <p:cNvSpPr>
              <a:spLocks/>
            </p:cNvSpPr>
            <p:nvPr userDrawn="1"/>
          </p:nvSpPr>
          <p:spPr bwMode="auto">
            <a:xfrm>
              <a:off x="569" y="0"/>
              <a:ext cx="704" cy="854"/>
            </a:xfrm>
            <a:custGeom>
              <a:avLst/>
              <a:gdLst>
                <a:gd name="T0" fmla="*/ 15 w 352"/>
                <a:gd name="T1" fmla="*/ 0 h 427"/>
                <a:gd name="T2" fmla="*/ 2 w 352"/>
                <a:gd name="T3" fmla="*/ 35 h 427"/>
                <a:gd name="T4" fmla="*/ 330 w 352"/>
                <a:gd name="T5" fmla="*/ 372 h 427"/>
                <a:gd name="T6" fmla="*/ 126 w 352"/>
                <a:gd name="T7" fmla="*/ 0 h 427"/>
                <a:gd name="T8" fmla="*/ 15 w 352"/>
                <a:gd name="T9" fmla="*/ 0 h 427"/>
              </a:gdLst>
              <a:ahLst/>
              <a:cxnLst>
                <a:cxn ang="0">
                  <a:pos x="T0" y="T1"/>
                </a:cxn>
                <a:cxn ang="0">
                  <a:pos x="T2" y="T3"/>
                </a:cxn>
                <a:cxn ang="0">
                  <a:pos x="T4" y="T5"/>
                </a:cxn>
                <a:cxn ang="0">
                  <a:pos x="T6" y="T7"/>
                </a:cxn>
                <a:cxn ang="0">
                  <a:pos x="T8" y="T9"/>
                </a:cxn>
              </a:cxnLst>
              <a:rect l="0" t="0" r="r" b="b"/>
              <a:pathLst>
                <a:path w="352" h="427">
                  <a:moveTo>
                    <a:pt x="15" y="0"/>
                  </a:moveTo>
                  <a:cubicBezTo>
                    <a:pt x="6" y="10"/>
                    <a:pt x="0" y="23"/>
                    <a:pt x="2" y="35"/>
                  </a:cubicBezTo>
                  <a:cubicBezTo>
                    <a:pt x="8" y="84"/>
                    <a:pt x="304" y="427"/>
                    <a:pt x="330" y="372"/>
                  </a:cubicBezTo>
                  <a:cubicBezTo>
                    <a:pt x="352" y="326"/>
                    <a:pt x="200" y="89"/>
                    <a:pt x="126" y="0"/>
                  </a:cubicBez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8EB2D9D3-B3FA-476B-98A5-99B1D12B692F}"/>
                </a:ext>
              </a:extLst>
            </p:cNvPr>
            <p:cNvSpPr>
              <a:spLocks/>
            </p:cNvSpPr>
            <p:nvPr userDrawn="1"/>
          </p:nvSpPr>
          <p:spPr bwMode="auto">
            <a:xfrm>
              <a:off x="1253" y="0"/>
              <a:ext cx="690" cy="1618"/>
            </a:xfrm>
            <a:custGeom>
              <a:avLst/>
              <a:gdLst>
                <a:gd name="T0" fmla="*/ 0 w 345"/>
                <a:gd name="T1" fmla="*/ 0 h 809"/>
                <a:gd name="T2" fmla="*/ 312 w 345"/>
                <a:gd name="T3" fmla="*/ 785 h 809"/>
                <a:gd name="T4" fmla="*/ 220 w 345"/>
                <a:gd name="T5" fmla="*/ 0 h 809"/>
                <a:gd name="T6" fmla="*/ 0 w 345"/>
                <a:gd name="T7" fmla="*/ 0 h 809"/>
              </a:gdLst>
              <a:ahLst/>
              <a:cxnLst>
                <a:cxn ang="0">
                  <a:pos x="T0" y="T1"/>
                </a:cxn>
                <a:cxn ang="0">
                  <a:pos x="T2" y="T3"/>
                </a:cxn>
                <a:cxn ang="0">
                  <a:pos x="T4" y="T5"/>
                </a:cxn>
                <a:cxn ang="0">
                  <a:pos x="T6" y="T7"/>
                </a:cxn>
              </a:cxnLst>
              <a:rect l="0" t="0" r="r" b="b"/>
              <a:pathLst>
                <a:path w="345" h="809">
                  <a:moveTo>
                    <a:pt x="0" y="0"/>
                  </a:moveTo>
                  <a:cubicBezTo>
                    <a:pt x="78" y="310"/>
                    <a:pt x="288" y="809"/>
                    <a:pt x="312" y="785"/>
                  </a:cubicBezTo>
                  <a:cubicBezTo>
                    <a:pt x="345" y="753"/>
                    <a:pt x="296" y="290"/>
                    <a:pt x="22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7655F8D1-F5C4-4F1F-B1D6-445DE4E27BE2}"/>
                </a:ext>
              </a:extLst>
            </p:cNvPr>
            <p:cNvSpPr>
              <a:spLocks/>
            </p:cNvSpPr>
            <p:nvPr userDrawn="1"/>
          </p:nvSpPr>
          <p:spPr bwMode="auto">
            <a:xfrm>
              <a:off x="2835" y="3850"/>
              <a:ext cx="436" cy="470"/>
            </a:xfrm>
            <a:custGeom>
              <a:avLst/>
              <a:gdLst>
                <a:gd name="T0" fmla="*/ 24 w 218"/>
                <a:gd name="T1" fmla="*/ 11 h 235"/>
                <a:gd name="T2" fmla="*/ 88 w 218"/>
                <a:gd name="T3" fmla="*/ 235 h 235"/>
                <a:gd name="T4" fmla="*/ 218 w 218"/>
                <a:gd name="T5" fmla="*/ 235 h 235"/>
                <a:gd name="T6" fmla="*/ 24 w 218"/>
                <a:gd name="T7" fmla="*/ 11 h 235"/>
              </a:gdLst>
              <a:ahLst/>
              <a:cxnLst>
                <a:cxn ang="0">
                  <a:pos x="T0" y="T1"/>
                </a:cxn>
                <a:cxn ang="0">
                  <a:pos x="T2" y="T3"/>
                </a:cxn>
                <a:cxn ang="0">
                  <a:pos x="T4" y="T5"/>
                </a:cxn>
                <a:cxn ang="0">
                  <a:pos x="T6" y="T7"/>
                </a:cxn>
              </a:cxnLst>
              <a:rect l="0" t="0" r="r" b="b"/>
              <a:pathLst>
                <a:path w="218" h="235">
                  <a:moveTo>
                    <a:pt x="24" y="11"/>
                  </a:moveTo>
                  <a:cubicBezTo>
                    <a:pt x="0" y="20"/>
                    <a:pt x="43" y="132"/>
                    <a:pt x="88" y="235"/>
                  </a:cubicBezTo>
                  <a:cubicBezTo>
                    <a:pt x="218" y="235"/>
                    <a:pt x="218" y="235"/>
                    <a:pt x="218" y="235"/>
                  </a:cubicBezTo>
                  <a:cubicBezTo>
                    <a:pt x="148" y="130"/>
                    <a:pt x="51" y="0"/>
                    <a:pt x="2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EE94222A-441B-4E6E-AED3-68DB54BCE70A}"/>
                </a:ext>
              </a:extLst>
            </p:cNvPr>
            <p:cNvSpPr>
              <a:spLocks/>
            </p:cNvSpPr>
            <p:nvPr userDrawn="1"/>
          </p:nvSpPr>
          <p:spPr bwMode="auto">
            <a:xfrm>
              <a:off x="2719" y="3118"/>
              <a:ext cx="1506" cy="1202"/>
            </a:xfrm>
            <a:custGeom>
              <a:avLst/>
              <a:gdLst>
                <a:gd name="T0" fmla="*/ 31 w 753"/>
                <a:gd name="T1" fmla="*/ 39 h 601"/>
                <a:gd name="T2" fmla="*/ 469 w 753"/>
                <a:gd name="T3" fmla="*/ 601 h 601"/>
                <a:gd name="T4" fmla="*/ 752 w 753"/>
                <a:gd name="T5" fmla="*/ 601 h 601"/>
                <a:gd name="T6" fmla="*/ 744 w 753"/>
                <a:gd name="T7" fmla="*/ 550 h 601"/>
                <a:gd name="T8" fmla="*/ 31 w 753"/>
                <a:gd name="T9" fmla="*/ 39 h 601"/>
              </a:gdLst>
              <a:ahLst/>
              <a:cxnLst>
                <a:cxn ang="0">
                  <a:pos x="T0" y="T1"/>
                </a:cxn>
                <a:cxn ang="0">
                  <a:pos x="T2" y="T3"/>
                </a:cxn>
                <a:cxn ang="0">
                  <a:pos x="T4" y="T5"/>
                </a:cxn>
                <a:cxn ang="0">
                  <a:pos x="T6" y="T7"/>
                </a:cxn>
                <a:cxn ang="0">
                  <a:pos x="T8" y="T9"/>
                </a:cxn>
              </a:cxnLst>
              <a:rect l="0" t="0" r="r" b="b"/>
              <a:pathLst>
                <a:path w="753" h="601">
                  <a:moveTo>
                    <a:pt x="31" y="39"/>
                  </a:moveTo>
                  <a:cubicBezTo>
                    <a:pt x="0" y="77"/>
                    <a:pt x="257" y="413"/>
                    <a:pt x="469" y="601"/>
                  </a:cubicBezTo>
                  <a:cubicBezTo>
                    <a:pt x="752" y="601"/>
                    <a:pt x="752" y="601"/>
                    <a:pt x="752" y="601"/>
                  </a:cubicBezTo>
                  <a:cubicBezTo>
                    <a:pt x="753" y="581"/>
                    <a:pt x="751" y="562"/>
                    <a:pt x="744" y="550"/>
                  </a:cubicBezTo>
                  <a:cubicBezTo>
                    <a:pt x="621" y="353"/>
                    <a:pt x="64" y="0"/>
                    <a:pt x="3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3CAE09ED-B2EC-4BCA-801D-B40C3DD7FE56}"/>
                </a:ext>
              </a:extLst>
            </p:cNvPr>
            <p:cNvSpPr>
              <a:spLocks/>
            </p:cNvSpPr>
            <p:nvPr userDrawn="1"/>
          </p:nvSpPr>
          <p:spPr bwMode="auto">
            <a:xfrm>
              <a:off x="2837" y="2562"/>
              <a:ext cx="2050" cy="900"/>
            </a:xfrm>
            <a:custGeom>
              <a:avLst/>
              <a:gdLst>
                <a:gd name="T0" fmla="*/ 16 w 1025"/>
                <a:gd name="T1" fmla="*/ 65 h 450"/>
                <a:gd name="T2" fmla="*/ 1025 w 1025"/>
                <a:gd name="T3" fmla="*/ 450 h 450"/>
                <a:gd name="T4" fmla="*/ 1025 w 1025"/>
                <a:gd name="T5" fmla="*/ 173 h 450"/>
                <a:gd name="T6" fmla="*/ 16 w 1025"/>
                <a:gd name="T7" fmla="*/ 65 h 450"/>
              </a:gdLst>
              <a:ahLst/>
              <a:cxnLst>
                <a:cxn ang="0">
                  <a:pos x="T0" y="T1"/>
                </a:cxn>
                <a:cxn ang="0">
                  <a:pos x="T2" y="T3"/>
                </a:cxn>
                <a:cxn ang="0">
                  <a:pos x="T4" y="T5"/>
                </a:cxn>
                <a:cxn ang="0">
                  <a:pos x="T6" y="T7"/>
                </a:cxn>
              </a:cxnLst>
              <a:rect l="0" t="0" r="r" b="b"/>
              <a:pathLst>
                <a:path w="1025" h="450">
                  <a:moveTo>
                    <a:pt x="16" y="65"/>
                  </a:moveTo>
                  <a:cubicBezTo>
                    <a:pt x="32" y="128"/>
                    <a:pt x="847" y="442"/>
                    <a:pt x="1025" y="450"/>
                  </a:cubicBezTo>
                  <a:cubicBezTo>
                    <a:pt x="1025" y="173"/>
                    <a:pt x="1025" y="173"/>
                    <a:pt x="1025" y="173"/>
                  </a:cubicBezTo>
                  <a:cubicBezTo>
                    <a:pt x="842" y="123"/>
                    <a:pt x="0" y="0"/>
                    <a:pt x="16"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3D7F51DC-B429-40E4-BE2F-013EC8241775}"/>
                </a:ext>
              </a:extLst>
            </p:cNvPr>
            <p:cNvSpPr>
              <a:spLocks/>
            </p:cNvSpPr>
            <p:nvPr userDrawn="1"/>
          </p:nvSpPr>
          <p:spPr bwMode="auto">
            <a:xfrm>
              <a:off x="3933" y="2344"/>
              <a:ext cx="954" cy="270"/>
            </a:xfrm>
            <a:custGeom>
              <a:avLst/>
              <a:gdLst>
                <a:gd name="T0" fmla="*/ 5 w 477"/>
                <a:gd name="T1" fmla="*/ 77 h 135"/>
                <a:gd name="T2" fmla="*/ 447 w 477"/>
                <a:gd name="T3" fmla="*/ 135 h 135"/>
                <a:gd name="T4" fmla="*/ 477 w 477"/>
                <a:gd name="T5" fmla="*/ 132 h 135"/>
                <a:gd name="T6" fmla="*/ 477 w 477"/>
                <a:gd name="T7" fmla="*/ 6 h 135"/>
                <a:gd name="T8" fmla="*/ 462 w 477"/>
                <a:gd name="T9" fmla="*/ 4 h 135"/>
                <a:gd name="T10" fmla="*/ 5 w 477"/>
                <a:gd name="T11" fmla="*/ 77 h 135"/>
              </a:gdLst>
              <a:ahLst/>
              <a:cxnLst>
                <a:cxn ang="0">
                  <a:pos x="T0" y="T1"/>
                </a:cxn>
                <a:cxn ang="0">
                  <a:pos x="T2" y="T3"/>
                </a:cxn>
                <a:cxn ang="0">
                  <a:pos x="T4" y="T5"/>
                </a:cxn>
                <a:cxn ang="0">
                  <a:pos x="T6" y="T7"/>
                </a:cxn>
                <a:cxn ang="0">
                  <a:pos x="T8" y="T9"/>
                </a:cxn>
                <a:cxn ang="0">
                  <a:pos x="T10" y="T11"/>
                </a:cxn>
              </a:cxnLst>
              <a:rect l="0" t="0" r="r" b="b"/>
              <a:pathLst>
                <a:path w="477" h="135">
                  <a:moveTo>
                    <a:pt x="5" y="77"/>
                  </a:moveTo>
                  <a:cubicBezTo>
                    <a:pt x="0" y="122"/>
                    <a:pt x="394" y="135"/>
                    <a:pt x="447" y="135"/>
                  </a:cubicBezTo>
                  <a:cubicBezTo>
                    <a:pt x="457" y="135"/>
                    <a:pt x="467" y="134"/>
                    <a:pt x="477" y="132"/>
                  </a:cubicBezTo>
                  <a:cubicBezTo>
                    <a:pt x="477" y="6"/>
                    <a:pt x="477" y="6"/>
                    <a:pt x="477" y="6"/>
                  </a:cubicBezTo>
                  <a:cubicBezTo>
                    <a:pt x="472" y="5"/>
                    <a:pt x="467" y="4"/>
                    <a:pt x="462" y="4"/>
                  </a:cubicBezTo>
                  <a:cubicBezTo>
                    <a:pt x="408" y="0"/>
                    <a:pt x="11" y="33"/>
                    <a:pt x="5"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EC954ACE-FB10-4076-8D11-B33492DAEE04}"/>
                </a:ext>
              </a:extLst>
            </p:cNvPr>
            <p:cNvSpPr>
              <a:spLocks/>
            </p:cNvSpPr>
            <p:nvPr userDrawn="1"/>
          </p:nvSpPr>
          <p:spPr bwMode="auto">
            <a:xfrm>
              <a:off x="2877" y="1576"/>
              <a:ext cx="2010" cy="864"/>
            </a:xfrm>
            <a:custGeom>
              <a:avLst/>
              <a:gdLst>
                <a:gd name="T0" fmla="*/ 1002 w 1005"/>
                <a:gd name="T1" fmla="*/ 0 h 432"/>
                <a:gd name="T2" fmla="*/ 21 w 1005"/>
                <a:gd name="T3" fmla="*/ 379 h 432"/>
                <a:gd name="T4" fmla="*/ 1005 w 1005"/>
                <a:gd name="T5" fmla="*/ 224 h 432"/>
                <a:gd name="T6" fmla="*/ 1005 w 1005"/>
                <a:gd name="T7" fmla="*/ 0 h 432"/>
                <a:gd name="T8" fmla="*/ 1002 w 1005"/>
                <a:gd name="T9" fmla="*/ 0 h 432"/>
              </a:gdLst>
              <a:ahLst/>
              <a:cxnLst>
                <a:cxn ang="0">
                  <a:pos x="T0" y="T1"/>
                </a:cxn>
                <a:cxn ang="0">
                  <a:pos x="T2" y="T3"/>
                </a:cxn>
                <a:cxn ang="0">
                  <a:pos x="T4" y="T5"/>
                </a:cxn>
                <a:cxn ang="0">
                  <a:pos x="T6" y="T7"/>
                </a:cxn>
                <a:cxn ang="0">
                  <a:pos x="T8" y="T9"/>
                </a:cxn>
              </a:cxnLst>
              <a:rect l="0" t="0" r="r" b="b"/>
              <a:pathLst>
                <a:path w="1005" h="432">
                  <a:moveTo>
                    <a:pt x="1002" y="0"/>
                  </a:moveTo>
                  <a:cubicBezTo>
                    <a:pt x="796" y="41"/>
                    <a:pt x="0" y="306"/>
                    <a:pt x="21" y="379"/>
                  </a:cubicBezTo>
                  <a:cubicBezTo>
                    <a:pt x="36" y="432"/>
                    <a:pt x="701" y="345"/>
                    <a:pt x="1005" y="224"/>
                  </a:cubicBezTo>
                  <a:cubicBezTo>
                    <a:pt x="1005" y="0"/>
                    <a:pt x="1005" y="0"/>
                    <a:pt x="1005" y="0"/>
                  </a:cubicBezTo>
                  <a:cubicBezTo>
                    <a:pt x="1004" y="0"/>
                    <a:pt x="1003" y="0"/>
                    <a:pt x="10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61542E4B-A031-43D5-9C35-9E0B219A8FF7}"/>
                </a:ext>
              </a:extLst>
            </p:cNvPr>
            <p:cNvSpPr>
              <a:spLocks/>
            </p:cNvSpPr>
            <p:nvPr userDrawn="1"/>
          </p:nvSpPr>
          <p:spPr bwMode="auto">
            <a:xfrm>
              <a:off x="2217" y="0"/>
              <a:ext cx="884" cy="1686"/>
            </a:xfrm>
            <a:custGeom>
              <a:avLst/>
              <a:gdLst>
                <a:gd name="T0" fmla="*/ 155 w 442"/>
                <a:gd name="T1" fmla="*/ 0 h 843"/>
                <a:gd name="T2" fmla="*/ 54 w 442"/>
                <a:gd name="T3" fmla="*/ 831 h 843"/>
                <a:gd name="T4" fmla="*/ 442 w 442"/>
                <a:gd name="T5" fmla="*/ 0 h 843"/>
                <a:gd name="T6" fmla="*/ 155 w 442"/>
                <a:gd name="T7" fmla="*/ 0 h 843"/>
              </a:gdLst>
              <a:ahLst/>
              <a:cxnLst>
                <a:cxn ang="0">
                  <a:pos x="T0" y="T1"/>
                </a:cxn>
                <a:cxn ang="0">
                  <a:pos x="T2" y="T3"/>
                </a:cxn>
                <a:cxn ang="0">
                  <a:pos x="T4" y="T5"/>
                </a:cxn>
                <a:cxn ang="0">
                  <a:pos x="T6" y="T7"/>
                </a:cxn>
              </a:cxnLst>
              <a:rect l="0" t="0" r="r" b="b"/>
              <a:pathLst>
                <a:path w="442" h="843">
                  <a:moveTo>
                    <a:pt x="155" y="0"/>
                  </a:moveTo>
                  <a:cubicBezTo>
                    <a:pt x="59" y="332"/>
                    <a:pt x="0" y="843"/>
                    <a:pt x="54" y="831"/>
                  </a:cubicBezTo>
                  <a:cubicBezTo>
                    <a:pt x="105" y="820"/>
                    <a:pt x="351" y="295"/>
                    <a:pt x="442" y="0"/>
                  </a:cubicBezTo>
                  <a:lnTo>
                    <a:pt x="1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7EE53A6B-AEE7-4DB2-9641-88A81F879534}"/>
                </a:ext>
              </a:extLst>
            </p:cNvPr>
            <p:cNvSpPr>
              <a:spLocks/>
            </p:cNvSpPr>
            <p:nvPr userDrawn="1"/>
          </p:nvSpPr>
          <p:spPr bwMode="auto">
            <a:xfrm>
              <a:off x="1969" y="0"/>
              <a:ext cx="290" cy="562"/>
            </a:xfrm>
            <a:custGeom>
              <a:avLst/>
              <a:gdLst>
                <a:gd name="T0" fmla="*/ 61 w 145"/>
                <a:gd name="T1" fmla="*/ 281 h 281"/>
                <a:gd name="T2" fmla="*/ 145 w 145"/>
                <a:gd name="T3" fmla="*/ 0 h 281"/>
                <a:gd name="T4" fmla="*/ 0 w 145"/>
                <a:gd name="T5" fmla="*/ 0 h 281"/>
                <a:gd name="T6" fmla="*/ 61 w 145"/>
                <a:gd name="T7" fmla="*/ 281 h 281"/>
              </a:gdLst>
              <a:ahLst/>
              <a:cxnLst>
                <a:cxn ang="0">
                  <a:pos x="T0" y="T1"/>
                </a:cxn>
                <a:cxn ang="0">
                  <a:pos x="T2" y="T3"/>
                </a:cxn>
                <a:cxn ang="0">
                  <a:pos x="T4" y="T5"/>
                </a:cxn>
                <a:cxn ang="0">
                  <a:pos x="T6" y="T7"/>
                </a:cxn>
              </a:cxnLst>
              <a:rect l="0" t="0" r="r" b="b"/>
              <a:pathLst>
                <a:path w="145" h="281">
                  <a:moveTo>
                    <a:pt x="61" y="281"/>
                  </a:moveTo>
                  <a:cubicBezTo>
                    <a:pt x="90" y="280"/>
                    <a:pt x="128" y="124"/>
                    <a:pt x="145" y="0"/>
                  </a:cubicBezTo>
                  <a:cubicBezTo>
                    <a:pt x="0" y="0"/>
                    <a:pt x="0" y="0"/>
                    <a:pt x="0" y="0"/>
                  </a:cubicBezTo>
                  <a:cubicBezTo>
                    <a:pt x="8" y="128"/>
                    <a:pt x="39" y="281"/>
                    <a:pt x="61"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947562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E5527-7AC7-45D7-B87D-081B41870116}"/>
              </a:ext>
            </a:extLst>
          </p:cNvPr>
          <p:cNvSpPr>
            <a:spLocks noGrp="1"/>
          </p:cNvSpPr>
          <p:nvPr>
            <p:ph type="title"/>
          </p:nvPr>
        </p:nvSpPr>
        <p:spPr>
          <a:xfrm>
            <a:off x="765175" y="1376363"/>
            <a:ext cx="10515600" cy="2852737"/>
          </a:xfrm>
        </p:spPr>
        <p:txBody>
          <a:bodyPr anchor="b"/>
          <a:lstStyle>
            <a:lvl1pPr>
              <a:defRPr sz="5400">
                <a:solidFill>
                  <a:schemeClr val="accent2"/>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3FDD095-0DA1-48BA-93A3-92C61921EE92}"/>
              </a:ext>
            </a:extLst>
          </p:cNvPr>
          <p:cNvSpPr>
            <a:spLocks noGrp="1"/>
          </p:cNvSpPr>
          <p:nvPr>
            <p:ph type="body" idx="1"/>
          </p:nvPr>
        </p:nvSpPr>
        <p:spPr>
          <a:xfrm>
            <a:off x="765175" y="4256088"/>
            <a:ext cx="10515600" cy="1500187"/>
          </a:xfrm>
        </p:spPr>
        <p:txBody>
          <a:bodyPr/>
          <a:lstStyle>
            <a:lvl1pPr marL="0" indent="0">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4150631-AACA-439B-A767-D37B79F014EA}"/>
              </a:ext>
            </a:extLst>
          </p:cNvPr>
          <p:cNvSpPr>
            <a:spLocks noGrp="1"/>
          </p:cNvSpPr>
          <p:nvPr>
            <p:ph type="dt" sz="half" idx="10"/>
          </p:nvPr>
        </p:nvSpPr>
        <p:spPr/>
        <p:txBody>
          <a:bodyPr/>
          <a:lstStyle/>
          <a:p>
            <a:fld id="{2D302EA8-EB43-477E-BCE8-4ACDFB5DAB73}" type="datetime1">
              <a:rPr lang="en-GB" smtClean="0"/>
              <a:t>17/10/2024</a:t>
            </a:fld>
            <a:endParaRPr lang="en-GB"/>
          </a:p>
        </p:txBody>
      </p:sp>
      <p:sp>
        <p:nvSpPr>
          <p:cNvPr id="5" name="Footer Placeholder 4">
            <a:extLst>
              <a:ext uri="{FF2B5EF4-FFF2-40B4-BE49-F238E27FC236}">
                <a16:creationId xmlns:a16="http://schemas.microsoft.com/office/drawing/2014/main" id="{758D5E68-3C35-4F61-967A-7795CB9EEC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7BE44D-D999-46B3-98A8-9B4C81C85572}"/>
              </a:ext>
            </a:extLst>
          </p:cNvPr>
          <p:cNvSpPr>
            <a:spLocks noGrp="1"/>
          </p:cNvSpPr>
          <p:nvPr>
            <p:ph type="sldNum" sz="quarter" idx="12"/>
          </p:nvPr>
        </p:nvSpPr>
        <p:spPr/>
        <p:txBody>
          <a:bodyPr/>
          <a:lstStyle/>
          <a:p>
            <a:fld id="{86F0BA84-1CDC-4849-886C-C2FB8D8D56FC}" type="slidenum">
              <a:rPr lang="en-GB" smtClean="0"/>
              <a:t>‹#›</a:t>
            </a:fld>
            <a:endParaRPr lang="en-GB"/>
          </a:p>
        </p:txBody>
      </p:sp>
      <p:grpSp>
        <p:nvGrpSpPr>
          <p:cNvPr id="7" name="Group 4">
            <a:extLst>
              <a:ext uri="{FF2B5EF4-FFF2-40B4-BE49-F238E27FC236}">
                <a16:creationId xmlns:a16="http://schemas.microsoft.com/office/drawing/2014/main" id="{3C26E08A-6710-4BD2-A910-B19AD3B9DD1D}"/>
              </a:ext>
            </a:extLst>
          </p:cNvPr>
          <p:cNvGrpSpPr>
            <a:grpSpLocks noChangeAspect="1"/>
          </p:cNvGrpSpPr>
          <p:nvPr userDrawn="1"/>
        </p:nvGrpSpPr>
        <p:grpSpPr bwMode="auto">
          <a:xfrm>
            <a:off x="5334000" y="0"/>
            <a:ext cx="6858000" cy="6858000"/>
            <a:chOff x="569" y="0"/>
            <a:chExt cx="4320" cy="4320"/>
          </a:xfrm>
          <a:solidFill>
            <a:srgbClr val="3F2D57"/>
          </a:solidFill>
        </p:grpSpPr>
        <p:sp>
          <p:nvSpPr>
            <p:cNvPr id="8" name="Freeform 5">
              <a:extLst>
                <a:ext uri="{FF2B5EF4-FFF2-40B4-BE49-F238E27FC236}">
                  <a16:creationId xmlns:a16="http://schemas.microsoft.com/office/drawing/2014/main" id="{9CF59405-0A99-48C4-870E-88E1648BFFE9}"/>
                </a:ext>
              </a:extLst>
            </p:cNvPr>
            <p:cNvSpPr>
              <a:spLocks/>
            </p:cNvSpPr>
            <p:nvPr userDrawn="1"/>
          </p:nvSpPr>
          <p:spPr bwMode="auto">
            <a:xfrm>
              <a:off x="3837" y="974"/>
              <a:ext cx="1052" cy="658"/>
            </a:xfrm>
            <a:custGeom>
              <a:avLst/>
              <a:gdLst>
                <a:gd name="T0" fmla="*/ 25 w 526"/>
                <a:gd name="T1" fmla="*/ 320 h 329"/>
                <a:gd name="T2" fmla="*/ 447 w 526"/>
                <a:gd name="T3" fmla="*/ 157 h 329"/>
                <a:gd name="T4" fmla="*/ 417 w 526"/>
                <a:gd name="T5" fmla="*/ 9 h 329"/>
                <a:gd name="T6" fmla="*/ 25 w 526"/>
                <a:gd name="T7" fmla="*/ 320 h 329"/>
              </a:gdLst>
              <a:ahLst/>
              <a:cxnLst>
                <a:cxn ang="0">
                  <a:pos x="T0" y="T1"/>
                </a:cxn>
                <a:cxn ang="0">
                  <a:pos x="T2" y="T3"/>
                </a:cxn>
                <a:cxn ang="0">
                  <a:pos x="T4" y="T5"/>
                </a:cxn>
                <a:cxn ang="0">
                  <a:pos x="T6" y="T7"/>
                </a:cxn>
              </a:cxnLst>
              <a:rect l="0" t="0" r="r" b="b"/>
              <a:pathLst>
                <a:path w="526" h="329">
                  <a:moveTo>
                    <a:pt x="25" y="320"/>
                  </a:moveTo>
                  <a:cubicBezTo>
                    <a:pt x="48" y="329"/>
                    <a:pt x="397" y="186"/>
                    <a:pt x="447" y="157"/>
                  </a:cubicBezTo>
                  <a:cubicBezTo>
                    <a:pt x="526" y="113"/>
                    <a:pt x="444" y="0"/>
                    <a:pt x="417" y="9"/>
                  </a:cubicBezTo>
                  <a:cubicBezTo>
                    <a:pt x="285" y="53"/>
                    <a:pt x="0" y="309"/>
                    <a:pt x="25"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F73E96E4-A7E4-4703-9D94-C8E1B6BF05C6}"/>
                </a:ext>
              </a:extLst>
            </p:cNvPr>
            <p:cNvSpPr>
              <a:spLocks/>
            </p:cNvSpPr>
            <p:nvPr userDrawn="1"/>
          </p:nvSpPr>
          <p:spPr bwMode="auto">
            <a:xfrm>
              <a:off x="2619" y="260"/>
              <a:ext cx="2136" cy="1672"/>
            </a:xfrm>
            <a:custGeom>
              <a:avLst/>
              <a:gdLst>
                <a:gd name="T0" fmla="*/ 1025 w 1068"/>
                <a:gd name="T1" fmla="*/ 150 h 836"/>
                <a:gd name="T2" fmla="*/ 861 w 1068"/>
                <a:gd name="T3" fmla="*/ 29 h 836"/>
                <a:gd name="T4" fmla="*/ 63 w 1068"/>
                <a:gd name="T5" fmla="*/ 800 h 836"/>
                <a:gd name="T6" fmla="*/ 1025 w 1068"/>
                <a:gd name="T7" fmla="*/ 150 h 836"/>
              </a:gdLst>
              <a:ahLst/>
              <a:cxnLst>
                <a:cxn ang="0">
                  <a:pos x="T0" y="T1"/>
                </a:cxn>
                <a:cxn ang="0">
                  <a:pos x="T2" y="T3"/>
                </a:cxn>
                <a:cxn ang="0">
                  <a:pos x="T4" y="T5"/>
                </a:cxn>
                <a:cxn ang="0">
                  <a:pos x="T6" y="T7"/>
                </a:cxn>
              </a:cxnLst>
              <a:rect l="0" t="0" r="r" b="b"/>
              <a:pathLst>
                <a:path w="1068" h="836">
                  <a:moveTo>
                    <a:pt x="1025" y="150"/>
                  </a:moveTo>
                  <a:cubicBezTo>
                    <a:pt x="996" y="88"/>
                    <a:pt x="933" y="0"/>
                    <a:pt x="861" y="29"/>
                  </a:cubicBezTo>
                  <a:cubicBezTo>
                    <a:pt x="619" y="127"/>
                    <a:pt x="0" y="764"/>
                    <a:pt x="63" y="800"/>
                  </a:cubicBezTo>
                  <a:cubicBezTo>
                    <a:pt x="127" y="836"/>
                    <a:pt x="1068" y="241"/>
                    <a:pt x="1025"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4198AFC3-51E6-4E84-A7C2-A8C11534807C}"/>
                </a:ext>
              </a:extLst>
            </p:cNvPr>
            <p:cNvSpPr>
              <a:spLocks/>
            </p:cNvSpPr>
            <p:nvPr userDrawn="1"/>
          </p:nvSpPr>
          <p:spPr bwMode="auto">
            <a:xfrm>
              <a:off x="2959" y="114"/>
              <a:ext cx="752" cy="944"/>
            </a:xfrm>
            <a:custGeom>
              <a:avLst/>
              <a:gdLst>
                <a:gd name="T0" fmla="*/ 31 w 376"/>
                <a:gd name="T1" fmla="*/ 440 h 472"/>
                <a:gd name="T2" fmla="*/ 349 w 376"/>
                <a:gd name="T3" fmla="*/ 128 h 472"/>
                <a:gd name="T4" fmla="*/ 371 w 376"/>
                <a:gd name="T5" fmla="*/ 89 h 472"/>
                <a:gd name="T6" fmla="*/ 355 w 376"/>
                <a:gd name="T7" fmla="*/ 25 h 472"/>
                <a:gd name="T8" fmla="*/ 298 w 376"/>
                <a:gd name="T9" fmla="*/ 5 h 472"/>
                <a:gd name="T10" fmla="*/ 255 w 376"/>
                <a:gd name="T11" fmla="*/ 36 h 472"/>
                <a:gd name="T12" fmla="*/ 31 w 376"/>
                <a:gd name="T13" fmla="*/ 440 h 472"/>
              </a:gdLst>
              <a:ahLst/>
              <a:cxnLst>
                <a:cxn ang="0">
                  <a:pos x="T0" y="T1"/>
                </a:cxn>
                <a:cxn ang="0">
                  <a:pos x="T2" y="T3"/>
                </a:cxn>
                <a:cxn ang="0">
                  <a:pos x="T4" y="T5"/>
                </a:cxn>
                <a:cxn ang="0">
                  <a:pos x="T6" y="T7"/>
                </a:cxn>
                <a:cxn ang="0">
                  <a:pos x="T8" y="T9"/>
                </a:cxn>
                <a:cxn ang="0">
                  <a:pos x="T10" y="T11"/>
                </a:cxn>
                <a:cxn ang="0">
                  <a:pos x="T12" y="T13"/>
                </a:cxn>
              </a:cxnLst>
              <a:rect l="0" t="0" r="r" b="b"/>
              <a:pathLst>
                <a:path w="376" h="472">
                  <a:moveTo>
                    <a:pt x="31" y="440"/>
                  </a:moveTo>
                  <a:cubicBezTo>
                    <a:pt x="63" y="472"/>
                    <a:pt x="316" y="170"/>
                    <a:pt x="349" y="128"/>
                  </a:cubicBezTo>
                  <a:cubicBezTo>
                    <a:pt x="358" y="116"/>
                    <a:pt x="367" y="104"/>
                    <a:pt x="371" y="89"/>
                  </a:cubicBezTo>
                  <a:cubicBezTo>
                    <a:pt x="376" y="68"/>
                    <a:pt x="370" y="42"/>
                    <a:pt x="355" y="25"/>
                  </a:cubicBezTo>
                  <a:cubicBezTo>
                    <a:pt x="340" y="8"/>
                    <a:pt x="317" y="0"/>
                    <a:pt x="298" y="5"/>
                  </a:cubicBezTo>
                  <a:cubicBezTo>
                    <a:pt x="281" y="9"/>
                    <a:pt x="268" y="22"/>
                    <a:pt x="255" y="36"/>
                  </a:cubicBezTo>
                  <a:cubicBezTo>
                    <a:pt x="219" y="75"/>
                    <a:pt x="0" y="408"/>
                    <a:pt x="31" y="4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81671708-3024-4202-9008-4B9682873671}"/>
                </a:ext>
              </a:extLst>
            </p:cNvPr>
            <p:cNvSpPr>
              <a:spLocks/>
            </p:cNvSpPr>
            <p:nvPr userDrawn="1"/>
          </p:nvSpPr>
          <p:spPr bwMode="auto">
            <a:xfrm>
              <a:off x="3711" y="3276"/>
              <a:ext cx="902" cy="714"/>
            </a:xfrm>
            <a:custGeom>
              <a:avLst/>
              <a:gdLst>
                <a:gd name="T0" fmla="*/ 5 w 451"/>
                <a:gd name="T1" fmla="*/ 61 h 357"/>
                <a:gd name="T2" fmla="*/ 374 w 451"/>
                <a:gd name="T3" fmla="*/ 355 h 357"/>
                <a:gd name="T4" fmla="*/ 432 w 451"/>
                <a:gd name="T5" fmla="*/ 258 h 357"/>
                <a:gd name="T6" fmla="*/ 5 w 451"/>
                <a:gd name="T7" fmla="*/ 61 h 357"/>
              </a:gdLst>
              <a:ahLst/>
              <a:cxnLst>
                <a:cxn ang="0">
                  <a:pos x="T0" y="T1"/>
                </a:cxn>
                <a:cxn ang="0">
                  <a:pos x="T2" y="T3"/>
                </a:cxn>
                <a:cxn ang="0">
                  <a:pos x="T4" y="T5"/>
                </a:cxn>
                <a:cxn ang="0">
                  <a:pos x="T6" y="T7"/>
                </a:cxn>
              </a:cxnLst>
              <a:rect l="0" t="0" r="r" b="b"/>
              <a:pathLst>
                <a:path w="451" h="357">
                  <a:moveTo>
                    <a:pt x="5" y="61"/>
                  </a:moveTo>
                  <a:cubicBezTo>
                    <a:pt x="0" y="123"/>
                    <a:pt x="338" y="357"/>
                    <a:pt x="374" y="355"/>
                  </a:cubicBezTo>
                  <a:cubicBezTo>
                    <a:pt x="400" y="354"/>
                    <a:pt x="451" y="293"/>
                    <a:pt x="432" y="258"/>
                  </a:cubicBezTo>
                  <a:cubicBezTo>
                    <a:pt x="408" y="215"/>
                    <a:pt x="9" y="0"/>
                    <a:pt x="5"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C8ABD3C7-18E7-49B9-8408-AAD777A2CAFE}"/>
                </a:ext>
              </a:extLst>
            </p:cNvPr>
            <p:cNvSpPr>
              <a:spLocks/>
            </p:cNvSpPr>
            <p:nvPr userDrawn="1"/>
          </p:nvSpPr>
          <p:spPr bwMode="auto">
            <a:xfrm>
              <a:off x="569" y="0"/>
              <a:ext cx="704" cy="854"/>
            </a:xfrm>
            <a:custGeom>
              <a:avLst/>
              <a:gdLst>
                <a:gd name="T0" fmla="*/ 15 w 352"/>
                <a:gd name="T1" fmla="*/ 0 h 427"/>
                <a:gd name="T2" fmla="*/ 2 w 352"/>
                <a:gd name="T3" fmla="*/ 35 h 427"/>
                <a:gd name="T4" fmla="*/ 330 w 352"/>
                <a:gd name="T5" fmla="*/ 372 h 427"/>
                <a:gd name="T6" fmla="*/ 126 w 352"/>
                <a:gd name="T7" fmla="*/ 0 h 427"/>
                <a:gd name="T8" fmla="*/ 15 w 352"/>
                <a:gd name="T9" fmla="*/ 0 h 427"/>
              </a:gdLst>
              <a:ahLst/>
              <a:cxnLst>
                <a:cxn ang="0">
                  <a:pos x="T0" y="T1"/>
                </a:cxn>
                <a:cxn ang="0">
                  <a:pos x="T2" y="T3"/>
                </a:cxn>
                <a:cxn ang="0">
                  <a:pos x="T4" y="T5"/>
                </a:cxn>
                <a:cxn ang="0">
                  <a:pos x="T6" y="T7"/>
                </a:cxn>
                <a:cxn ang="0">
                  <a:pos x="T8" y="T9"/>
                </a:cxn>
              </a:cxnLst>
              <a:rect l="0" t="0" r="r" b="b"/>
              <a:pathLst>
                <a:path w="352" h="427">
                  <a:moveTo>
                    <a:pt x="15" y="0"/>
                  </a:moveTo>
                  <a:cubicBezTo>
                    <a:pt x="6" y="10"/>
                    <a:pt x="0" y="23"/>
                    <a:pt x="2" y="35"/>
                  </a:cubicBezTo>
                  <a:cubicBezTo>
                    <a:pt x="8" y="84"/>
                    <a:pt x="304" y="427"/>
                    <a:pt x="330" y="372"/>
                  </a:cubicBezTo>
                  <a:cubicBezTo>
                    <a:pt x="352" y="326"/>
                    <a:pt x="200" y="89"/>
                    <a:pt x="126" y="0"/>
                  </a:cubicBez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8EB2D9D3-B3FA-476B-98A5-99B1D12B692F}"/>
                </a:ext>
              </a:extLst>
            </p:cNvPr>
            <p:cNvSpPr>
              <a:spLocks/>
            </p:cNvSpPr>
            <p:nvPr userDrawn="1"/>
          </p:nvSpPr>
          <p:spPr bwMode="auto">
            <a:xfrm>
              <a:off x="1253" y="0"/>
              <a:ext cx="690" cy="1618"/>
            </a:xfrm>
            <a:custGeom>
              <a:avLst/>
              <a:gdLst>
                <a:gd name="T0" fmla="*/ 0 w 345"/>
                <a:gd name="T1" fmla="*/ 0 h 809"/>
                <a:gd name="T2" fmla="*/ 312 w 345"/>
                <a:gd name="T3" fmla="*/ 785 h 809"/>
                <a:gd name="T4" fmla="*/ 220 w 345"/>
                <a:gd name="T5" fmla="*/ 0 h 809"/>
                <a:gd name="T6" fmla="*/ 0 w 345"/>
                <a:gd name="T7" fmla="*/ 0 h 809"/>
              </a:gdLst>
              <a:ahLst/>
              <a:cxnLst>
                <a:cxn ang="0">
                  <a:pos x="T0" y="T1"/>
                </a:cxn>
                <a:cxn ang="0">
                  <a:pos x="T2" y="T3"/>
                </a:cxn>
                <a:cxn ang="0">
                  <a:pos x="T4" y="T5"/>
                </a:cxn>
                <a:cxn ang="0">
                  <a:pos x="T6" y="T7"/>
                </a:cxn>
              </a:cxnLst>
              <a:rect l="0" t="0" r="r" b="b"/>
              <a:pathLst>
                <a:path w="345" h="809">
                  <a:moveTo>
                    <a:pt x="0" y="0"/>
                  </a:moveTo>
                  <a:cubicBezTo>
                    <a:pt x="78" y="310"/>
                    <a:pt x="288" y="809"/>
                    <a:pt x="312" y="785"/>
                  </a:cubicBezTo>
                  <a:cubicBezTo>
                    <a:pt x="345" y="753"/>
                    <a:pt x="296" y="290"/>
                    <a:pt x="22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7655F8D1-F5C4-4F1F-B1D6-445DE4E27BE2}"/>
                </a:ext>
              </a:extLst>
            </p:cNvPr>
            <p:cNvSpPr>
              <a:spLocks/>
            </p:cNvSpPr>
            <p:nvPr userDrawn="1"/>
          </p:nvSpPr>
          <p:spPr bwMode="auto">
            <a:xfrm>
              <a:off x="2835" y="3850"/>
              <a:ext cx="436" cy="470"/>
            </a:xfrm>
            <a:custGeom>
              <a:avLst/>
              <a:gdLst>
                <a:gd name="T0" fmla="*/ 24 w 218"/>
                <a:gd name="T1" fmla="*/ 11 h 235"/>
                <a:gd name="T2" fmla="*/ 88 w 218"/>
                <a:gd name="T3" fmla="*/ 235 h 235"/>
                <a:gd name="T4" fmla="*/ 218 w 218"/>
                <a:gd name="T5" fmla="*/ 235 h 235"/>
                <a:gd name="T6" fmla="*/ 24 w 218"/>
                <a:gd name="T7" fmla="*/ 11 h 235"/>
              </a:gdLst>
              <a:ahLst/>
              <a:cxnLst>
                <a:cxn ang="0">
                  <a:pos x="T0" y="T1"/>
                </a:cxn>
                <a:cxn ang="0">
                  <a:pos x="T2" y="T3"/>
                </a:cxn>
                <a:cxn ang="0">
                  <a:pos x="T4" y="T5"/>
                </a:cxn>
                <a:cxn ang="0">
                  <a:pos x="T6" y="T7"/>
                </a:cxn>
              </a:cxnLst>
              <a:rect l="0" t="0" r="r" b="b"/>
              <a:pathLst>
                <a:path w="218" h="235">
                  <a:moveTo>
                    <a:pt x="24" y="11"/>
                  </a:moveTo>
                  <a:cubicBezTo>
                    <a:pt x="0" y="20"/>
                    <a:pt x="43" y="132"/>
                    <a:pt x="88" y="235"/>
                  </a:cubicBezTo>
                  <a:cubicBezTo>
                    <a:pt x="218" y="235"/>
                    <a:pt x="218" y="235"/>
                    <a:pt x="218" y="235"/>
                  </a:cubicBezTo>
                  <a:cubicBezTo>
                    <a:pt x="148" y="130"/>
                    <a:pt x="51" y="0"/>
                    <a:pt x="2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EE94222A-441B-4E6E-AED3-68DB54BCE70A}"/>
                </a:ext>
              </a:extLst>
            </p:cNvPr>
            <p:cNvSpPr>
              <a:spLocks/>
            </p:cNvSpPr>
            <p:nvPr userDrawn="1"/>
          </p:nvSpPr>
          <p:spPr bwMode="auto">
            <a:xfrm>
              <a:off x="2719" y="3118"/>
              <a:ext cx="1506" cy="1202"/>
            </a:xfrm>
            <a:custGeom>
              <a:avLst/>
              <a:gdLst>
                <a:gd name="T0" fmla="*/ 31 w 753"/>
                <a:gd name="T1" fmla="*/ 39 h 601"/>
                <a:gd name="T2" fmla="*/ 469 w 753"/>
                <a:gd name="T3" fmla="*/ 601 h 601"/>
                <a:gd name="T4" fmla="*/ 752 w 753"/>
                <a:gd name="T5" fmla="*/ 601 h 601"/>
                <a:gd name="T6" fmla="*/ 744 w 753"/>
                <a:gd name="T7" fmla="*/ 550 h 601"/>
                <a:gd name="T8" fmla="*/ 31 w 753"/>
                <a:gd name="T9" fmla="*/ 39 h 601"/>
              </a:gdLst>
              <a:ahLst/>
              <a:cxnLst>
                <a:cxn ang="0">
                  <a:pos x="T0" y="T1"/>
                </a:cxn>
                <a:cxn ang="0">
                  <a:pos x="T2" y="T3"/>
                </a:cxn>
                <a:cxn ang="0">
                  <a:pos x="T4" y="T5"/>
                </a:cxn>
                <a:cxn ang="0">
                  <a:pos x="T6" y="T7"/>
                </a:cxn>
                <a:cxn ang="0">
                  <a:pos x="T8" y="T9"/>
                </a:cxn>
              </a:cxnLst>
              <a:rect l="0" t="0" r="r" b="b"/>
              <a:pathLst>
                <a:path w="753" h="601">
                  <a:moveTo>
                    <a:pt x="31" y="39"/>
                  </a:moveTo>
                  <a:cubicBezTo>
                    <a:pt x="0" y="77"/>
                    <a:pt x="257" y="413"/>
                    <a:pt x="469" y="601"/>
                  </a:cubicBezTo>
                  <a:cubicBezTo>
                    <a:pt x="752" y="601"/>
                    <a:pt x="752" y="601"/>
                    <a:pt x="752" y="601"/>
                  </a:cubicBezTo>
                  <a:cubicBezTo>
                    <a:pt x="753" y="581"/>
                    <a:pt x="751" y="562"/>
                    <a:pt x="744" y="550"/>
                  </a:cubicBezTo>
                  <a:cubicBezTo>
                    <a:pt x="621" y="353"/>
                    <a:pt x="64" y="0"/>
                    <a:pt x="3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3CAE09ED-B2EC-4BCA-801D-B40C3DD7FE56}"/>
                </a:ext>
              </a:extLst>
            </p:cNvPr>
            <p:cNvSpPr>
              <a:spLocks/>
            </p:cNvSpPr>
            <p:nvPr userDrawn="1"/>
          </p:nvSpPr>
          <p:spPr bwMode="auto">
            <a:xfrm>
              <a:off x="2837" y="2562"/>
              <a:ext cx="2050" cy="900"/>
            </a:xfrm>
            <a:custGeom>
              <a:avLst/>
              <a:gdLst>
                <a:gd name="T0" fmla="*/ 16 w 1025"/>
                <a:gd name="T1" fmla="*/ 65 h 450"/>
                <a:gd name="T2" fmla="*/ 1025 w 1025"/>
                <a:gd name="T3" fmla="*/ 450 h 450"/>
                <a:gd name="T4" fmla="*/ 1025 w 1025"/>
                <a:gd name="T5" fmla="*/ 173 h 450"/>
                <a:gd name="T6" fmla="*/ 16 w 1025"/>
                <a:gd name="T7" fmla="*/ 65 h 450"/>
              </a:gdLst>
              <a:ahLst/>
              <a:cxnLst>
                <a:cxn ang="0">
                  <a:pos x="T0" y="T1"/>
                </a:cxn>
                <a:cxn ang="0">
                  <a:pos x="T2" y="T3"/>
                </a:cxn>
                <a:cxn ang="0">
                  <a:pos x="T4" y="T5"/>
                </a:cxn>
                <a:cxn ang="0">
                  <a:pos x="T6" y="T7"/>
                </a:cxn>
              </a:cxnLst>
              <a:rect l="0" t="0" r="r" b="b"/>
              <a:pathLst>
                <a:path w="1025" h="450">
                  <a:moveTo>
                    <a:pt x="16" y="65"/>
                  </a:moveTo>
                  <a:cubicBezTo>
                    <a:pt x="32" y="128"/>
                    <a:pt x="847" y="442"/>
                    <a:pt x="1025" y="450"/>
                  </a:cubicBezTo>
                  <a:cubicBezTo>
                    <a:pt x="1025" y="173"/>
                    <a:pt x="1025" y="173"/>
                    <a:pt x="1025" y="173"/>
                  </a:cubicBezTo>
                  <a:cubicBezTo>
                    <a:pt x="842" y="123"/>
                    <a:pt x="0" y="0"/>
                    <a:pt x="16"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3D7F51DC-B429-40E4-BE2F-013EC8241775}"/>
                </a:ext>
              </a:extLst>
            </p:cNvPr>
            <p:cNvSpPr>
              <a:spLocks/>
            </p:cNvSpPr>
            <p:nvPr userDrawn="1"/>
          </p:nvSpPr>
          <p:spPr bwMode="auto">
            <a:xfrm>
              <a:off x="3933" y="2344"/>
              <a:ext cx="954" cy="270"/>
            </a:xfrm>
            <a:custGeom>
              <a:avLst/>
              <a:gdLst>
                <a:gd name="T0" fmla="*/ 5 w 477"/>
                <a:gd name="T1" fmla="*/ 77 h 135"/>
                <a:gd name="T2" fmla="*/ 447 w 477"/>
                <a:gd name="T3" fmla="*/ 135 h 135"/>
                <a:gd name="T4" fmla="*/ 477 w 477"/>
                <a:gd name="T5" fmla="*/ 132 h 135"/>
                <a:gd name="T6" fmla="*/ 477 w 477"/>
                <a:gd name="T7" fmla="*/ 6 h 135"/>
                <a:gd name="T8" fmla="*/ 462 w 477"/>
                <a:gd name="T9" fmla="*/ 4 h 135"/>
                <a:gd name="T10" fmla="*/ 5 w 477"/>
                <a:gd name="T11" fmla="*/ 77 h 135"/>
              </a:gdLst>
              <a:ahLst/>
              <a:cxnLst>
                <a:cxn ang="0">
                  <a:pos x="T0" y="T1"/>
                </a:cxn>
                <a:cxn ang="0">
                  <a:pos x="T2" y="T3"/>
                </a:cxn>
                <a:cxn ang="0">
                  <a:pos x="T4" y="T5"/>
                </a:cxn>
                <a:cxn ang="0">
                  <a:pos x="T6" y="T7"/>
                </a:cxn>
                <a:cxn ang="0">
                  <a:pos x="T8" y="T9"/>
                </a:cxn>
                <a:cxn ang="0">
                  <a:pos x="T10" y="T11"/>
                </a:cxn>
              </a:cxnLst>
              <a:rect l="0" t="0" r="r" b="b"/>
              <a:pathLst>
                <a:path w="477" h="135">
                  <a:moveTo>
                    <a:pt x="5" y="77"/>
                  </a:moveTo>
                  <a:cubicBezTo>
                    <a:pt x="0" y="122"/>
                    <a:pt x="394" y="135"/>
                    <a:pt x="447" y="135"/>
                  </a:cubicBezTo>
                  <a:cubicBezTo>
                    <a:pt x="457" y="135"/>
                    <a:pt x="467" y="134"/>
                    <a:pt x="477" y="132"/>
                  </a:cubicBezTo>
                  <a:cubicBezTo>
                    <a:pt x="477" y="6"/>
                    <a:pt x="477" y="6"/>
                    <a:pt x="477" y="6"/>
                  </a:cubicBezTo>
                  <a:cubicBezTo>
                    <a:pt x="472" y="5"/>
                    <a:pt x="467" y="4"/>
                    <a:pt x="462" y="4"/>
                  </a:cubicBezTo>
                  <a:cubicBezTo>
                    <a:pt x="408" y="0"/>
                    <a:pt x="11" y="33"/>
                    <a:pt x="5"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EC954ACE-FB10-4076-8D11-B33492DAEE04}"/>
                </a:ext>
              </a:extLst>
            </p:cNvPr>
            <p:cNvSpPr>
              <a:spLocks/>
            </p:cNvSpPr>
            <p:nvPr userDrawn="1"/>
          </p:nvSpPr>
          <p:spPr bwMode="auto">
            <a:xfrm>
              <a:off x="2877" y="1576"/>
              <a:ext cx="2010" cy="864"/>
            </a:xfrm>
            <a:custGeom>
              <a:avLst/>
              <a:gdLst>
                <a:gd name="T0" fmla="*/ 1002 w 1005"/>
                <a:gd name="T1" fmla="*/ 0 h 432"/>
                <a:gd name="T2" fmla="*/ 21 w 1005"/>
                <a:gd name="T3" fmla="*/ 379 h 432"/>
                <a:gd name="T4" fmla="*/ 1005 w 1005"/>
                <a:gd name="T5" fmla="*/ 224 h 432"/>
                <a:gd name="T6" fmla="*/ 1005 w 1005"/>
                <a:gd name="T7" fmla="*/ 0 h 432"/>
                <a:gd name="T8" fmla="*/ 1002 w 1005"/>
                <a:gd name="T9" fmla="*/ 0 h 432"/>
              </a:gdLst>
              <a:ahLst/>
              <a:cxnLst>
                <a:cxn ang="0">
                  <a:pos x="T0" y="T1"/>
                </a:cxn>
                <a:cxn ang="0">
                  <a:pos x="T2" y="T3"/>
                </a:cxn>
                <a:cxn ang="0">
                  <a:pos x="T4" y="T5"/>
                </a:cxn>
                <a:cxn ang="0">
                  <a:pos x="T6" y="T7"/>
                </a:cxn>
                <a:cxn ang="0">
                  <a:pos x="T8" y="T9"/>
                </a:cxn>
              </a:cxnLst>
              <a:rect l="0" t="0" r="r" b="b"/>
              <a:pathLst>
                <a:path w="1005" h="432">
                  <a:moveTo>
                    <a:pt x="1002" y="0"/>
                  </a:moveTo>
                  <a:cubicBezTo>
                    <a:pt x="796" y="41"/>
                    <a:pt x="0" y="306"/>
                    <a:pt x="21" y="379"/>
                  </a:cubicBezTo>
                  <a:cubicBezTo>
                    <a:pt x="36" y="432"/>
                    <a:pt x="701" y="345"/>
                    <a:pt x="1005" y="224"/>
                  </a:cubicBezTo>
                  <a:cubicBezTo>
                    <a:pt x="1005" y="0"/>
                    <a:pt x="1005" y="0"/>
                    <a:pt x="1005" y="0"/>
                  </a:cubicBezTo>
                  <a:cubicBezTo>
                    <a:pt x="1004" y="0"/>
                    <a:pt x="1003" y="0"/>
                    <a:pt x="10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61542E4B-A031-43D5-9C35-9E0B219A8FF7}"/>
                </a:ext>
              </a:extLst>
            </p:cNvPr>
            <p:cNvSpPr>
              <a:spLocks/>
            </p:cNvSpPr>
            <p:nvPr userDrawn="1"/>
          </p:nvSpPr>
          <p:spPr bwMode="auto">
            <a:xfrm>
              <a:off x="2217" y="0"/>
              <a:ext cx="884" cy="1686"/>
            </a:xfrm>
            <a:custGeom>
              <a:avLst/>
              <a:gdLst>
                <a:gd name="T0" fmla="*/ 155 w 442"/>
                <a:gd name="T1" fmla="*/ 0 h 843"/>
                <a:gd name="T2" fmla="*/ 54 w 442"/>
                <a:gd name="T3" fmla="*/ 831 h 843"/>
                <a:gd name="T4" fmla="*/ 442 w 442"/>
                <a:gd name="T5" fmla="*/ 0 h 843"/>
                <a:gd name="T6" fmla="*/ 155 w 442"/>
                <a:gd name="T7" fmla="*/ 0 h 843"/>
              </a:gdLst>
              <a:ahLst/>
              <a:cxnLst>
                <a:cxn ang="0">
                  <a:pos x="T0" y="T1"/>
                </a:cxn>
                <a:cxn ang="0">
                  <a:pos x="T2" y="T3"/>
                </a:cxn>
                <a:cxn ang="0">
                  <a:pos x="T4" y="T5"/>
                </a:cxn>
                <a:cxn ang="0">
                  <a:pos x="T6" y="T7"/>
                </a:cxn>
              </a:cxnLst>
              <a:rect l="0" t="0" r="r" b="b"/>
              <a:pathLst>
                <a:path w="442" h="843">
                  <a:moveTo>
                    <a:pt x="155" y="0"/>
                  </a:moveTo>
                  <a:cubicBezTo>
                    <a:pt x="59" y="332"/>
                    <a:pt x="0" y="843"/>
                    <a:pt x="54" y="831"/>
                  </a:cubicBezTo>
                  <a:cubicBezTo>
                    <a:pt x="105" y="820"/>
                    <a:pt x="351" y="295"/>
                    <a:pt x="442" y="0"/>
                  </a:cubicBezTo>
                  <a:lnTo>
                    <a:pt x="1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7EE53A6B-AEE7-4DB2-9641-88A81F879534}"/>
                </a:ext>
              </a:extLst>
            </p:cNvPr>
            <p:cNvSpPr>
              <a:spLocks/>
            </p:cNvSpPr>
            <p:nvPr userDrawn="1"/>
          </p:nvSpPr>
          <p:spPr bwMode="auto">
            <a:xfrm>
              <a:off x="1969" y="0"/>
              <a:ext cx="290" cy="562"/>
            </a:xfrm>
            <a:custGeom>
              <a:avLst/>
              <a:gdLst>
                <a:gd name="T0" fmla="*/ 61 w 145"/>
                <a:gd name="T1" fmla="*/ 281 h 281"/>
                <a:gd name="T2" fmla="*/ 145 w 145"/>
                <a:gd name="T3" fmla="*/ 0 h 281"/>
                <a:gd name="T4" fmla="*/ 0 w 145"/>
                <a:gd name="T5" fmla="*/ 0 h 281"/>
                <a:gd name="T6" fmla="*/ 61 w 145"/>
                <a:gd name="T7" fmla="*/ 281 h 281"/>
              </a:gdLst>
              <a:ahLst/>
              <a:cxnLst>
                <a:cxn ang="0">
                  <a:pos x="T0" y="T1"/>
                </a:cxn>
                <a:cxn ang="0">
                  <a:pos x="T2" y="T3"/>
                </a:cxn>
                <a:cxn ang="0">
                  <a:pos x="T4" y="T5"/>
                </a:cxn>
                <a:cxn ang="0">
                  <a:pos x="T6" y="T7"/>
                </a:cxn>
              </a:cxnLst>
              <a:rect l="0" t="0" r="r" b="b"/>
              <a:pathLst>
                <a:path w="145" h="281">
                  <a:moveTo>
                    <a:pt x="61" y="281"/>
                  </a:moveTo>
                  <a:cubicBezTo>
                    <a:pt x="90" y="280"/>
                    <a:pt x="128" y="124"/>
                    <a:pt x="145" y="0"/>
                  </a:cubicBezTo>
                  <a:cubicBezTo>
                    <a:pt x="0" y="0"/>
                    <a:pt x="0" y="0"/>
                    <a:pt x="0" y="0"/>
                  </a:cubicBezTo>
                  <a:cubicBezTo>
                    <a:pt x="8" y="128"/>
                    <a:pt x="39" y="281"/>
                    <a:pt x="61"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1946593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E5527-7AC7-45D7-B87D-081B41870116}"/>
              </a:ext>
            </a:extLst>
          </p:cNvPr>
          <p:cNvSpPr>
            <a:spLocks noGrp="1"/>
          </p:cNvSpPr>
          <p:nvPr>
            <p:ph type="title"/>
          </p:nvPr>
        </p:nvSpPr>
        <p:spPr>
          <a:xfrm>
            <a:off x="765175" y="1376363"/>
            <a:ext cx="10515600" cy="2852737"/>
          </a:xfrm>
        </p:spPr>
        <p:txBody>
          <a:bodyPr anchor="b"/>
          <a:lstStyle>
            <a:lvl1pPr>
              <a:defRPr sz="54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3FDD095-0DA1-48BA-93A3-92C61921EE92}"/>
              </a:ext>
            </a:extLst>
          </p:cNvPr>
          <p:cNvSpPr>
            <a:spLocks noGrp="1"/>
          </p:cNvSpPr>
          <p:nvPr>
            <p:ph type="body" idx="1"/>
          </p:nvPr>
        </p:nvSpPr>
        <p:spPr>
          <a:xfrm>
            <a:off x="765175" y="4256088"/>
            <a:ext cx="10515600" cy="1500187"/>
          </a:xfrm>
        </p:spPr>
        <p:txBody>
          <a:bodyPr/>
          <a:lstStyle>
            <a:lvl1pPr marL="0" indent="0">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4150631-AACA-439B-A767-D37B79F014EA}"/>
              </a:ext>
            </a:extLst>
          </p:cNvPr>
          <p:cNvSpPr>
            <a:spLocks noGrp="1"/>
          </p:cNvSpPr>
          <p:nvPr>
            <p:ph type="dt" sz="half" idx="10"/>
          </p:nvPr>
        </p:nvSpPr>
        <p:spPr/>
        <p:txBody>
          <a:bodyPr/>
          <a:lstStyle/>
          <a:p>
            <a:fld id="{3F8C69E5-C26F-45C4-8456-5AB671E35089}" type="datetime1">
              <a:rPr lang="en-GB" smtClean="0"/>
              <a:t>17/10/2024</a:t>
            </a:fld>
            <a:endParaRPr lang="en-GB"/>
          </a:p>
        </p:txBody>
      </p:sp>
      <p:sp>
        <p:nvSpPr>
          <p:cNvPr id="5" name="Footer Placeholder 4">
            <a:extLst>
              <a:ext uri="{FF2B5EF4-FFF2-40B4-BE49-F238E27FC236}">
                <a16:creationId xmlns:a16="http://schemas.microsoft.com/office/drawing/2014/main" id="{758D5E68-3C35-4F61-967A-7795CB9EEC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7BE44D-D999-46B3-98A8-9B4C81C85572}"/>
              </a:ext>
            </a:extLst>
          </p:cNvPr>
          <p:cNvSpPr>
            <a:spLocks noGrp="1"/>
          </p:cNvSpPr>
          <p:nvPr>
            <p:ph type="sldNum" sz="quarter" idx="12"/>
          </p:nvPr>
        </p:nvSpPr>
        <p:spPr/>
        <p:txBody>
          <a:bodyPr/>
          <a:lstStyle/>
          <a:p>
            <a:fld id="{86F0BA84-1CDC-4849-886C-C2FB8D8D56FC}" type="slidenum">
              <a:rPr lang="en-GB" smtClean="0"/>
              <a:t>‹#›</a:t>
            </a:fld>
            <a:endParaRPr lang="en-GB"/>
          </a:p>
        </p:txBody>
      </p:sp>
      <p:grpSp>
        <p:nvGrpSpPr>
          <p:cNvPr id="7" name="Group 4">
            <a:extLst>
              <a:ext uri="{FF2B5EF4-FFF2-40B4-BE49-F238E27FC236}">
                <a16:creationId xmlns:a16="http://schemas.microsoft.com/office/drawing/2014/main" id="{3C26E08A-6710-4BD2-A910-B19AD3B9DD1D}"/>
              </a:ext>
            </a:extLst>
          </p:cNvPr>
          <p:cNvGrpSpPr>
            <a:grpSpLocks noChangeAspect="1"/>
          </p:cNvGrpSpPr>
          <p:nvPr userDrawn="1"/>
        </p:nvGrpSpPr>
        <p:grpSpPr bwMode="auto">
          <a:xfrm>
            <a:off x="5334000" y="0"/>
            <a:ext cx="6858000" cy="6858000"/>
            <a:chOff x="569" y="0"/>
            <a:chExt cx="4320" cy="4320"/>
          </a:xfrm>
          <a:solidFill>
            <a:srgbClr val="FD3400"/>
          </a:solidFill>
        </p:grpSpPr>
        <p:sp>
          <p:nvSpPr>
            <p:cNvPr id="8" name="Freeform 5">
              <a:extLst>
                <a:ext uri="{FF2B5EF4-FFF2-40B4-BE49-F238E27FC236}">
                  <a16:creationId xmlns:a16="http://schemas.microsoft.com/office/drawing/2014/main" id="{9CF59405-0A99-48C4-870E-88E1648BFFE9}"/>
                </a:ext>
              </a:extLst>
            </p:cNvPr>
            <p:cNvSpPr>
              <a:spLocks/>
            </p:cNvSpPr>
            <p:nvPr userDrawn="1"/>
          </p:nvSpPr>
          <p:spPr bwMode="auto">
            <a:xfrm>
              <a:off x="3837" y="974"/>
              <a:ext cx="1052" cy="658"/>
            </a:xfrm>
            <a:custGeom>
              <a:avLst/>
              <a:gdLst>
                <a:gd name="T0" fmla="*/ 25 w 526"/>
                <a:gd name="T1" fmla="*/ 320 h 329"/>
                <a:gd name="T2" fmla="*/ 447 w 526"/>
                <a:gd name="T3" fmla="*/ 157 h 329"/>
                <a:gd name="T4" fmla="*/ 417 w 526"/>
                <a:gd name="T5" fmla="*/ 9 h 329"/>
                <a:gd name="T6" fmla="*/ 25 w 526"/>
                <a:gd name="T7" fmla="*/ 320 h 329"/>
              </a:gdLst>
              <a:ahLst/>
              <a:cxnLst>
                <a:cxn ang="0">
                  <a:pos x="T0" y="T1"/>
                </a:cxn>
                <a:cxn ang="0">
                  <a:pos x="T2" y="T3"/>
                </a:cxn>
                <a:cxn ang="0">
                  <a:pos x="T4" y="T5"/>
                </a:cxn>
                <a:cxn ang="0">
                  <a:pos x="T6" y="T7"/>
                </a:cxn>
              </a:cxnLst>
              <a:rect l="0" t="0" r="r" b="b"/>
              <a:pathLst>
                <a:path w="526" h="329">
                  <a:moveTo>
                    <a:pt x="25" y="320"/>
                  </a:moveTo>
                  <a:cubicBezTo>
                    <a:pt x="48" y="329"/>
                    <a:pt x="397" y="186"/>
                    <a:pt x="447" y="157"/>
                  </a:cubicBezTo>
                  <a:cubicBezTo>
                    <a:pt x="526" y="113"/>
                    <a:pt x="444" y="0"/>
                    <a:pt x="417" y="9"/>
                  </a:cubicBezTo>
                  <a:cubicBezTo>
                    <a:pt x="285" y="53"/>
                    <a:pt x="0" y="309"/>
                    <a:pt x="25"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F73E96E4-A7E4-4703-9D94-C8E1B6BF05C6}"/>
                </a:ext>
              </a:extLst>
            </p:cNvPr>
            <p:cNvSpPr>
              <a:spLocks/>
            </p:cNvSpPr>
            <p:nvPr userDrawn="1"/>
          </p:nvSpPr>
          <p:spPr bwMode="auto">
            <a:xfrm>
              <a:off x="2619" y="260"/>
              <a:ext cx="2136" cy="1672"/>
            </a:xfrm>
            <a:custGeom>
              <a:avLst/>
              <a:gdLst>
                <a:gd name="T0" fmla="*/ 1025 w 1068"/>
                <a:gd name="T1" fmla="*/ 150 h 836"/>
                <a:gd name="T2" fmla="*/ 861 w 1068"/>
                <a:gd name="T3" fmla="*/ 29 h 836"/>
                <a:gd name="T4" fmla="*/ 63 w 1068"/>
                <a:gd name="T5" fmla="*/ 800 h 836"/>
                <a:gd name="T6" fmla="*/ 1025 w 1068"/>
                <a:gd name="T7" fmla="*/ 150 h 836"/>
              </a:gdLst>
              <a:ahLst/>
              <a:cxnLst>
                <a:cxn ang="0">
                  <a:pos x="T0" y="T1"/>
                </a:cxn>
                <a:cxn ang="0">
                  <a:pos x="T2" y="T3"/>
                </a:cxn>
                <a:cxn ang="0">
                  <a:pos x="T4" y="T5"/>
                </a:cxn>
                <a:cxn ang="0">
                  <a:pos x="T6" y="T7"/>
                </a:cxn>
              </a:cxnLst>
              <a:rect l="0" t="0" r="r" b="b"/>
              <a:pathLst>
                <a:path w="1068" h="836">
                  <a:moveTo>
                    <a:pt x="1025" y="150"/>
                  </a:moveTo>
                  <a:cubicBezTo>
                    <a:pt x="996" y="88"/>
                    <a:pt x="933" y="0"/>
                    <a:pt x="861" y="29"/>
                  </a:cubicBezTo>
                  <a:cubicBezTo>
                    <a:pt x="619" y="127"/>
                    <a:pt x="0" y="764"/>
                    <a:pt x="63" y="800"/>
                  </a:cubicBezTo>
                  <a:cubicBezTo>
                    <a:pt x="127" y="836"/>
                    <a:pt x="1068" y="241"/>
                    <a:pt x="1025"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4198AFC3-51E6-4E84-A7C2-A8C11534807C}"/>
                </a:ext>
              </a:extLst>
            </p:cNvPr>
            <p:cNvSpPr>
              <a:spLocks/>
            </p:cNvSpPr>
            <p:nvPr userDrawn="1"/>
          </p:nvSpPr>
          <p:spPr bwMode="auto">
            <a:xfrm>
              <a:off x="2959" y="114"/>
              <a:ext cx="752" cy="944"/>
            </a:xfrm>
            <a:custGeom>
              <a:avLst/>
              <a:gdLst>
                <a:gd name="T0" fmla="*/ 31 w 376"/>
                <a:gd name="T1" fmla="*/ 440 h 472"/>
                <a:gd name="T2" fmla="*/ 349 w 376"/>
                <a:gd name="T3" fmla="*/ 128 h 472"/>
                <a:gd name="T4" fmla="*/ 371 w 376"/>
                <a:gd name="T5" fmla="*/ 89 h 472"/>
                <a:gd name="T6" fmla="*/ 355 w 376"/>
                <a:gd name="T7" fmla="*/ 25 h 472"/>
                <a:gd name="T8" fmla="*/ 298 w 376"/>
                <a:gd name="T9" fmla="*/ 5 h 472"/>
                <a:gd name="T10" fmla="*/ 255 w 376"/>
                <a:gd name="T11" fmla="*/ 36 h 472"/>
                <a:gd name="T12" fmla="*/ 31 w 376"/>
                <a:gd name="T13" fmla="*/ 440 h 472"/>
              </a:gdLst>
              <a:ahLst/>
              <a:cxnLst>
                <a:cxn ang="0">
                  <a:pos x="T0" y="T1"/>
                </a:cxn>
                <a:cxn ang="0">
                  <a:pos x="T2" y="T3"/>
                </a:cxn>
                <a:cxn ang="0">
                  <a:pos x="T4" y="T5"/>
                </a:cxn>
                <a:cxn ang="0">
                  <a:pos x="T6" y="T7"/>
                </a:cxn>
                <a:cxn ang="0">
                  <a:pos x="T8" y="T9"/>
                </a:cxn>
                <a:cxn ang="0">
                  <a:pos x="T10" y="T11"/>
                </a:cxn>
                <a:cxn ang="0">
                  <a:pos x="T12" y="T13"/>
                </a:cxn>
              </a:cxnLst>
              <a:rect l="0" t="0" r="r" b="b"/>
              <a:pathLst>
                <a:path w="376" h="472">
                  <a:moveTo>
                    <a:pt x="31" y="440"/>
                  </a:moveTo>
                  <a:cubicBezTo>
                    <a:pt x="63" y="472"/>
                    <a:pt x="316" y="170"/>
                    <a:pt x="349" y="128"/>
                  </a:cubicBezTo>
                  <a:cubicBezTo>
                    <a:pt x="358" y="116"/>
                    <a:pt x="367" y="104"/>
                    <a:pt x="371" y="89"/>
                  </a:cubicBezTo>
                  <a:cubicBezTo>
                    <a:pt x="376" y="68"/>
                    <a:pt x="370" y="42"/>
                    <a:pt x="355" y="25"/>
                  </a:cubicBezTo>
                  <a:cubicBezTo>
                    <a:pt x="340" y="8"/>
                    <a:pt x="317" y="0"/>
                    <a:pt x="298" y="5"/>
                  </a:cubicBezTo>
                  <a:cubicBezTo>
                    <a:pt x="281" y="9"/>
                    <a:pt x="268" y="22"/>
                    <a:pt x="255" y="36"/>
                  </a:cubicBezTo>
                  <a:cubicBezTo>
                    <a:pt x="219" y="75"/>
                    <a:pt x="0" y="408"/>
                    <a:pt x="31" y="4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81671708-3024-4202-9008-4B9682873671}"/>
                </a:ext>
              </a:extLst>
            </p:cNvPr>
            <p:cNvSpPr>
              <a:spLocks/>
            </p:cNvSpPr>
            <p:nvPr userDrawn="1"/>
          </p:nvSpPr>
          <p:spPr bwMode="auto">
            <a:xfrm>
              <a:off x="3711" y="3276"/>
              <a:ext cx="902" cy="714"/>
            </a:xfrm>
            <a:custGeom>
              <a:avLst/>
              <a:gdLst>
                <a:gd name="T0" fmla="*/ 5 w 451"/>
                <a:gd name="T1" fmla="*/ 61 h 357"/>
                <a:gd name="T2" fmla="*/ 374 w 451"/>
                <a:gd name="T3" fmla="*/ 355 h 357"/>
                <a:gd name="T4" fmla="*/ 432 w 451"/>
                <a:gd name="T5" fmla="*/ 258 h 357"/>
                <a:gd name="T6" fmla="*/ 5 w 451"/>
                <a:gd name="T7" fmla="*/ 61 h 357"/>
              </a:gdLst>
              <a:ahLst/>
              <a:cxnLst>
                <a:cxn ang="0">
                  <a:pos x="T0" y="T1"/>
                </a:cxn>
                <a:cxn ang="0">
                  <a:pos x="T2" y="T3"/>
                </a:cxn>
                <a:cxn ang="0">
                  <a:pos x="T4" y="T5"/>
                </a:cxn>
                <a:cxn ang="0">
                  <a:pos x="T6" y="T7"/>
                </a:cxn>
              </a:cxnLst>
              <a:rect l="0" t="0" r="r" b="b"/>
              <a:pathLst>
                <a:path w="451" h="357">
                  <a:moveTo>
                    <a:pt x="5" y="61"/>
                  </a:moveTo>
                  <a:cubicBezTo>
                    <a:pt x="0" y="123"/>
                    <a:pt x="338" y="357"/>
                    <a:pt x="374" y="355"/>
                  </a:cubicBezTo>
                  <a:cubicBezTo>
                    <a:pt x="400" y="354"/>
                    <a:pt x="451" y="293"/>
                    <a:pt x="432" y="258"/>
                  </a:cubicBezTo>
                  <a:cubicBezTo>
                    <a:pt x="408" y="215"/>
                    <a:pt x="9" y="0"/>
                    <a:pt x="5"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C8ABD3C7-18E7-49B9-8408-AAD777A2CAFE}"/>
                </a:ext>
              </a:extLst>
            </p:cNvPr>
            <p:cNvSpPr>
              <a:spLocks/>
            </p:cNvSpPr>
            <p:nvPr userDrawn="1"/>
          </p:nvSpPr>
          <p:spPr bwMode="auto">
            <a:xfrm>
              <a:off x="569" y="0"/>
              <a:ext cx="704" cy="854"/>
            </a:xfrm>
            <a:custGeom>
              <a:avLst/>
              <a:gdLst>
                <a:gd name="T0" fmla="*/ 15 w 352"/>
                <a:gd name="T1" fmla="*/ 0 h 427"/>
                <a:gd name="T2" fmla="*/ 2 w 352"/>
                <a:gd name="T3" fmla="*/ 35 h 427"/>
                <a:gd name="T4" fmla="*/ 330 w 352"/>
                <a:gd name="T5" fmla="*/ 372 h 427"/>
                <a:gd name="T6" fmla="*/ 126 w 352"/>
                <a:gd name="T7" fmla="*/ 0 h 427"/>
                <a:gd name="T8" fmla="*/ 15 w 352"/>
                <a:gd name="T9" fmla="*/ 0 h 427"/>
              </a:gdLst>
              <a:ahLst/>
              <a:cxnLst>
                <a:cxn ang="0">
                  <a:pos x="T0" y="T1"/>
                </a:cxn>
                <a:cxn ang="0">
                  <a:pos x="T2" y="T3"/>
                </a:cxn>
                <a:cxn ang="0">
                  <a:pos x="T4" y="T5"/>
                </a:cxn>
                <a:cxn ang="0">
                  <a:pos x="T6" y="T7"/>
                </a:cxn>
                <a:cxn ang="0">
                  <a:pos x="T8" y="T9"/>
                </a:cxn>
              </a:cxnLst>
              <a:rect l="0" t="0" r="r" b="b"/>
              <a:pathLst>
                <a:path w="352" h="427">
                  <a:moveTo>
                    <a:pt x="15" y="0"/>
                  </a:moveTo>
                  <a:cubicBezTo>
                    <a:pt x="6" y="10"/>
                    <a:pt x="0" y="23"/>
                    <a:pt x="2" y="35"/>
                  </a:cubicBezTo>
                  <a:cubicBezTo>
                    <a:pt x="8" y="84"/>
                    <a:pt x="304" y="427"/>
                    <a:pt x="330" y="372"/>
                  </a:cubicBezTo>
                  <a:cubicBezTo>
                    <a:pt x="352" y="326"/>
                    <a:pt x="200" y="89"/>
                    <a:pt x="126" y="0"/>
                  </a:cubicBez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8EB2D9D3-B3FA-476B-98A5-99B1D12B692F}"/>
                </a:ext>
              </a:extLst>
            </p:cNvPr>
            <p:cNvSpPr>
              <a:spLocks/>
            </p:cNvSpPr>
            <p:nvPr userDrawn="1"/>
          </p:nvSpPr>
          <p:spPr bwMode="auto">
            <a:xfrm>
              <a:off x="1253" y="0"/>
              <a:ext cx="690" cy="1618"/>
            </a:xfrm>
            <a:custGeom>
              <a:avLst/>
              <a:gdLst>
                <a:gd name="T0" fmla="*/ 0 w 345"/>
                <a:gd name="T1" fmla="*/ 0 h 809"/>
                <a:gd name="T2" fmla="*/ 312 w 345"/>
                <a:gd name="T3" fmla="*/ 785 h 809"/>
                <a:gd name="T4" fmla="*/ 220 w 345"/>
                <a:gd name="T5" fmla="*/ 0 h 809"/>
                <a:gd name="T6" fmla="*/ 0 w 345"/>
                <a:gd name="T7" fmla="*/ 0 h 809"/>
              </a:gdLst>
              <a:ahLst/>
              <a:cxnLst>
                <a:cxn ang="0">
                  <a:pos x="T0" y="T1"/>
                </a:cxn>
                <a:cxn ang="0">
                  <a:pos x="T2" y="T3"/>
                </a:cxn>
                <a:cxn ang="0">
                  <a:pos x="T4" y="T5"/>
                </a:cxn>
                <a:cxn ang="0">
                  <a:pos x="T6" y="T7"/>
                </a:cxn>
              </a:cxnLst>
              <a:rect l="0" t="0" r="r" b="b"/>
              <a:pathLst>
                <a:path w="345" h="809">
                  <a:moveTo>
                    <a:pt x="0" y="0"/>
                  </a:moveTo>
                  <a:cubicBezTo>
                    <a:pt x="78" y="310"/>
                    <a:pt x="288" y="809"/>
                    <a:pt x="312" y="785"/>
                  </a:cubicBezTo>
                  <a:cubicBezTo>
                    <a:pt x="345" y="753"/>
                    <a:pt x="296" y="290"/>
                    <a:pt x="22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7655F8D1-F5C4-4F1F-B1D6-445DE4E27BE2}"/>
                </a:ext>
              </a:extLst>
            </p:cNvPr>
            <p:cNvSpPr>
              <a:spLocks/>
            </p:cNvSpPr>
            <p:nvPr userDrawn="1"/>
          </p:nvSpPr>
          <p:spPr bwMode="auto">
            <a:xfrm>
              <a:off x="2835" y="3850"/>
              <a:ext cx="436" cy="470"/>
            </a:xfrm>
            <a:custGeom>
              <a:avLst/>
              <a:gdLst>
                <a:gd name="T0" fmla="*/ 24 w 218"/>
                <a:gd name="T1" fmla="*/ 11 h 235"/>
                <a:gd name="T2" fmla="*/ 88 w 218"/>
                <a:gd name="T3" fmla="*/ 235 h 235"/>
                <a:gd name="T4" fmla="*/ 218 w 218"/>
                <a:gd name="T5" fmla="*/ 235 h 235"/>
                <a:gd name="T6" fmla="*/ 24 w 218"/>
                <a:gd name="T7" fmla="*/ 11 h 235"/>
              </a:gdLst>
              <a:ahLst/>
              <a:cxnLst>
                <a:cxn ang="0">
                  <a:pos x="T0" y="T1"/>
                </a:cxn>
                <a:cxn ang="0">
                  <a:pos x="T2" y="T3"/>
                </a:cxn>
                <a:cxn ang="0">
                  <a:pos x="T4" y="T5"/>
                </a:cxn>
                <a:cxn ang="0">
                  <a:pos x="T6" y="T7"/>
                </a:cxn>
              </a:cxnLst>
              <a:rect l="0" t="0" r="r" b="b"/>
              <a:pathLst>
                <a:path w="218" h="235">
                  <a:moveTo>
                    <a:pt x="24" y="11"/>
                  </a:moveTo>
                  <a:cubicBezTo>
                    <a:pt x="0" y="20"/>
                    <a:pt x="43" y="132"/>
                    <a:pt x="88" y="235"/>
                  </a:cubicBezTo>
                  <a:cubicBezTo>
                    <a:pt x="218" y="235"/>
                    <a:pt x="218" y="235"/>
                    <a:pt x="218" y="235"/>
                  </a:cubicBezTo>
                  <a:cubicBezTo>
                    <a:pt x="148" y="130"/>
                    <a:pt x="51" y="0"/>
                    <a:pt x="2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EE94222A-441B-4E6E-AED3-68DB54BCE70A}"/>
                </a:ext>
              </a:extLst>
            </p:cNvPr>
            <p:cNvSpPr>
              <a:spLocks/>
            </p:cNvSpPr>
            <p:nvPr userDrawn="1"/>
          </p:nvSpPr>
          <p:spPr bwMode="auto">
            <a:xfrm>
              <a:off x="2719" y="3118"/>
              <a:ext cx="1506" cy="1202"/>
            </a:xfrm>
            <a:custGeom>
              <a:avLst/>
              <a:gdLst>
                <a:gd name="T0" fmla="*/ 31 w 753"/>
                <a:gd name="T1" fmla="*/ 39 h 601"/>
                <a:gd name="T2" fmla="*/ 469 w 753"/>
                <a:gd name="T3" fmla="*/ 601 h 601"/>
                <a:gd name="T4" fmla="*/ 752 w 753"/>
                <a:gd name="T5" fmla="*/ 601 h 601"/>
                <a:gd name="T6" fmla="*/ 744 w 753"/>
                <a:gd name="T7" fmla="*/ 550 h 601"/>
                <a:gd name="T8" fmla="*/ 31 w 753"/>
                <a:gd name="T9" fmla="*/ 39 h 601"/>
              </a:gdLst>
              <a:ahLst/>
              <a:cxnLst>
                <a:cxn ang="0">
                  <a:pos x="T0" y="T1"/>
                </a:cxn>
                <a:cxn ang="0">
                  <a:pos x="T2" y="T3"/>
                </a:cxn>
                <a:cxn ang="0">
                  <a:pos x="T4" y="T5"/>
                </a:cxn>
                <a:cxn ang="0">
                  <a:pos x="T6" y="T7"/>
                </a:cxn>
                <a:cxn ang="0">
                  <a:pos x="T8" y="T9"/>
                </a:cxn>
              </a:cxnLst>
              <a:rect l="0" t="0" r="r" b="b"/>
              <a:pathLst>
                <a:path w="753" h="601">
                  <a:moveTo>
                    <a:pt x="31" y="39"/>
                  </a:moveTo>
                  <a:cubicBezTo>
                    <a:pt x="0" y="77"/>
                    <a:pt x="257" y="413"/>
                    <a:pt x="469" y="601"/>
                  </a:cubicBezTo>
                  <a:cubicBezTo>
                    <a:pt x="752" y="601"/>
                    <a:pt x="752" y="601"/>
                    <a:pt x="752" y="601"/>
                  </a:cubicBezTo>
                  <a:cubicBezTo>
                    <a:pt x="753" y="581"/>
                    <a:pt x="751" y="562"/>
                    <a:pt x="744" y="550"/>
                  </a:cubicBezTo>
                  <a:cubicBezTo>
                    <a:pt x="621" y="353"/>
                    <a:pt x="64" y="0"/>
                    <a:pt x="3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3CAE09ED-B2EC-4BCA-801D-B40C3DD7FE56}"/>
                </a:ext>
              </a:extLst>
            </p:cNvPr>
            <p:cNvSpPr>
              <a:spLocks/>
            </p:cNvSpPr>
            <p:nvPr userDrawn="1"/>
          </p:nvSpPr>
          <p:spPr bwMode="auto">
            <a:xfrm>
              <a:off x="2837" y="2562"/>
              <a:ext cx="2050" cy="900"/>
            </a:xfrm>
            <a:custGeom>
              <a:avLst/>
              <a:gdLst>
                <a:gd name="T0" fmla="*/ 16 w 1025"/>
                <a:gd name="T1" fmla="*/ 65 h 450"/>
                <a:gd name="T2" fmla="*/ 1025 w 1025"/>
                <a:gd name="T3" fmla="*/ 450 h 450"/>
                <a:gd name="T4" fmla="*/ 1025 w 1025"/>
                <a:gd name="T5" fmla="*/ 173 h 450"/>
                <a:gd name="T6" fmla="*/ 16 w 1025"/>
                <a:gd name="T7" fmla="*/ 65 h 450"/>
              </a:gdLst>
              <a:ahLst/>
              <a:cxnLst>
                <a:cxn ang="0">
                  <a:pos x="T0" y="T1"/>
                </a:cxn>
                <a:cxn ang="0">
                  <a:pos x="T2" y="T3"/>
                </a:cxn>
                <a:cxn ang="0">
                  <a:pos x="T4" y="T5"/>
                </a:cxn>
                <a:cxn ang="0">
                  <a:pos x="T6" y="T7"/>
                </a:cxn>
              </a:cxnLst>
              <a:rect l="0" t="0" r="r" b="b"/>
              <a:pathLst>
                <a:path w="1025" h="450">
                  <a:moveTo>
                    <a:pt x="16" y="65"/>
                  </a:moveTo>
                  <a:cubicBezTo>
                    <a:pt x="32" y="128"/>
                    <a:pt x="847" y="442"/>
                    <a:pt x="1025" y="450"/>
                  </a:cubicBezTo>
                  <a:cubicBezTo>
                    <a:pt x="1025" y="173"/>
                    <a:pt x="1025" y="173"/>
                    <a:pt x="1025" y="173"/>
                  </a:cubicBezTo>
                  <a:cubicBezTo>
                    <a:pt x="842" y="123"/>
                    <a:pt x="0" y="0"/>
                    <a:pt x="16"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3D7F51DC-B429-40E4-BE2F-013EC8241775}"/>
                </a:ext>
              </a:extLst>
            </p:cNvPr>
            <p:cNvSpPr>
              <a:spLocks/>
            </p:cNvSpPr>
            <p:nvPr userDrawn="1"/>
          </p:nvSpPr>
          <p:spPr bwMode="auto">
            <a:xfrm>
              <a:off x="3933" y="2344"/>
              <a:ext cx="954" cy="270"/>
            </a:xfrm>
            <a:custGeom>
              <a:avLst/>
              <a:gdLst>
                <a:gd name="T0" fmla="*/ 5 w 477"/>
                <a:gd name="T1" fmla="*/ 77 h 135"/>
                <a:gd name="T2" fmla="*/ 447 w 477"/>
                <a:gd name="T3" fmla="*/ 135 h 135"/>
                <a:gd name="T4" fmla="*/ 477 w 477"/>
                <a:gd name="T5" fmla="*/ 132 h 135"/>
                <a:gd name="T6" fmla="*/ 477 w 477"/>
                <a:gd name="T7" fmla="*/ 6 h 135"/>
                <a:gd name="T8" fmla="*/ 462 w 477"/>
                <a:gd name="T9" fmla="*/ 4 h 135"/>
                <a:gd name="T10" fmla="*/ 5 w 477"/>
                <a:gd name="T11" fmla="*/ 77 h 135"/>
              </a:gdLst>
              <a:ahLst/>
              <a:cxnLst>
                <a:cxn ang="0">
                  <a:pos x="T0" y="T1"/>
                </a:cxn>
                <a:cxn ang="0">
                  <a:pos x="T2" y="T3"/>
                </a:cxn>
                <a:cxn ang="0">
                  <a:pos x="T4" y="T5"/>
                </a:cxn>
                <a:cxn ang="0">
                  <a:pos x="T6" y="T7"/>
                </a:cxn>
                <a:cxn ang="0">
                  <a:pos x="T8" y="T9"/>
                </a:cxn>
                <a:cxn ang="0">
                  <a:pos x="T10" y="T11"/>
                </a:cxn>
              </a:cxnLst>
              <a:rect l="0" t="0" r="r" b="b"/>
              <a:pathLst>
                <a:path w="477" h="135">
                  <a:moveTo>
                    <a:pt x="5" y="77"/>
                  </a:moveTo>
                  <a:cubicBezTo>
                    <a:pt x="0" y="122"/>
                    <a:pt x="394" y="135"/>
                    <a:pt x="447" y="135"/>
                  </a:cubicBezTo>
                  <a:cubicBezTo>
                    <a:pt x="457" y="135"/>
                    <a:pt x="467" y="134"/>
                    <a:pt x="477" y="132"/>
                  </a:cubicBezTo>
                  <a:cubicBezTo>
                    <a:pt x="477" y="6"/>
                    <a:pt x="477" y="6"/>
                    <a:pt x="477" y="6"/>
                  </a:cubicBezTo>
                  <a:cubicBezTo>
                    <a:pt x="472" y="5"/>
                    <a:pt x="467" y="4"/>
                    <a:pt x="462" y="4"/>
                  </a:cubicBezTo>
                  <a:cubicBezTo>
                    <a:pt x="408" y="0"/>
                    <a:pt x="11" y="33"/>
                    <a:pt x="5"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EC954ACE-FB10-4076-8D11-B33492DAEE04}"/>
                </a:ext>
              </a:extLst>
            </p:cNvPr>
            <p:cNvSpPr>
              <a:spLocks/>
            </p:cNvSpPr>
            <p:nvPr userDrawn="1"/>
          </p:nvSpPr>
          <p:spPr bwMode="auto">
            <a:xfrm>
              <a:off x="2877" y="1576"/>
              <a:ext cx="2010" cy="864"/>
            </a:xfrm>
            <a:custGeom>
              <a:avLst/>
              <a:gdLst>
                <a:gd name="T0" fmla="*/ 1002 w 1005"/>
                <a:gd name="T1" fmla="*/ 0 h 432"/>
                <a:gd name="T2" fmla="*/ 21 w 1005"/>
                <a:gd name="T3" fmla="*/ 379 h 432"/>
                <a:gd name="T4" fmla="*/ 1005 w 1005"/>
                <a:gd name="T5" fmla="*/ 224 h 432"/>
                <a:gd name="T6" fmla="*/ 1005 w 1005"/>
                <a:gd name="T7" fmla="*/ 0 h 432"/>
                <a:gd name="T8" fmla="*/ 1002 w 1005"/>
                <a:gd name="T9" fmla="*/ 0 h 432"/>
              </a:gdLst>
              <a:ahLst/>
              <a:cxnLst>
                <a:cxn ang="0">
                  <a:pos x="T0" y="T1"/>
                </a:cxn>
                <a:cxn ang="0">
                  <a:pos x="T2" y="T3"/>
                </a:cxn>
                <a:cxn ang="0">
                  <a:pos x="T4" y="T5"/>
                </a:cxn>
                <a:cxn ang="0">
                  <a:pos x="T6" y="T7"/>
                </a:cxn>
                <a:cxn ang="0">
                  <a:pos x="T8" y="T9"/>
                </a:cxn>
              </a:cxnLst>
              <a:rect l="0" t="0" r="r" b="b"/>
              <a:pathLst>
                <a:path w="1005" h="432">
                  <a:moveTo>
                    <a:pt x="1002" y="0"/>
                  </a:moveTo>
                  <a:cubicBezTo>
                    <a:pt x="796" y="41"/>
                    <a:pt x="0" y="306"/>
                    <a:pt x="21" y="379"/>
                  </a:cubicBezTo>
                  <a:cubicBezTo>
                    <a:pt x="36" y="432"/>
                    <a:pt x="701" y="345"/>
                    <a:pt x="1005" y="224"/>
                  </a:cubicBezTo>
                  <a:cubicBezTo>
                    <a:pt x="1005" y="0"/>
                    <a:pt x="1005" y="0"/>
                    <a:pt x="1005" y="0"/>
                  </a:cubicBezTo>
                  <a:cubicBezTo>
                    <a:pt x="1004" y="0"/>
                    <a:pt x="1003" y="0"/>
                    <a:pt x="10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61542E4B-A031-43D5-9C35-9E0B219A8FF7}"/>
                </a:ext>
              </a:extLst>
            </p:cNvPr>
            <p:cNvSpPr>
              <a:spLocks/>
            </p:cNvSpPr>
            <p:nvPr userDrawn="1"/>
          </p:nvSpPr>
          <p:spPr bwMode="auto">
            <a:xfrm>
              <a:off x="2217" y="0"/>
              <a:ext cx="884" cy="1686"/>
            </a:xfrm>
            <a:custGeom>
              <a:avLst/>
              <a:gdLst>
                <a:gd name="T0" fmla="*/ 155 w 442"/>
                <a:gd name="T1" fmla="*/ 0 h 843"/>
                <a:gd name="T2" fmla="*/ 54 w 442"/>
                <a:gd name="T3" fmla="*/ 831 h 843"/>
                <a:gd name="T4" fmla="*/ 442 w 442"/>
                <a:gd name="T5" fmla="*/ 0 h 843"/>
                <a:gd name="T6" fmla="*/ 155 w 442"/>
                <a:gd name="T7" fmla="*/ 0 h 843"/>
              </a:gdLst>
              <a:ahLst/>
              <a:cxnLst>
                <a:cxn ang="0">
                  <a:pos x="T0" y="T1"/>
                </a:cxn>
                <a:cxn ang="0">
                  <a:pos x="T2" y="T3"/>
                </a:cxn>
                <a:cxn ang="0">
                  <a:pos x="T4" y="T5"/>
                </a:cxn>
                <a:cxn ang="0">
                  <a:pos x="T6" y="T7"/>
                </a:cxn>
              </a:cxnLst>
              <a:rect l="0" t="0" r="r" b="b"/>
              <a:pathLst>
                <a:path w="442" h="843">
                  <a:moveTo>
                    <a:pt x="155" y="0"/>
                  </a:moveTo>
                  <a:cubicBezTo>
                    <a:pt x="59" y="332"/>
                    <a:pt x="0" y="843"/>
                    <a:pt x="54" y="831"/>
                  </a:cubicBezTo>
                  <a:cubicBezTo>
                    <a:pt x="105" y="820"/>
                    <a:pt x="351" y="295"/>
                    <a:pt x="442" y="0"/>
                  </a:cubicBezTo>
                  <a:lnTo>
                    <a:pt x="15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7EE53A6B-AEE7-4DB2-9641-88A81F879534}"/>
                </a:ext>
              </a:extLst>
            </p:cNvPr>
            <p:cNvSpPr>
              <a:spLocks/>
            </p:cNvSpPr>
            <p:nvPr userDrawn="1"/>
          </p:nvSpPr>
          <p:spPr bwMode="auto">
            <a:xfrm>
              <a:off x="1969" y="0"/>
              <a:ext cx="290" cy="562"/>
            </a:xfrm>
            <a:custGeom>
              <a:avLst/>
              <a:gdLst>
                <a:gd name="T0" fmla="*/ 61 w 145"/>
                <a:gd name="T1" fmla="*/ 281 h 281"/>
                <a:gd name="T2" fmla="*/ 145 w 145"/>
                <a:gd name="T3" fmla="*/ 0 h 281"/>
                <a:gd name="T4" fmla="*/ 0 w 145"/>
                <a:gd name="T5" fmla="*/ 0 h 281"/>
                <a:gd name="T6" fmla="*/ 61 w 145"/>
                <a:gd name="T7" fmla="*/ 281 h 281"/>
              </a:gdLst>
              <a:ahLst/>
              <a:cxnLst>
                <a:cxn ang="0">
                  <a:pos x="T0" y="T1"/>
                </a:cxn>
                <a:cxn ang="0">
                  <a:pos x="T2" y="T3"/>
                </a:cxn>
                <a:cxn ang="0">
                  <a:pos x="T4" y="T5"/>
                </a:cxn>
                <a:cxn ang="0">
                  <a:pos x="T6" y="T7"/>
                </a:cxn>
              </a:cxnLst>
              <a:rect l="0" t="0" r="r" b="b"/>
              <a:pathLst>
                <a:path w="145" h="281">
                  <a:moveTo>
                    <a:pt x="61" y="281"/>
                  </a:moveTo>
                  <a:cubicBezTo>
                    <a:pt x="90" y="280"/>
                    <a:pt x="128" y="124"/>
                    <a:pt x="145" y="0"/>
                  </a:cubicBezTo>
                  <a:cubicBezTo>
                    <a:pt x="0" y="0"/>
                    <a:pt x="0" y="0"/>
                    <a:pt x="0" y="0"/>
                  </a:cubicBezTo>
                  <a:cubicBezTo>
                    <a:pt x="8" y="128"/>
                    <a:pt x="39" y="281"/>
                    <a:pt x="61"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2810158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F45239C-5B3C-4FFA-97CF-3DE15469650F}"/>
              </a:ext>
            </a:extLst>
          </p:cNvPr>
          <p:cNvSpPr/>
          <p:nvPr userDrawn="1"/>
        </p:nvSpPr>
        <p:spPr>
          <a:xfrm>
            <a:off x="6372520" y="1619250"/>
            <a:ext cx="5819480" cy="45694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AA4B3EE-B030-4262-97E6-4A068E1548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6A13F2-1AF5-4B51-A2E4-5EAAD2793B43}"/>
              </a:ext>
            </a:extLst>
          </p:cNvPr>
          <p:cNvSpPr>
            <a:spLocks noGrp="1"/>
          </p:cNvSpPr>
          <p:nvPr>
            <p:ph idx="1"/>
          </p:nvPr>
        </p:nvSpPr>
        <p:spPr>
          <a:xfrm>
            <a:off x="659876" y="1649791"/>
            <a:ext cx="5436124" cy="43550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52129E-FB3A-4505-B9C2-FF14C6A7CD69}"/>
              </a:ext>
            </a:extLst>
          </p:cNvPr>
          <p:cNvSpPr>
            <a:spLocks noGrp="1"/>
          </p:cNvSpPr>
          <p:nvPr>
            <p:ph type="dt" sz="half" idx="10"/>
          </p:nvPr>
        </p:nvSpPr>
        <p:spPr/>
        <p:txBody>
          <a:bodyPr/>
          <a:lstStyle/>
          <a:p>
            <a:fld id="{5AB21FD0-E400-4030-B219-6CC5BC1873AF}" type="datetime1">
              <a:rPr lang="en-GB" smtClean="0"/>
              <a:t>17/10/2024</a:t>
            </a:fld>
            <a:endParaRPr lang="en-GB"/>
          </a:p>
        </p:txBody>
      </p:sp>
      <p:sp>
        <p:nvSpPr>
          <p:cNvPr id="5" name="Footer Placeholder 4">
            <a:extLst>
              <a:ext uri="{FF2B5EF4-FFF2-40B4-BE49-F238E27FC236}">
                <a16:creationId xmlns:a16="http://schemas.microsoft.com/office/drawing/2014/main" id="{C0E6447C-BEB2-41E1-AF16-EB2DA0EB47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833789-02DF-46A2-92B0-4C2604389DE0}"/>
              </a:ext>
            </a:extLst>
          </p:cNvPr>
          <p:cNvSpPr>
            <a:spLocks noGrp="1"/>
          </p:cNvSpPr>
          <p:nvPr>
            <p:ph type="sldNum" sz="quarter" idx="12"/>
          </p:nvPr>
        </p:nvSpPr>
        <p:spPr/>
        <p:txBody>
          <a:bodyPr/>
          <a:lstStyle/>
          <a:p>
            <a:fld id="{86F0BA84-1CDC-4849-886C-C2FB8D8D56FC}" type="slidenum">
              <a:rPr lang="en-GB" smtClean="0"/>
              <a:t>‹#›</a:t>
            </a:fld>
            <a:endParaRPr lang="en-GB"/>
          </a:p>
        </p:txBody>
      </p:sp>
      <p:grpSp>
        <p:nvGrpSpPr>
          <p:cNvPr id="23" name="Group 4">
            <a:extLst>
              <a:ext uri="{FF2B5EF4-FFF2-40B4-BE49-F238E27FC236}">
                <a16:creationId xmlns:a16="http://schemas.microsoft.com/office/drawing/2014/main" id="{52D6F6E3-851E-4C0B-A087-1466D225DF45}"/>
              </a:ext>
            </a:extLst>
          </p:cNvPr>
          <p:cNvGrpSpPr>
            <a:grpSpLocks noChangeAspect="1"/>
          </p:cNvGrpSpPr>
          <p:nvPr userDrawn="1"/>
        </p:nvGrpSpPr>
        <p:grpSpPr bwMode="auto">
          <a:xfrm>
            <a:off x="9882188" y="1619250"/>
            <a:ext cx="2309812" cy="2586038"/>
            <a:chOff x="5845" y="1020"/>
            <a:chExt cx="1455" cy="1629"/>
          </a:xfrm>
          <a:solidFill>
            <a:srgbClr val="FFB900"/>
          </a:solidFill>
        </p:grpSpPr>
        <p:sp>
          <p:nvSpPr>
            <p:cNvPr id="25" name="Freeform 5">
              <a:extLst>
                <a:ext uri="{FF2B5EF4-FFF2-40B4-BE49-F238E27FC236}">
                  <a16:creationId xmlns:a16="http://schemas.microsoft.com/office/drawing/2014/main" id="{0DD49594-C250-4D18-BD0D-269B57C1836E}"/>
                </a:ext>
              </a:extLst>
            </p:cNvPr>
            <p:cNvSpPr>
              <a:spLocks/>
            </p:cNvSpPr>
            <p:nvPr userDrawn="1"/>
          </p:nvSpPr>
          <p:spPr bwMode="auto">
            <a:xfrm>
              <a:off x="6945" y="1349"/>
              <a:ext cx="355" cy="222"/>
            </a:xfrm>
            <a:custGeom>
              <a:avLst/>
              <a:gdLst>
                <a:gd name="T0" fmla="*/ 8 w 177"/>
                <a:gd name="T1" fmla="*/ 107 h 111"/>
                <a:gd name="T2" fmla="*/ 140 w 177"/>
                <a:gd name="T3" fmla="*/ 3 h 111"/>
                <a:gd name="T4" fmla="*/ 150 w 177"/>
                <a:gd name="T5" fmla="*/ 53 h 111"/>
                <a:gd name="T6" fmla="*/ 8 w 177"/>
                <a:gd name="T7" fmla="*/ 107 h 111"/>
              </a:gdLst>
              <a:ahLst/>
              <a:cxnLst>
                <a:cxn ang="0">
                  <a:pos x="T0" y="T1"/>
                </a:cxn>
                <a:cxn ang="0">
                  <a:pos x="T2" y="T3"/>
                </a:cxn>
                <a:cxn ang="0">
                  <a:pos x="T4" y="T5"/>
                </a:cxn>
                <a:cxn ang="0">
                  <a:pos x="T6" y="T7"/>
                </a:cxn>
              </a:cxnLst>
              <a:rect l="0" t="0" r="r" b="b"/>
              <a:pathLst>
                <a:path w="177" h="111">
                  <a:moveTo>
                    <a:pt x="8" y="107"/>
                  </a:moveTo>
                  <a:cubicBezTo>
                    <a:pt x="0" y="104"/>
                    <a:pt x="96" y="18"/>
                    <a:pt x="140" y="3"/>
                  </a:cubicBezTo>
                  <a:cubicBezTo>
                    <a:pt x="149" y="0"/>
                    <a:pt x="177" y="38"/>
                    <a:pt x="150" y="53"/>
                  </a:cubicBezTo>
                  <a:cubicBezTo>
                    <a:pt x="133" y="63"/>
                    <a:pt x="16" y="111"/>
                    <a:pt x="8"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6">
              <a:extLst>
                <a:ext uri="{FF2B5EF4-FFF2-40B4-BE49-F238E27FC236}">
                  <a16:creationId xmlns:a16="http://schemas.microsoft.com/office/drawing/2014/main" id="{F4634FE7-2C0E-41FA-9D56-69332073F0E7}"/>
                </a:ext>
              </a:extLst>
            </p:cNvPr>
            <p:cNvSpPr>
              <a:spLocks/>
            </p:cNvSpPr>
            <p:nvPr userDrawn="1"/>
          </p:nvSpPr>
          <p:spPr bwMode="auto">
            <a:xfrm>
              <a:off x="6534" y="1108"/>
              <a:ext cx="720" cy="563"/>
            </a:xfrm>
            <a:custGeom>
              <a:avLst/>
              <a:gdLst>
                <a:gd name="T0" fmla="*/ 22 w 359"/>
                <a:gd name="T1" fmla="*/ 269 h 281"/>
                <a:gd name="T2" fmla="*/ 290 w 359"/>
                <a:gd name="T3" fmla="*/ 10 h 281"/>
                <a:gd name="T4" fmla="*/ 345 w 359"/>
                <a:gd name="T5" fmla="*/ 51 h 281"/>
                <a:gd name="T6" fmla="*/ 22 w 359"/>
                <a:gd name="T7" fmla="*/ 269 h 281"/>
              </a:gdLst>
              <a:ahLst/>
              <a:cxnLst>
                <a:cxn ang="0">
                  <a:pos x="T0" y="T1"/>
                </a:cxn>
                <a:cxn ang="0">
                  <a:pos x="T2" y="T3"/>
                </a:cxn>
                <a:cxn ang="0">
                  <a:pos x="T4" y="T5"/>
                </a:cxn>
                <a:cxn ang="0">
                  <a:pos x="T6" y="T7"/>
                </a:cxn>
              </a:cxnLst>
              <a:rect l="0" t="0" r="r" b="b"/>
              <a:pathLst>
                <a:path w="359" h="281">
                  <a:moveTo>
                    <a:pt x="22" y="269"/>
                  </a:moveTo>
                  <a:cubicBezTo>
                    <a:pt x="0" y="257"/>
                    <a:pt x="208" y="43"/>
                    <a:pt x="290" y="10"/>
                  </a:cubicBezTo>
                  <a:cubicBezTo>
                    <a:pt x="314" y="0"/>
                    <a:pt x="335" y="30"/>
                    <a:pt x="345" y="51"/>
                  </a:cubicBezTo>
                  <a:cubicBezTo>
                    <a:pt x="359" y="81"/>
                    <a:pt x="43" y="281"/>
                    <a:pt x="22" y="2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7">
              <a:extLst>
                <a:ext uri="{FF2B5EF4-FFF2-40B4-BE49-F238E27FC236}">
                  <a16:creationId xmlns:a16="http://schemas.microsoft.com/office/drawing/2014/main" id="{7373EB04-91EF-4CDF-8843-696049DF4650}"/>
                </a:ext>
              </a:extLst>
            </p:cNvPr>
            <p:cNvSpPr>
              <a:spLocks/>
            </p:cNvSpPr>
            <p:nvPr userDrawn="1"/>
          </p:nvSpPr>
          <p:spPr bwMode="auto">
            <a:xfrm>
              <a:off x="6649" y="1060"/>
              <a:ext cx="254" cy="317"/>
            </a:xfrm>
            <a:custGeom>
              <a:avLst/>
              <a:gdLst>
                <a:gd name="T0" fmla="*/ 118 w 127"/>
                <a:gd name="T1" fmla="*/ 43 h 158"/>
                <a:gd name="T2" fmla="*/ 125 w 127"/>
                <a:gd name="T3" fmla="*/ 29 h 158"/>
                <a:gd name="T4" fmla="*/ 120 w 127"/>
                <a:gd name="T5" fmla="*/ 8 h 158"/>
                <a:gd name="T6" fmla="*/ 101 w 127"/>
                <a:gd name="T7" fmla="*/ 1 h 158"/>
                <a:gd name="T8" fmla="*/ 86 w 127"/>
                <a:gd name="T9" fmla="*/ 12 h 158"/>
                <a:gd name="T10" fmla="*/ 11 w 127"/>
                <a:gd name="T11" fmla="*/ 147 h 158"/>
                <a:gd name="T12" fmla="*/ 118 w 127"/>
                <a:gd name="T13" fmla="*/ 43 h 158"/>
              </a:gdLst>
              <a:ahLst/>
              <a:cxnLst>
                <a:cxn ang="0">
                  <a:pos x="T0" y="T1"/>
                </a:cxn>
                <a:cxn ang="0">
                  <a:pos x="T2" y="T3"/>
                </a:cxn>
                <a:cxn ang="0">
                  <a:pos x="T4" y="T5"/>
                </a:cxn>
                <a:cxn ang="0">
                  <a:pos x="T6" y="T7"/>
                </a:cxn>
                <a:cxn ang="0">
                  <a:pos x="T8" y="T9"/>
                </a:cxn>
                <a:cxn ang="0">
                  <a:pos x="T10" y="T11"/>
                </a:cxn>
                <a:cxn ang="0">
                  <a:pos x="T12" y="T13"/>
                </a:cxn>
              </a:cxnLst>
              <a:rect l="0" t="0" r="r" b="b"/>
              <a:pathLst>
                <a:path w="127" h="158">
                  <a:moveTo>
                    <a:pt x="118" y="43"/>
                  </a:moveTo>
                  <a:cubicBezTo>
                    <a:pt x="121" y="39"/>
                    <a:pt x="124" y="35"/>
                    <a:pt x="125" y="29"/>
                  </a:cubicBezTo>
                  <a:cubicBezTo>
                    <a:pt x="127" y="22"/>
                    <a:pt x="125" y="14"/>
                    <a:pt x="120" y="8"/>
                  </a:cubicBezTo>
                  <a:cubicBezTo>
                    <a:pt x="115" y="2"/>
                    <a:pt x="107" y="0"/>
                    <a:pt x="101" y="1"/>
                  </a:cubicBezTo>
                  <a:cubicBezTo>
                    <a:pt x="95" y="3"/>
                    <a:pt x="90" y="7"/>
                    <a:pt x="86" y="12"/>
                  </a:cubicBezTo>
                  <a:cubicBezTo>
                    <a:pt x="74" y="25"/>
                    <a:pt x="0" y="137"/>
                    <a:pt x="11" y="147"/>
                  </a:cubicBezTo>
                  <a:cubicBezTo>
                    <a:pt x="22" y="158"/>
                    <a:pt x="107" y="57"/>
                    <a:pt x="11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8">
              <a:extLst>
                <a:ext uri="{FF2B5EF4-FFF2-40B4-BE49-F238E27FC236}">
                  <a16:creationId xmlns:a16="http://schemas.microsoft.com/office/drawing/2014/main" id="{2A0A0AF3-0FD4-4AD4-BD5E-5FB04B5CE638}"/>
                </a:ext>
              </a:extLst>
            </p:cNvPr>
            <p:cNvSpPr>
              <a:spLocks/>
            </p:cNvSpPr>
            <p:nvPr userDrawn="1"/>
          </p:nvSpPr>
          <p:spPr bwMode="auto">
            <a:xfrm>
              <a:off x="6903" y="2124"/>
              <a:ext cx="303" cy="241"/>
            </a:xfrm>
            <a:custGeom>
              <a:avLst/>
              <a:gdLst>
                <a:gd name="T0" fmla="*/ 145 w 151"/>
                <a:gd name="T1" fmla="*/ 86 h 120"/>
                <a:gd name="T2" fmla="*/ 125 w 151"/>
                <a:gd name="T3" fmla="*/ 119 h 120"/>
                <a:gd name="T4" fmla="*/ 1 w 151"/>
                <a:gd name="T5" fmla="*/ 20 h 120"/>
                <a:gd name="T6" fmla="*/ 145 w 151"/>
                <a:gd name="T7" fmla="*/ 86 h 120"/>
              </a:gdLst>
              <a:ahLst/>
              <a:cxnLst>
                <a:cxn ang="0">
                  <a:pos x="T0" y="T1"/>
                </a:cxn>
                <a:cxn ang="0">
                  <a:pos x="T2" y="T3"/>
                </a:cxn>
                <a:cxn ang="0">
                  <a:pos x="T4" y="T5"/>
                </a:cxn>
                <a:cxn ang="0">
                  <a:pos x="T6" y="T7"/>
                </a:cxn>
              </a:cxnLst>
              <a:rect l="0" t="0" r="r" b="b"/>
              <a:pathLst>
                <a:path w="151" h="120">
                  <a:moveTo>
                    <a:pt x="145" y="86"/>
                  </a:moveTo>
                  <a:cubicBezTo>
                    <a:pt x="151" y="98"/>
                    <a:pt x="134" y="119"/>
                    <a:pt x="125" y="119"/>
                  </a:cubicBezTo>
                  <a:cubicBezTo>
                    <a:pt x="113" y="120"/>
                    <a:pt x="0" y="41"/>
                    <a:pt x="1" y="20"/>
                  </a:cubicBezTo>
                  <a:cubicBezTo>
                    <a:pt x="3" y="0"/>
                    <a:pt x="137" y="72"/>
                    <a:pt x="145"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9">
              <a:extLst>
                <a:ext uri="{FF2B5EF4-FFF2-40B4-BE49-F238E27FC236}">
                  <a16:creationId xmlns:a16="http://schemas.microsoft.com/office/drawing/2014/main" id="{36C57B6D-01C8-4F57-BEBD-CE2EE19B92A4}"/>
                </a:ext>
              </a:extLst>
            </p:cNvPr>
            <p:cNvSpPr>
              <a:spLocks/>
            </p:cNvSpPr>
            <p:nvPr userDrawn="1"/>
          </p:nvSpPr>
          <p:spPr bwMode="auto">
            <a:xfrm>
              <a:off x="6556" y="2070"/>
              <a:ext cx="530" cy="579"/>
            </a:xfrm>
            <a:custGeom>
              <a:avLst/>
              <a:gdLst>
                <a:gd name="T0" fmla="*/ 17 w 264"/>
                <a:gd name="T1" fmla="*/ 13 h 289"/>
                <a:gd name="T2" fmla="*/ 256 w 264"/>
                <a:gd name="T3" fmla="*/ 185 h 289"/>
                <a:gd name="T4" fmla="*/ 249 w 264"/>
                <a:gd name="T5" fmla="*/ 238 h 289"/>
                <a:gd name="T6" fmla="*/ 17 w 264"/>
                <a:gd name="T7" fmla="*/ 13 h 289"/>
              </a:gdLst>
              <a:ahLst/>
              <a:cxnLst>
                <a:cxn ang="0">
                  <a:pos x="T0" y="T1"/>
                </a:cxn>
                <a:cxn ang="0">
                  <a:pos x="T2" y="T3"/>
                </a:cxn>
                <a:cxn ang="0">
                  <a:pos x="T4" y="T5"/>
                </a:cxn>
                <a:cxn ang="0">
                  <a:pos x="T6" y="T7"/>
                </a:cxn>
              </a:cxnLst>
              <a:rect l="0" t="0" r="r" b="b"/>
              <a:pathLst>
                <a:path w="264" h="289">
                  <a:moveTo>
                    <a:pt x="17" y="13"/>
                  </a:moveTo>
                  <a:cubicBezTo>
                    <a:pt x="28" y="0"/>
                    <a:pt x="215" y="119"/>
                    <a:pt x="256" y="185"/>
                  </a:cubicBezTo>
                  <a:cubicBezTo>
                    <a:pt x="264" y="197"/>
                    <a:pt x="254" y="231"/>
                    <a:pt x="249" y="238"/>
                  </a:cubicBezTo>
                  <a:cubicBezTo>
                    <a:pt x="214" y="289"/>
                    <a:pt x="0" y="33"/>
                    <a:pt x="1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0">
              <a:extLst>
                <a:ext uri="{FF2B5EF4-FFF2-40B4-BE49-F238E27FC236}">
                  <a16:creationId xmlns:a16="http://schemas.microsoft.com/office/drawing/2014/main" id="{F71EB1CC-DE6A-4359-8EE8-6CE6A4DAB97D}"/>
                </a:ext>
              </a:extLst>
            </p:cNvPr>
            <p:cNvSpPr>
              <a:spLocks/>
            </p:cNvSpPr>
            <p:nvPr userDrawn="1"/>
          </p:nvSpPr>
          <p:spPr bwMode="auto">
            <a:xfrm>
              <a:off x="6595" y="2312"/>
              <a:ext cx="218" cy="311"/>
            </a:xfrm>
            <a:custGeom>
              <a:avLst/>
              <a:gdLst>
                <a:gd name="T0" fmla="*/ 64 w 109"/>
                <a:gd name="T1" fmla="*/ 138 h 155"/>
                <a:gd name="T2" fmla="*/ 72 w 109"/>
                <a:gd name="T3" fmla="*/ 149 h 155"/>
                <a:gd name="T4" fmla="*/ 94 w 109"/>
                <a:gd name="T5" fmla="*/ 152 h 155"/>
                <a:gd name="T6" fmla="*/ 108 w 109"/>
                <a:gd name="T7" fmla="*/ 138 h 155"/>
                <a:gd name="T8" fmla="*/ 105 w 109"/>
                <a:gd name="T9" fmla="*/ 122 h 155"/>
                <a:gd name="T10" fmla="*/ 15 w 109"/>
                <a:gd name="T11" fmla="*/ 6 h 155"/>
                <a:gd name="T12" fmla="*/ 64 w 109"/>
                <a:gd name="T13" fmla="*/ 138 h 155"/>
              </a:gdLst>
              <a:ahLst/>
              <a:cxnLst>
                <a:cxn ang="0">
                  <a:pos x="T0" y="T1"/>
                </a:cxn>
                <a:cxn ang="0">
                  <a:pos x="T2" y="T3"/>
                </a:cxn>
                <a:cxn ang="0">
                  <a:pos x="T4" y="T5"/>
                </a:cxn>
                <a:cxn ang="0">
                  <a:pos x="T6" y="T7"/>
                </a:cxn>
                <a:cxn ang="0">
                  <a:pos x="T8" y="T9"/>
                </a:cxn>
                <a:cxn ang="0">
                  <a:pos x="T10" y="T11"/>
                </a:cxn>
                <a:cxn ang="0">
                  <a:pos x="T12" y="T13"/>
                </a:cxn>
              </a:cxnLst>
              <a:rect l="0" t="0" r="r" b="b"/>
              <a:pathLst>
                <a:path w="109" h="155">
                  <a:moveTo>
                    <a:pt x="64" y="138"/>
                  </a:moveTo>
                  <a:cubicBezTo>
                    <a:pt x="66" y="142"/>
                    <a:pt x="68" y="146"/>
                    <a:pt x="72" y="149"/>
                  </a:cubicBezTo>
                  <a:cubicBezTo>
                    <a:pt x="78" y="154"/>
                    <a:pt x="87" y="155"/>
                    <a:pt x="94" y="152"/>
                  </a:cubicBezTo>
                  <a:cubicBezTo>
                    <a:pt x="101" y="150"/>
                    <a:pt x="107" y="145"/>
                    <a:pt x="108" y="138"/>
                  </a:cubicBezTo>
                  <a:cubicBezTo>
                    <a:pt x="109" y="133"/>
                    <a:pt x="107" y="127"/>
                    <a:pt x="105" y="122"/>
                  </a:cubicBezTo>
                  <a:cubicBezTo>
                    <a:pt x="98" y="106"/>
                    <a:pt x="29" y="0"/>
                    <a:pt x="15" y="6"/>
                  </a:cubicBezTo>
                  <a:cubicBezTo>
                    <a:pt x="0" y="11"/>
                    <a:pt x="56" y="123"/>
                    <a:pt x="64"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1">
              <a:extLst>
                <a:ext uri="{FF2B5EF4-FFF2-40B4-BE49-F238E27FC236}">
                  <a16:creationId xmlns:a16="http://schemas.microsoft.com/office/drawing/2014/main" id="{9A683425-1CEE-454F-9B54-0A2CF046F5F3}"/>
                </a:ext>
              </a:extLst>
            </p:cNvPr>
            <p:cNvSpPr>
              <a:spLocks/>
            </p:cNvSpPr>
            <p:nvPr userDrawn="1"/>
          </p:nvSpPr>
          <p:spPr bwMode="auto">
            <a:xfrm>
              <a:off x="5845" y="1020"/>
              <a:ext cx="236" cy="288"/>
            </a:xfrm>
            <a:custGeom>
              <a:avLst/>
              <a:gdLst>
                <a:gd name="T0" fmla="*/ 1 w 118"/>
                <a:gd name="T1" fmla="*/ 12 h 144"/>
                <a:gd name="T2" fmla="*/ 111 w 118"/>
                <a:gd name="T3" fmla="*/ 125 h 144"/>
                <a:gd name="T4" fmla="*/ 42 w 118"/>
                <a:gd name="T5" fmla="*/ 0 h 144"/>
                <a:gd name="T6" fmla="*/ 5 w 118"/>
                <a:gd name="T7" fmla="*/ 0 h 144"/>
                <a:gd name="T8" fmla="*/ 1 w 118"/>
                <a:gd name="T9" fmla="*/ 12 h 144"/>
              </a:gdLst>
              <a:ahLst/>
              <a:cxnLst>
                <a:cxn ang="0">
                  <a:pos x="T0" y="T1"/>
                </a:cxn>
                <a:cxn ang="0">
                  <a:pos x="T2" y="T3"/>
                </a:cxn>
                <a:cxn ang="0">
                  <a:pos x="T4" y="T5"/>
                </a:cxn>
                <a:cxn ang="0">
                  <a:pos x="T6" y="T7"/>
                </a:cxn>
                <a:cxn ang="0">
                  <a:pos x="T8" y="T9"/>
                </a:cxn>
              </a:cxnLst>
              <a:rect l="0" t="0" r="r" b="b"/>
              <a:pathLst>
                <a:path w="118" h="144">
                  <a:moveTo>
                    <a:pt x="1" y="12"/>
                  </a:moveTo>
                  <a:cubicBezTo>
                    <a:pt x="3" y="29"/>
                    <a:pt x="102" y="144"/>
                    <a:pt x="111" y="125"/>
                  </a:cubicBezTo>
                  <a:cubicBezTo>
                    <a:pt x="118" y="110"/>
                    <a:pt x="67" y="30"/>
                    <a:pt x="42" y="0"/>
                  </a:cubicBezTo>
                  <a:cubicBezTo>
                    <a:pt x="5" y="0"/>
                    <a:pt x="5" y="0"/>
                    <a:pt x="5" y="0"/>
                  </a:cubicBezTo>
                  <a:cubicBezTo>
                    <a:pt x="2" y="4"/>
                    <a:pt x="0" y="8"/>
                    <a:pt x="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2">
              <a:extLst>
                <a:ext uri="{FF2B5EF4-FFF2-40B4-BE49-F238E27FC236}">
                  <a16:creationId xmlns:a16="http://schemas.microsoft.com/office/drawing/2014/main" id="{02342F3A-BAF3-4F29-8006-B0FC4223DED7}"/>
                </a:ext>
              </a:extLst>
            </p:cNvPr>
            <p:cNvSpPr>
              <a:spLocks/>
            </p:cNvSpPr>
            <p:nvPr userDrawn="1"/>
          </p:nvSpPr>
          <p:spPr bwMode="auto">
            <a:xfrm>
              <a:off x="6075" y="1020"/>
              <a:ext cx="233" cy="545"/>
            </a:xfrm>
            <a:custGeom>
              <a:avLst/>
              <a:gdLst>
                <a:gd name="T0" fmla="*/ 105 w 116"/>
                <a:gd name="T1" fmla="*/ 264 h 272"/>
                <a:gd name="T2" fmla="*/ 74 w 116"/>
                <a:gd name="T3" fmla="*/ 0 h 272"/>
                <a:gd name="T4" fmla="*/ 0 w 116"/>
                <a:gd name="T5" fmla="*/ 0 h 272"/>
                <a:gd name="T6" fmla="*/ 105 w 116"/>
                <a:gd name="T7" fmla="*/ 264 h 272"/>
              </a:gdLst>
              <a:ahLst/>
              <a:cxnLst>
                <a:cxn ang="0">
                  <a:pos x="T0" y="T1"/>
                </a:cxn>
                <a:cxn ang="0">
                  <a:pos x="T2" y="T3"/>
                </a:cxn>
                <a:cxn ang="0">
                  <a:pos x="T4" y="T5"/>
                </a:cxn>
                <a:cxn ang="0">
                  <a:pos x="T6" y="T7"/>
                </a:cxn>
              </a:cxnLst>
              <a:rect l="0" t="0" r="r" b="b"/>
              <a:pathLst>
                <a:path w="116" h="272">
                  <a:moveTo>
                    <a:pt x="105" y="264"/>
                  </a:moveTo>
                  <a:cubicBezTo>
                    <a:pt x="116" y="254"/>
                    <a:pt x="99" y="98"/>
                    <a:pt x="74" y="0"/>
                  </a:cubicBezTo>
                  <a:cubicBezTo>
                    <a:pt x="0" y="0"/>
                    <a:pt x="0" y="0"/>
                    <a:pt x="0" y="0"/>
                  </a:cubicBezTo>
                  <a:cubicBezTo>
                    <a:pt x="26" y="105"/>
                    <a:pt x="97" y="272"/>
                    <a:pt x="105"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3">
              <a:extLst>
                <a:ext uri="{FF2B5EF4-FFF2-40B4-BE49-F238E27FC236}">
                  <a16:creationId xmlns:a16="http://schemas.microsoft.com/office/drawing/2014/main" id="{E46D141F-8E89-4DC8-A430-D3B332F937DF}"/>
                </a:ext>
              </a:extLst>
            </p:cNvPr>
            <p:cNvSpPr>
              <a:spLocks/>
            </p:cNvSpPr>
            <p:nvPr userDrawn="1"/>
          </p:nvSpPr>
          <p:spPr bwMode="auto">
            <a:xfrm>
              <a:off x="6316" y="1020"/>
              <a:ext cx="98" cy="190"/>
            </a:xfrm>
            <a:custGeom>
              <a:avLst/>
              <a:gdLst>
                <a:gd name="T0" fmla="*/ 0 w 49"/>
                <a:gd name="T1" fmla="*/ 0 h 95"/>
                <a:gd name="T2" fmla="*/ 21 w 49"/>
                <a:gd name="T3" fmla="*/ 95 h 95"/>
                <a:gd name="T4" fmla="*/ 49 w 49"/>
                <a:gd name="T5" fmla="*/ 0 h 95"/>
                <a:gd name="T6" fmla="*/ 0 w 49"/>
                <a:gd name="T7" fmla="*/ 0 h 95"/>
              </a:gdLst>
              <a:ahLst/>
              <a:cxnLst>
                <a:cxn ang="0">
                  <a:pos x="T0" y="T1"/>
                </a:cxn>
                <a:cxn ang="0">
                  <a:pos x="T2" y="T3"/>
                </a:cxn>
                <a:cxn ang="0">
                  <a:pos x="T4" y="T5"/>
                </a:cxn>
                <a:cxn ang="0">
                  <a:pos x="T6" y="T7"/>
                </a:cxn>
              </a:cxnLst>
              <a:rect l="0" t="0" r="r" b="b"/>
              <a:pathLst>
                <a:path w="49" h="95">
                  <a:moveTo>
                    <a:pt x="0" y="0"/>
                  </a:moveTo>
                  <a:cubicBezTo>
                    <a:pt x="3" y="43"/>
                    <a:pt x="13" y="95"/>
                    <a:pt x="21" y="95"/>
                  </a:cubicBezTo>
                  <a:cubicBezTo>
                    <a:pt x="30" y="95"/>
                    <a:pt x="43" y="42"/>
                    <a:pt x="49"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4">
              <a:extLst>
                <a:ext uri="{FF2B5EF4-FFF2-40B4-BE49-F238E27FC236}">
                  <a16:creationId xmlns:a16="http://schemas.microsoft.com/office/drawing/2014/main" id="{87F6ECD0-57F7-4CD3-B60B-31898D40421A}"/>
                </a:ext>
              </a:extLst>
            </p:cNvPr>
            <p:cNvSpPr>
              <a:spLocks/>
            </p:cNvSpPr>
            <p:nvPr userDrawn="1"/>
          </p:nvSpPr>
          <p:spPr bwMode="auto">
            <a:xfrm>
              <a:off x="6400" y="1020"/>
              <a:ext cx="297" cy="569"/>
            </a:xfrm>
            <a:custGeom>
              <a:avLst/>
              <a:gdLst>
                <a:gd name="T0" fmla="*/ 52 w 148"/>
                <a:gd name="T1" fmla="*/ 0 h 284"/>
                <a:gd name="T2" fmla="*/ 18 w 148"/>
                <a:gd name="T3" fmla="*/ 280 h 284"/>
                <a:gd name="T4" fmla="*/ 148 w 148"/>
                <a:gd name="T5" fmla="*/ 0 h 284"/>
                <a:gd name="T6" fmla="*/ 52 w 148"/>
                <a:gd name="T7" fmla="*/ 0 h 284"/>
              </a:gdLst>
              <a:ahLst/>
              <a:cxnLst>
                <a:cxn ang="0">
                  <a:pos x="T0" y="T1"/>
                </a:cxn>
                <a:cxn ang="0">
                  <a:pos x="T2" y="T3"/>
                </a:cxn>
                <a:cxn ang="0">
                  <a:pos x="T4" y="T5"/>
                </a:cxn>
                <a:cxn ang="0">
                  <a:pos x="T6" y="T7"/>
                </a:cxn>
              </a:cxnLst>
              <a:rect l="0" t="0" r="r" b="b"/>
              <a:pathLst>
                <a:path w="148" h="284">
                  <a:moveTo>
                    <a:pt x="52" y="0"/>
                  </a:moveTo>
                  <a:cubicBezTo>
                    <a:pt x="20" y="112"/>
                    <a:pt x="0" y="284"/>
                    <a:pt x="18" y="280"/>
                  </a:cubicBezTo>
                  <a:cubicBezTo>
                    <a:pt x="35" y="276"/>
                    <a:pt x="118" y="100"/>
                    <a:pt x="148" y="0"/>
                  </a:cubicBez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5">
              <a:extLst>
                <a:ext uri="{FF2B5EF4-FFF2-40B4-BE49-F238E27FC236}">
                  <a16:creationId xmlns:a16="http://schemas.microsoft.com/office/drawing/2014/main" id="{6849A864-2491-4597-B5BD-B956C5F21F14}"/>
                </a:ext>
              </a:extLst>
            </p:cNvPr>
            <p:cNvSpPr>
              <a:spLocks/>
            </p:cNvSpPr>
            <p:nvPr userDrawn="1"/>
          </p:nvSpPr>
          <p:spPr bwMode="auto">
            <a:xfrm>
              <a:off x="6623" y="1551"/>
              <a:ext cx="675" cy="291"/>
            </a:xfrm>
            <a:custGeom>
              <a:avLst/>
              <a:gdLst>
                <a:gd name="T0" fmla="*/ 337 w 337"/>
                <a:gd name="T1" fmla="*/ 0 h 145"/>
                <a:gd name="T2" fmla="*/ 336 w 337"/>
                <a:gd name="T3" fmla="*/ 0 h 145"/>
                <a:gd name="T4" fmla="*/ 7 w 337"/>
                <a:gd name="T5" fmla="*/ 128 h 145"/>
                <a:gd name="T6" fmla="*/ 337 w 337"/>
                <a:gd name="T7" fmla="*/ 75 h 145"/>
                <a:gd name="T8" fmla="*/ 337 w 337"/>
                <a:gd name="T9" fmla="*/ 0 h 145"/>
              </a:gdLst>
              <a:ahLst/>
              <a:cxnLst>
                <a:cxn ang="0">
                  <a:pos x="T0" y="T1"/>
                </a:cxn>
                <a:cxn ang="0">
                  <a:pos x="T2" y="T3"/>
                </a:cxn>
                <a:cxn ang="0">
                  <a:pos x="T4" y="T5"/>
                </a:cxn>
                <a:cxn ang="0">
                  <a:pos x="T6" y="T7"/>
                </a:cxn>
                <a:cxn ang="0">
                  <a:pos x="T8" y="T9"/>
                </a:cxn>
              </a:cxnLst>
              <a:rect l="0" t="0" r="r" b="b"/>
              <a:pathLst>
                <a:path w="337" h="145">
                  <a:moveTo>
                    <a:pt x="337" y="0"/>
                  </a:moveTo>
                  <a:cubicBezTo>
                    <a:pt x="337" y="0"/>
                    <a:pt x="337" y="0"/>
                    <a:pt x="336" y="0"/>
                  </a:cubicBezTo>
                  <a:cubicBezTo>
                    <a:pt x="267" y="14"/>
                    <a:pt x="0" y="103"/>
                    <a:pt x="7" y="128"/>
                  </a:cubicBezTo>
                  <a:cubicBezTo>
                    <a:pt x="12" y="145"/>
                    <a:pt x="235" y="116"/>
                    <a:pt x="337" y="75"/>
                  </a:cubicBezTo>
                  <a:lnTo>
                    <a:pt x="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6">
              <a:extLst>
                <a:ext uri="{FF2B5EF4-FFF2-40B4-BE49-F238E27FC236}">
                  <a16:creationId xmlns:a16="http://schemas.microsoft.com/office/drawing/2014/main" id="{0E868FA8-C53F-4D84-9C18-E8D566A3AD2D}"/>
                </a:ext>
              </a:extLst>
            </p:cNvPr>
            <p:cNvSpPr>
              <a:spLocks/>
            </p:cNvSpPr>
            <p:nvPr userDrawn="1"/>
          </p:nvSpPr>
          <p:spPr bwMode="auto">
            <a:xfrm>
              <a:off x="6977" y="1809"/>
              <a:ext cx="321" cy="91"/>
            </a:xfrm>
            <a:custGeom>
              <a:avLst/>
              <a:gdLst>
                <a:gd name="T0" fmla="*/ 160 w 160"/>
                <a:gd name="T1" fmla="*/ 2 h 45"/>
                <a:gd name="T2" fmla="*/ 155 w 160"/>
                <a:gd name="T3" fmla="*/ 2 h 45"/>
                <a:gd name="T4" fmla="*/ 2 w 160"/>
                <a:gd name="T5" fmla="*/ 26 h 45"/>
                <a:gd name="T6" fmla="*/ 150 w 160"/>
                <a:gd name="T7" fmla="*/ 45 h 45"/>
                <a:gd name="T8" fmla="*/ 160 w 160"/>
                <a:gd name="T9" fmla="*/ 45 h 45"/>
                <a:gd name="T10" fmla="*/ 160 w 160"/>
                <a:gd name="T11" fmla="*/ 2 h 45"/>
              </a:gdLst>
              <a:ahLst/>
              <a:cxnLst>
                <a:cxn ang="0">
                  <a:pos x="T0" y="T1"/>
                </a:cxn>
                <a:cxn ang="0">
                  <a:pos x="T2" y="T3"/>
                </a:cxn>
                <a:cxn ang="0">
                  <a:pos x="T4" y="T5"/>
                </a:cxn>
                <a:cxn ang="0">
                  <a:pos x="T6" y="T7"/>
                </a:cxn>
                <a:cxn ang="0">
                  <a:pos x="T8" y="T9"/>
                </a:cxn>
                <a:cxn ang="0">
                  <a:pos x="T10" y="T11"/>
                </a:cxn>
              </a:cxnLst>
              <a:rect l="0" t="0" r="r" b="b"/>
              <a:pathLst>
                <a:path w="160" h="45">
                  <a:moveTo>
                    <a:pt x="160" y="2"/>
                  </a:moveTo>
                  <a:cubicBezTo>
                    <a:pt x="159" y="2"/>
                    <a:pt x="157" y="2"/>
                    <a:pt x="155" y="2"/>
                  </a:cubicBezTo>
                  <a:cubicBezTo>
                    <a:pt x="137" y="0"/>
                    <a:pt x="4" y="11"/>
                    <a:pt x="2" y="26"/>
                  </a:cubicBezTo>
                  <a:cubicBezTo>
                    <a:pt x="0" y="41"/>
                    <a:pt x="132" y="45"/>
                    <a:pt x="150" y="45"/>
                  </a:cubicBezTo>
                  <a:cubicBezTo>
                    <a:pt x="153" y="45"/>
                    <a:pt x="157" y="45"/>
                    <a:pt x="160" y="45"/>
                  </a:cubicBezTo>
                  <a:lnTo>
                    <a:pt x="16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7">
              <a:extLst>
                <a:ext uri="{FF2B5EF4-FFF2-40B4-BE49-F238E27FC236}">
                  <a16:creationId xmlns:a16="http://schemas.microsoft.com/office/drawing/2014/main" id="{13483B0D-9470-4E35-B8A1-9E23C4F37984}"/>
                </a:ext>
              </a:extLst>
            </p:cNvPr>
            <p:cNvSpPr>
              <a:spLocks/>
            </p:cNvSpPr>
            <p:nvPr userDrawn="1"/>
          </p:nvSpPr>
          <p:spPr bwMode="auto">
            <a:xfrm>
              <a:off x="6609" y="1884"/>
              <a:ext cx="689" cy="302"/>
            </a:xfrm>
            <a:custGeom>
              <a:avLst/>
              <a:gdLst>
                <a:gd name="T0" fmla="*/ 344 w 344"/>
                <a:gd name="T1" fmla="*/ 58 h 151"/>
                <a:gd name="T2" fmla="*/ 5 w 344"/>
                <a:gd name="T3" fmla="*/ 22 h 151"/>
                <a:gd name="T4" fmla="*/ 344 w 344"/>
                <a:gd name="T5" fmla="*/ 151 h 151"/>
                <a:gd name="T6" fmla="*/ 344 w 344"/>
                <a:gd name="T7" fmla="*/ 58 h 151"/>
              </a:gdLst>
              <a:ahLst/>
              <a:cxnLst>
                <a:cxn ang="0">
                  <a:pos x="T0" y="T1"/>
                </a:cxn>
                <a:cxn ang="0">
                  <a:pos x="T2" y="T3"/>
                </a:cxn>
                <a:cxn ang="0">
                  <a:pos x="T4" y="T5"/>
                </a:cxn>
                <a:cxn ang="0">
                  <a:pos x="T6" y="T7"/>
                </a:cxn>
              </a:cxnLst>
              <a:rect l="0" t="0" r="r" b="b"/>
              <a:pathLst>
                <a:path w="344" h="151">
                  <a:moveTo>
                    <a:pt x="344" y="58"/>
                  </a:moveTo>
                  <a:cubicBezTo>
                    <a:pt x="283" y="41"/>
                    <a:pt x="0" y="0"/>
                    <a:pt x="5" y="22"/>
                  </a:cubicBezTo>
                  <a:cubicBezTo>
                    <a:pt x="11" y="43"/>
                    <a:pt x="284" y="148"/>
                    <a:pt x="344" y="151"/>
                  </a:cubicBezTo>
                  <a:lnTo>
                    <a:pt x="344"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0" name="Text Placeholder 39">
            <a:extLst>
              <a:ext uri="{FF2B5EF4-FFF2-40B4-BE49-F238E27FC236}">
                <a16:creationId xmlns:a16="http://schemas.microsoft.com/office/drawing/2014/main" id="{F349C993-5243-4B37-860C-949E6726F2B5}"/>
              </a:ext>
            </a:extLst>
          </p:cNvPr>
          <p:cNvSpPr>
            <a:spLocks noGrp="1"/>
          </p:cNvSpPr>
          <p:nvPr>
            <p:ph type="body" sz="quarter" idx="13"/>
          </p:nvPr>
        </p:nvSpPr>
        <p:spPr>
          <a:xfrm>
            <a:off x="6806152" y="1951347"/>
            <a:ext cx="5157247" cy="3535837"/>
          </a:xfrm>
        </p:spPr>
        <p:txBody>
          <a:bodyPr/>
          <a:lstStyle>
            <a:lvl1pPr>
              <a:lnSpc>
                <a:spcPct val="100000"/>
              </a:lnSpc>
              <a:defRPr sz="5400">
                <a:solidFill>
                  <a:schemeClr val="tx2"/>
                </a:solidFill>
              </a:defRPr>
            </a:lvl1pPr>
          </a:lstStyle>
          <a:p>
            <a:pPr lvl="0"/>
            <a:r>
              <a:rPr lang="en-US"/>
              <a:t>Edit Master text styles</a:t>
            </a:r>
          </a:p>
        </p:txBody>
      </p:sp>
    </p:spTree>
    <p:extLst>
      <p:ext uri="{BB962C8B-B14F-4D97-AF65-F5344CB8AC3E}">
        <p14:creationId xmlns:p14="http://schemas.microsoft.com/office/powerpoint/2010/main" val="33261737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F45239C-5B3C-4FFA-97CF-3DE15469650F}"/>
              </a:ext>
            </a:extLst>
          </p:cNvPr>
          <p:cNvSpPr/>
          <p:nvPr userDrawn="1"/>
        </p:nvSpPr>
        <p:spPr>
          <a:xfrm>
            <a:off x="6372520" y="1984374"/>
            <a:ext cx="5819480" cy="42043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Picture Placeholder 8"/>
          <p:cNvSpPr>
            <a:spLocks noGrp="1"/>
          </p:cNvSpPr>
          <p:nvPr>
            <p:ph type="pic" sz="quarter" idx="14" hasCustomPrompt="1"/>
          </p:nvPr>
        </p:nvSpPr>
        <p:spPr>
          <a:xfrm>
            <a:off x="6702458" y="1619544"/>
            <a:ext cx="4879942" cy="4894378"/>
          </a:xfrm>
          <a:solidFill>
            <a:schemeClr val="bg1">
              <a:lumMod val="75000"/>
            </a:schemeClr>
          </a:solidFill>
        </p:spPr>
        <p:txBody>
          <a:bodyPr anchor="b"/>
          <a:lstStyle>
            <a:lvl1pPr algn="ctr">
              <a:defRPr baseline="0"/>
            </a:lvl1pPr>
          </a:lstStyle>
          <a:p>
            <a:r>
              <a:rPr lang="en-IE"/>
              <a:t>Click here to insert picture</a:t>
            </a:r>
          </a:p>
        </p:txBody>
      </p:sp>
      <p:sp>
        <p:nvSpPr>
          <p:cNvPr id="2" name="Title 1">
            <a:extLst>
              <a:ext uri="{FF2B5EF4-FFF2-40B4-BE49-F238E27FC236}">
                <a16:creationId xmlns:a16="http://schemas.microsoft.com/office/drawing/2014/main" id="{4AA4B3EE-B030-4262-97E6-4A068E15488B}"/>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6852129E-FB3A-4505-B9C2-FF14C6A7CD69}"/>
              </a:ext>
            </a:extLst>
          </p:cNvPr>
          <p:cNvSpPr>
            <a:spLocks noGrp="1"/>
          </p:cNvSpPr>
          <p:nvPr>
            <p:ph type="dt" sz="half" idx="10"/>
          </p:nvPr>
        </p:nvSpPr>
        <p:spPr/>
        <p:txBody>
          <a:bodyPr/>
          <a:lstStyle/>
          <a:p>
            <a:fld id="{75C79CCE-4469-4D0C-9688-9D9A8C366A93}" type="datetime1">
              <a:rPr lang="en-GB" smtClean="0"/>
              <a:t>17/10/2024</a:t>
            </a:fld>
            <a:endParaRPr lang="en-GB"/>
          </a:p>
        </p:txBody>
      </p:sp>
      <p:sp>
        <p:nvSpPr>
          <p:cNvPr id="5" name="Footer Placeholder 4">
            <a:extLst>
              <a:ext uri="{FF2B5EF4-FFF2-40B4-BE49-F238E27FC236}">
                <a16:creationId xmlns:a16="http://schemas.microsoft.com/office/drawing/2014/main" id="{C0E6447C-BEB2-41E1-AF16-EB2DA0EB47A3}"/>
              </a:ext>
            </a:extLst>
          </p:cNvPr>
          <p:cNvSpPr>
            <a:spLocks noGrp="1"/>
          </p:cNvSpPr>
          <p:nvPr>
            <p:ph type="ftr" sz="quarter" idx="11"/>
          </p:nvPr>
        </p:nvSpPr>
        <p:spPr>
          <a:xfrm>
            <a:off x="4038600" y="6268430"/>
            <a:ext cx="2663858" cy="365125"/>
          </a:xfrm>
        </p:spPr>
        <p:txBody>
          <a:bodyPr/>
          <a:lstStyle>
            <a:lvl1pPr algn="l">
              <a:defRPr/>
            </a:lvl1pPr>
          </a:lstStyle>
          <a:p>
            <a:endParaRPr lang="en-GB"/>
          </a:p>
        </p:txBody>
      </p:sp>
      <p:sp>
        <p:nvSpPr>
          <p:cNvPr id="6" name="Slide Number Placeholder 5">
            <a:extLst>
              <a:ext uri="{FF2B5EF4-FFF2-40B4-BE49-F238E27FC236}">
                <a16:creationId xmlns:a16="http://schemas.microsoft.com/office/drawing/2014/main" id="{DE833789-02DF-46A2-92B0-4C2604389DE0}"/>
              </a:ext>
            </a:extLst>
          </p:cNvPr>
          <p:cNvSpPr>
            <a:spLocks noGrp="1"/>
          </p:cNvSpPr>
          <p:nvPr>
            <p:ph type="sldNum" sz="quarter" idx="12"/>
          </p:nvPr>
        </p:nvSpPr>
        <p:spPr/>
        <p:txBody>
          <a:bodyPr/>
          <a:lstStyle/>
          <a:p>
            <a:fld id="{86F0BA84-1CDC-4849-886C-C2FB8D8D56FC}" type="slidenum">
              <a:rPr lang="en-GB" smtClean="0"/>
              <a:t>‹#›</a:t>
            </a:fld>
            <a:endParaRPr lang="en-GB"/>
          </a:p>
        </p:txBody>
      </p:sp>
      <p:sp>
        <p:nvSpPr>
          <p:cNvPr id="9" name="TextBox 8"/>
          <p:cNvSpPr txBox="1"/>
          <p:nvPr userDrawn="1"/>
        </p:nvSpPr>
        <p:spPr>
          <a:xfrm>
            <a:off x="6702458" y="6858000"/>
            <a:ext cx="4879942" cy="461665"/>
          </a:xfrm>
          <a:prstGeom prst="rect">
            <a:avLst/>
          </a:prstGeom>
          <a:noFill/>
        </p:spPr>
        <p:txBody>
          <a:bodyPr wrap="square" lIns="0" rIns="0" rtlCol="0">
            <a:spAutoFit/>
          </a:bodyPr>
          <a:lstStyle/>
          <a:p>
            <a:r>
              <a:rPr lang="en-IE" sz="1200"/>
              <a:t>Click the bottom</a:t>
            </a:r>
            <a:r>
              <a:rPr lang="en-IE" sz="1200" baseline="0"/>
              <a:t> edge of the picture placeholder and then go to Insert – Picture in order to preserve the graphic overlay</a:t>
            </a:r>
            <a:endParaRPr lang="en-IE" sz="1200"/>
          </a:p>
        </p:txBody>
      </p:sp>
      <p:sp>
        <p:nvSpPr>
          <p:cNvPr id="8" name="Text Placeholder 7"/>
          <p:cNvSpPr>
            <a:spLocks noGrp="1"/>
          </p:cNvSpPr>
          <p:nvPr>
            <p:ph type="body" sz="quarter" idx="15"/>
          </p:nvPr>
        </p:nvSpPr>
        <p:spPr>
          <a:xfrm>
            <a:off x="657225" y="1619250"/>
            <a:ext cx="10925175" cy="4391025"/>
          </a:xfrm>
          <a:blipFill dpi="0" rotWithShape="1">
            <a:blip r:embed="rId2"/>
            <a:srcRect/>
            <a:stretch>
              <a:fillRect t="-100" r="-100"/>
            </a:stretch>
          </a:blipFill>
        </p:spPr>
        <p:txBody>
          <a:bodyPr rIns="576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1526700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1619544"/>
            <a:ext cx="8351838" cy="4291013"/>
          </a:xfrm>
          <a:solidFill>
            <a:schemeClr val="bg1">
              <a:lumMod val="75000"/>
            </a:schemeClr>
          </a:solidFill>
        </p:spPr>
        <p:txBody>
          <a:bodyPr/>
          <a:lstStyle/>
          <a:p>
            <a:r>
              <a:rPr lang="en-US"/>
              <a:t>Click icon to add picture</a:t>
            </a:r>
            <a:endParaRPr lang="en-IE"/>
          </a:p>
        </p:txBody>
      </p:sp>
      <p:sp>
        <p:nvSpPr>
          <p:cNvPr id="2" name="Title 1">
            <a:extLst>
              <a:ext uri="{FF2B5EF4-FFF2-40B4-BE49-F238E27FC236}">
                <a16:creationId xmlns:a16="http://schemas.microsoft.com/office/drawing/2014/main" id="{4AA4B3EE-B030-4262-97E6-4A068E15488B}"/>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6852129E-FB3A-4505-B9C2-FF14C6A7CD69}"/>
              </a:ext>
            </a:extLst>
          </p:cNvPr>
          <p:cNvSpPr>
            <a:spLocks noGrp="1"/>
          </p:cNvSpPr>
          <p:nvPr>
            <p:ph type="dt" sz="half" idx="10"/>
          </p:nvPr>
        </p:nvSpPr>
        <p:spPr/>
        <p:txBody>
          <a:bodyPr/>
          <a:lstStyle/>
          <a:p>
            <a:fld id="{FE3CF2DE-8FFA-4877-8BC9-08F80C706A51}" type="datetime1">
              <a:rPr lang="en-GB" smtClean="0"/>
              <a:t>17/10/2024</a:t>
            </a:fld>
            <a:endParaRPr lang="en-GB"/>
          </a:p>
        </p:txBody>
      </p:sp>
      <p:sp>
        <p:nvSpPr>
          <p:cNvPr id="5" name="Footer Placeholder 4">
            <a:extLst>
              <a:ext uri="{FF2B5EF4-FFF2-40B4-BE49-F238E27FC236}">
                <a16:creationId xmlns:a16="http://schemas.microsoft.com/office/drawing/2014/main" id="{C0E6447C-BEB2-41E1-AF16-EB2DA0EB47A3}"/>
              </a:ext>
            </a:extLst>
          </p:cNvPr>
          <p:cNvSpPr>
            <a:spLocks noGrp="1"/>
          </p:cNvSpPr>
          <p:nvPr>
            <p:ph type="ftr" sz="quarter" idx="11"/>
          </p:nvPr>
        </p:nvSpPr>
        <p:spPr/>
        <p:txBody>
          <a:bodyPr/>
          <a:lstStyle>
            <a:lvl1pPr algn="l">
              <a:defRPr/>
            </a:lvl1pPr>
          </a:lstStyle>
          <a:p>
            <a:endParaRPr lang="en-GB"/>
          </a:p>
        </p:txBody>
      </p:sp>
      <p:sp>
        <p:nvSpPr>
          <p:cNvPr id="6" name="Slide Number Placeholder 5">
            <a:extLst>
              <a:ext uri="{FF2B5EF4-FFF2-40B4-BE49-F238E27FC236}">
                <a16:creationId xmlns:a16="http://schemas.microsoft.com/office/drawing/2014/main" id="{DE833789-02DF-46A2-92B0-4C2604389DE0}"/>
              </a:ext>
            </a:extLst>
          </p:cNvPr>
          <p:cNvSpPr>
            <a:spLocks noGrp="1"/>
          </p:cNvSpPr>
          <p:nvPr>
            <p:ph type="sldNum" sz="quarter" idx="12"/>
          </p:nvPr>
        </p:nvSpPr>
        <p:spPr/>
        <p:txBody>
          <a:bodyPr/>
          <a:lstStyle/>
          <a:p>
            <a:fld id="{86F0BA84-1CDC-4849-886C-C2FB8D8D56FC}" type="slidenum">
              <a:rPr lang="en-GB" smtClean="0"/>
              <a:t>‹#›</a:t>
            </a:fld>
            <a:endParaRPr lang="en-GB"/>
          </a:p>
        </p:txBody>
      </p:sp>
      <p:sp>
        <p:nvSpPr>
          <p:cNvPr id="40" name="Text Placeholder 39">
            <a:extLst>
              <a:ext uri="{FF2B5EF4-FFF2-40B4-BE49-F238E27FC236}">
                <a16:creationId xmlns:a16="http://schemas.microsoft.com/office/drawing/2014/main" id="{F349C993-5243-4B37-860C-949E6726F2B5}"/>
              </a:ext>
            </a:extLst>
          </p:cNvPr>
          <p:cNvSpPr>
            <a:spLocks noGrp="1"/>
          </p:cNvSpPr>
          <p:nvPr>
            <p:ph type="body" sz="quarter" idx="13"/>
          </p:nvPr>
        </p:nvSpPr>
        <p:spPr>
          <a:xfrm>
            <a:off x="5967167" y="2216150"/>
            <a:ext cx="6221657" cy="4278917"/>
          </a:xfrm>
          <a:blipFill>
            <a:blip r:embed="rId2"/>
            <a:stretch>
              <a:fillRect/>
            </a:stretch>
          </a:blipFill>
        </p:spPr>
        <p:txBody>
          <a:bodyPr lIns="396000" tIns="432000" rIns="360000"/>
          <a:lstStyle>
            <a:lvl1pPr>
              <a:lnSpc>
                <a:spcPct val="100000"/>
              </a:lnSpc>
              <a:defRPr sz="5400">
                <a:solidFill>
                  <a:schemeClr val="tx2"/>
                </a:solidFill>
              </a:defRPr>
            </a:lvl1pPr>
          </a:lstStyle>
          <a:p>
            <a:pPr lvl="0"/>
            <a:r>
              <a:rPr lang="en-US"/>
              <a:t>Edit Master text styles</a:t>
            </a:r>
          </a:p>
        </p:txBody>
      </p:sp>
    </p:spTree>
    <p:extLst>
      <p:ext uri="{BB962C8B-B14F-4D97-AF65-F5344CB8AC3E}">
        <p14:creationId xmlns:p14="http://schemas.microsoft.com/office/powerpoint/2010/main" val="7324516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76601-67B2-4590-BD42-C128C55DEA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F33F67-0A8F-4FD4-97C4-A1C6ED9D3BB9}"/>
              </a:ext>
            </a:extLst>
          </p:cNvPr>
          <p:cNvSpPr>
            <a:spLocks noGrp="1"/>
          </p:cNvSpPr>
          <p:nvPr>
            <p:ph sz="half" idx="1"/>
          </p:nvPr>
        </p:nvSpPr>
        <p:spPr>
          <a:xfrm>
            <a:off x="659876" y="1647825"/>
            <a:ext cx="5181600" cy="439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1A5F490-71C4-4AC6-AB5F-422F22C6ADFD}"/>
              </a:ext>
            </a:extLst>
          </p:cNvPr>
          <p:cNvSpPr>
            <a:spLocks noGrp="1"/>
          </p:cNvSpPr>
          <p:nvPr>
            <p:ph sz="half" idx="2"/>
          </p:nvPr>
        </p:nvSpPr>
        <p:spPr>
          <a:xfrm>
            <a:off x="6096000" y="1647825"/>
            <a:ext cx="5181600" cy="439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9DB245-25C8-4A78-9163-B48BDD8CAC48}"/>
              </a:ext>
            </a:extLst>
          </p:cNvPr>
          <p:cNvSpPr>
            <a:spLocks noGrp="1"/>
          </p:cNvSpPr>
          <p:nvPr>
            <p:ph type="dt" sz="half" idx="10"/>
          </p:nvPr>
        </p:nvSpPr>
        <p:spPr/>
        <p:txBody>
          <a:bodyPr/>
          <a:lstStyle/>
          <a:p>
            <a:fld id="{F21883F4-1C72-4403-9EEA-89379197EC93}" type="datetime1">
              <a:rPr lang="en-GB" smtClean="0"/>
              <a:t>17/10/2024</a:t>
            </a:fld>
            <a:endParaRPr lang="en-GB"/>
          </a:p>
        </p:txBody>
      </p:sp>
      <p:sp>
        <p:nvSpPr>
          <p:cNvPr id="6" name="Footer Placeholder 5">
            <a:extLst>
              <a:ext uri="{FF2B5EF4-FFF2-40B4-BE49-F238E27FC236}">
                <a16:creationId xmlns:a16="http://schemas.microsoft.com/office/drawing/2014/main" id="{686A3154-0848-42E8-AD54-98585394A8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F5CEFD-E2C4-4E14-9CCA-748D1CEC2BCA}"/>
              </a:ext>
            </a:extLst>
          </p:cNvPr>
          <p:cNvSpPr>
            <a:spLocks noGrp="1"/>
          </p:cNvSpPr>
          <p:nvPr>
            <p:ph type="sldNum" sz="quarter" idx="12"/>
          </p:nvPr>
        </p:nvSpPr>
        <p:spPr/>
        <p:txBody>
          <a:bodyPr/>
          <a:lstStyle/>
          <a:p>
            <a:fld id="{86F0BA84-1CDC-4849-886C-C2FB8D8D56FC}" type="slidenum">
              <a:rPr lang="en-GB" smtClean="0"/>
              <a:t>‹#›</a:t>
            </a:fld>
            <a:endParaRPr lang="en-GB"/>
          </a:p>
        </p:txBody>
      </p:sp>
    </p:spTree>
    <p:extLst>
      <p:ext uri="{BB962C8B-B14F-4D97-AF65-F5344CB8AC3E}">
        <p14:creationId xmlns:p14="http://schemas.microsoft.com/office/powerpoint/2010/main" val="1277788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75E3C-0F04-BAAE-11CC-8BD430D8D0D3}"/>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997FCFA0-1748-F255-275B-7783FF29E181}"/>
              </a:ext>
            </a:extLst>
          </p:cNvPr>
          <p:cNvSpPr>
            <a:spLocks noGrp="1"/>
          </p:cNvSpPr>
          <p:nvPr>
            <p:ph type="dt" sz="half" idx="10"/>
          </p:nvPr>
        </p:nvSpPr>
        <p:spPr/>
        <p:txBody>
          <a:bodyPr/>
          <a:lstStyle/>
          <a:p>
            <a:fld id="{946F74A0-49F4-4B1B-AD04-09E10804F8F5}" type="datetimeFigureOut">
              <a:rPr lang="en-IE" smtClean="0"/>
              <a:t>17/10/2024</a:t>
            </a:fld>
            <a:endParaRPr lang="en-IE"/>
          </a:p>
        </p:txBody>
      </p:sp>
      <p:sp>
        <p:nvSpPr>
          <p:cNvPr id="4" name="Footer Placeholder 3">
            <a:extLst>
              <a:ext uri="{FF2B5EF4-FFF2-40B4-BE49-F238E27FC236}">
                <a16:creationId xmlns:a16="http://schemas.microsoft.com/office/drawing/2014/main" id="{2C58B157-FD56-87E8-FCD2-6BEAA322A73E}"/>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5E103101-D065-846B-1E1C-BBC7283216D8}"/>
              </a:ext>
            </a:extLst>
          </p:cNvPr>
          <p:cNvSpPr>
            <a:spLocks noGrp="1"/>
          </p:cNvSpPr>
          <p:nvPr>
            <p:ph type="sldNum" sz="quarter" idx="12"/>
          </p:nvPr>
        </p:nvSpPr>
        <p:spPr/>
        <p:txBody>
          <a:bodyPr/>
          <a:lstStyle/>
          <a:p>
            <a:fld id="{44D44872-0A2C-47D7-99FD-779F34CD33AF}" type="slidenum">
              <a:rPr lang="en-IE" smtClean="0"/>
              <a:t>‹#›</a:t>
            </a:fld>
            <a:endParaRPr lang="en-IE"/>
          </a:p>
        </p:txBody>
      </p:sp>
    </p:spTree>
    <p:extLst>
      <p:ext uri="{BB962C8B-B14F-4D97-AF65-F5344CB8AC3E}">
        <p14:creationId xmlns:p14="http://schemas.microsoft.com/office/powerpoint/2010/main" val="39941568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9DF86E-2AC8-48B1-89CE-F59611C6D87F}"/>
              </a:ext>
            </a:extLst>
          </p:cNvPr>
          <p:cNvSpPr>
            <a:spLocks noGrp="1"/>
          </p:cNvSpPr>
          <p:nvPr>
            <p:ph type="body" idx="1"/>
          </p:nvPr>
        </p:nvSpPr>
        <p:spPr>
          <a:xfrm>
            <a:off x="659876" y="1501775"/>
            <a:ext cx="5157787" cy="56575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E0126C9-DE68-491E-9C1C-6A6E0E6F762D}"/>
              </a:ext>
            </a:extLst>
          </p:cNvPr>
          <p:cNvSpPr>
            <a:spLocks noGrp="1"/>
          </p:cNvSpPr>
          <p:nvPr>
            <p:ph sz="half" idx="2"/>
          </p:nvPr>
        </p:nvSpPr>
        <p:spPr>
          <a:xfrm>
            <a:off x="659876" y="2325687"/>
            <a:ext cx="5157787" cy="3684588"/>
          </a:xfrm>
        </p:spPr>
        <p:txBody>
          <a:bodyPr/>
          <a:lstStyle>
            <a:lvl1pPr>
              <a:defRPr>
                <a:solidFill>
                  <a:schemeClr val="tx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868A582-4662-4596-804C-0CA491431799}"/>
              </a:ext>
            </a:extLst>
          </p:cNvPr>
          <p:cNvSpPr>
            <a:spLocks noGrp="1"/>
          </p:cNvSpPr>
          <p:nvPr>
            <p:ph type="body" sz="quarter" idx="3"/>
          </p:nvPr>
        </p:nvSpPr>
        <p:spPr>
          <a:xfrm>
            <a:off x="6096000" y="1501775"/>
            <a:ext cx="5183188" cy="56575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9A3935D-10BA-46F9-B9C6-619E23A19528}"/>
              </a:ext>
            </a:extLst>
          </p:cNvPr>
          <p:cNvSpPr>
            <a:spLocks noGrp="1"/>
          </p:cNvSpPr>
          <p:nvPr>
            <p:ph sz="quarter" idx="4"/>
          </p:nvPr>
        </p:nvSpPr>
        <p:spPr>
          <a:xfrm>
            <a:off x="6096000" y="2325687"/>
            <a:ext cx="5183188" cy="3684588"/>
          </a:xfrm>
        </p:spPr>
        <p:txBody>
          <a:bodyPr/>
          <a:lstStyle>
            <a:lvl1pPr>
              <a:defRPr>
                <a:solidFill>
                  <a:schemeClr val="tx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CB0945D-AF83-4420-B7B7-C0669CAEED70}"/>
              </a:ext>
            </a:extLst>
          </p:cNvPr>
          <p:cNvSpPr>
            <a:spLocks noGrp="1"/>
          </p:cNvSpPr>
          <p:nvPr>
            <p:ph type="dt" sz="half" idx="10"/>
          </p:nvPr>
        </p:nvSpPr>
        <p:spPr/>
        <p:txBody>
          <a:bodyPr/>
          <a:lstStyle/>
          <a:p>
            <a:fld id="{C23EA75D-5F8B-4FEC-9CF0-34D926B58CB5}" type="datetime1">
              <a:rPr lang="en-GB" smtClean="0"/>
              <a:t>17/10/2024</a:t>
            </a:fld>
            <a:endParaRPr lang="en-GB"/>
          </a:p>
        </p:txBody>
      </p:sp>
      <p:sp>
        <p:nvSpPr>
          <p:cNvPr id="8" name="Footer Placeholder 7">
            <a:extLst>
              <a:ext uri="{FF2B5EF4-FFF2-40B4-BE49-F238E27FC236}">
                <a16:creationId xmlns:a16="http://schemas.microsoft.com/office/drawing/2014/main" id="{A0408C9D-E4B5-4505-8B6C-CCF88136824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B34949-1608-4E58-AB9F-4AB8F2DB5863}"/>
              </a:ext>
            </a:extLst>
          </p:cNvPr>
          <p:cNvSpPr>
            <a:spLocks noGrp="1"/>
          </p:cNvSpPr>
          <p:nvPr>
            <p:ph type="sldNum" sz="quarter" idx="12"/>
          </p:nvPr>
        </p:nvSpPr>
        <p:spPr/>
        <p:txBody>
          <a:bodyPr/>
          <a:lstStyle/>
          <a:p>
            <a:fld id="{86F0BA84-1CDC-4849-886C-C2FB8D8D56FC}" type="slidenum">
              <a:rPr lang="en-GB" smtClean="0"/>
              <a:t>‹#›</a:t>
            </a:fld>
            <a:endParaRPr lang="en-GB"/>
          </a:p>
        </p:txBody>
      </p:sp>
      <p:sp>
        <p:nvSpPr>
          <p:cNvPr id="10" name="Title 9">
            <a:extLst>
              <a:ext uri="{FF2B5EF4-FFF2-40B4-BE49-F238E27FC236}">
                <a16:creationId xmlns:a16="http://schemas.microsoft.com/office/drawing/2014/main" id="{1D72B719-EEB2-410B-8BD9-D342A396625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470897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CF2BB-1876-452A-9407-0570DB48BDD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A6422E-5871-46B9-9639-C2A42B051364}"/>
              </a:ext>
            </a:extLst>
          </p:cNvPr>
          <p:cNvSpPr>
            <a:spLocks noGrp="1"/>
          </p:cNvSpPr>
          <p:nvPr>
            <p:ph type="dt" sz="half" idx="10"/>
          </p:nvPr>
        </p:nvSpPr>
        <p:spPr/>
        <p:txBody>
          <a:bodyPr/>
          <a:lstStyle/>
          <a:p>
            <a:fld id="{4C26985C-4341-4F7D-A45A-83B00BB7FDAA}" type="datetime1">
              <a:rPr lang="en-GB" smtClean="0"/>
              <a:t>17/10/2024</a:t>
            </a:fld>
            <a:endParaRPr lang="en-GB"/>
          </a:p>
        </p:txBody>
      </p:sp>
      <p:sp>
        <p:nvSpPr>
          <p:cNvPr id="4" name="Footer Placeholder 3">
            <a:extLst>
              <a:ext uri="{FF2B5EF4-FFF2-40B4-BE49-F238E27FC236}">
                <a16:creationId xmlns:a16="http://schemas.microsoft.com/office/drawing/2014/main" id="{1DF9B9C0-5C7D-48B8-9BAC-316F70FC20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2A84D76-F3FD-4983-963C-A24353F605F9}"/>
              </a:ext>
            </a:extLst>
          </p:cNvPr>
          <p:cNvSpPr>
            <a:spLocks noGrp="1"/>
          </p:cNvSpPr>
          <p:nvPr>
            <p:ph type="sldNum" sz="quarter" idx="12"/>
          </p:nvPr>
        </p:nvSpPr>
        <p:spPr/>
        <p:txBody>
          <a:bodyPr/>
          <a:lstStyle/>
          <a:p>
            <a:fld id="{86F0BA84-1CDC-4849-886C-C2FB8D8D56FC}" type="slidenum">
              <a:rPr lang="en-GB" smtClean="0"/>
              <a:t>‹#›</a:t>
            </a:fld>
            <a:endParaRPr lang="en-GB"/>
          </a:p>
        </p:txBody>
      </p:sp>
    </p:spTree>
    <p:extLst>
      <p:ext uri="{BB962C8B-B14F-4D97-AF65-F5344CB8AC3E}">
        <p14:creationId xmlns:p14="http://schemas.microsoft.com/office/powerpoint/2010/main" val="16598658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38648C-4551-41CB-9066-CBB1C055BB5A}"/>
              </a:ext>
            </a:extLst>
          </p:cNvPr>
          <p:cNvSpPr>
            <a:spLocks noGrp="1"/>
          </p:cNvSpPr>
          <p:nvPr>
            <p:ph type="dt" sz="half" idx="10"/>
          </p:nvPr>
        </p:nvSpPr>
        <p:spPr/>
        <p:txBody>
          <a:bodyPr/>
          <a:lstStyle/>
          <a:p>
            <a:fld id="{32CA616F-2A43-4197-B0E5-0CE352C27A3A}" type="datetime1">
              <a:rPr lang="en-GB" smtClean="0"/>
              <a:t>17/10/2024</a:t>
            </a:fld>
            <a:endParaRPr lang="en-GB"/>
          </a:p>
        </p:txBody>
      </p:sp>
      <p:sp>
        <p:nvSpPr>
          <p:cNvPr id="3" name="Footer Placeholder 2">
            <a:extLst>
              <a:ext uri="{FF2B5EF4-FFF2-40B4-BE49-F238E27FC236}">
                <a16:creationId xmlns:a16="http://schemas.microsoft.com/office/drawing/2014/main" id="{8791AAC7-0D0F-4F18-979F-CE9DF7CD7B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AA59187-7EFA-44DF-B635-E0366CE39B34}"/>
              </a:ext>
            </a:extLst>
          </p:cNvPr>
          <p:cNvSpPr>
            <a:spLocks noGrp="1"/>
          </p:cNvSpPr>
          <p:nvPr>
            <p:ph type="sldNum" sz="quarter" idx="12"/>
          </p:nvPr>
        </p:nvSpPr>
        <p:spPr/>
        <p:txBody>
          <a:bodyPr/>
          <a:lstStyle/>
          <a:p>
            <a:fld id="{86F0BA84-1CDC-4849-886C-C2FB8D8D56FC}" type="slidenum">
              <a:rPr lang="en-GB" smtClean="0"/>
              <a:t>‹#›</a:t>
            </a:fld>
            <a:endParaRPr lang="en-GB"/>
          </a:p>
        </p:txBody>
      </p:sp>
    </p:spTree>
    <p:extLst>
      <p:ext uri="{BB962C8B-B14F-4D97-AF65-F5344CB8AC3E}">
        <p14:creationId xmlns:p14="http://schemas.microsoft.com/office/powerpoint/2010/main" val="29843791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30E4785-72DB-4D54-AC6F-1E4736BDA401}" type="datetimeFigureOut">
              <a:rPr lang="en-GB" smtClean="0"/>
              <a:t>17/10/2024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6FB71F-5C9A-462F-81DE-509D33EE04E6}" type="slidenum">
              <a:rPr lang="en-GB" smtClean="0"/>
              <a:t>‹#›</a:t>
            </a:fld>
            <a:endParaRPr lang="en-GB"/>
          </a:p>
        </p:txBody>
      </p:sp>
    </p:spTree>
    <p:extLst>
      <p:ext uri="{BB962C8B-B14F-4D97-AF65-F5344CB8AC3E}">
        <p14:creationId xmlns:p14="http://schemas.microsoft.com/office/powerpoint/2010/main" val="38368606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E4785-72DB-4D54-AC6F-1E4736BDA401}" type="datetimeFigureOut">
              <a:rPr lang="en-GB" smtClean="0"/>
              <a:t>17/10/2024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6FB71F-5C9A-462F-81DE-509D33EE04E6}" type="slidenum">
              <a:rPr lang="en-GB" smtClean="0"/>
              <a:t>‹#›</a:t>
            </a:fld>
            <a:endParaRPr lang="en-GB"/>
          </a:p>
        </p:txBody>
      </p:sp>
    </p:spTree>
    <p:extLst>
      <p:ext uri="{BB962C8B-B14F-4D97-AF65-F5344CB8AC3E}">
        <p14:creationId xmlns:p14="http://schemas.microsoft.com/office/powerpoint/2010/main" val="11508583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0E4785-72DB-4D54-AC6F-1E4736BDA401}" type="datetimeFigureOut">
              <a:rPr lang="en-GB" smtClean="0"/>
              <a:t>17/10/2024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6FB71F-5C9A-462F-81DE-509D33EE04E6}" type="slidenum">
              <a:rPr lang="en-GB" smtClean="0"/>
              <a:t>‹#›</a:t>
            </a:fld>
            <a:endParaRPr lang="en-GB"/>
          </a:p>
        </p:txBody>
      </p:sp>
    </p:spTree>
    <p:extLst>
      <p:ext uri="{BB962C8B-B14F-4D97-AF65-F5344CB8AC3E}">
        <p14:creationId xmlns:p14="http://schemas.microsoft.com/office/powerpoint/2010/main" val="9421778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30E4785-72DB-4D54-AC6F-1E4736BDA401}" type="datetimeFigureOut">
              <a:rPr lang="en-GB" smtClean="0"/>
              <a:t>17/10/2024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6FB71F-5C9A-462F-81DE-509D33EE04E6}" type="slidenum">
              <a:rPr lang="en-GB" smtClean="0"/>
              <a:t>‹#›</a:t>
            </a:fld>
            <a:endParaRPr lang="en-GB"/>
          </a:p>
        </p:txBody>
      </p:sp>
    </p:spTree>
    <p:extLst>
      <p:ext uri="{BB962C8B-B14F-4D97-AF65-F5344CB8AC3E}">
        <p14:creationId xmlns:p14="http://schemas.microsoft.com/office/powerpoint/2010/main" val="17162268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30E4785-72DB-4D54-AC6F-1E4736BDA401}" type="datetimeFigureOut">
              <a:rPr lang="en-GB" smtClean="0"/>
              <a:t>17/10/2024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76FB71F-5C9A-462F-81DE-509D33EE04E6}" type="slidenum">
              <a:rPr lang="en-GB" smtClean="0"/>
              <a:t>‹#›</a:t>
            </a:fld>
            <a:endParaRPr lang="en-GB"/>
          </a:p>
        </p:txBody>
      </p:sp>
    </p:spTree>
    <p:extLst>
      <p:ext uri="{BB962C8B-B14F-4D97-AF65-F5344CB8AC3E}">
        <p14:creationId xmlns:p14="http://schemas.microsoft.com/office/powerpoint/2010/main" val="28969355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30E4785-72DB-4D54-AC6F-1E4736BDA401}" type="datetimeFigureOut">
              <a:rPr lang="en-GB" smtClean="0"/>
              <a:t>17/10/2024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76FB71F-5C9A-462F-81DE-509D33EE04E6}" type="slidenum">
              <a:rPr lang="en-GB" smtClean="0"/>
              <a:t>‹#›</a:t>
            </a:fld>
            <a:endParaRPr lang="en-GB"/>
          </a:p>
        </p:txBody>
      </p:sp>
    </p:spTree>
    <p:extLst>
      <p:ext uri="{BB962C8B-B14F-4D97-AF65-F5344CB8AC3E}">
        <p14:creationId xmlns:p14="http://schemas.microsoft.com/office/powerpoint/2010/main" val="38954285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0E4785-72DB-4D54-AC6F-1E4736BDA401}" type="datetimeFigureOut">
              <a:rPr lang="en-GB" smtClean="0"/>
              <a:t>17/10/2024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76FB71F-5C9A-462F-81DE-509D33EE04E6}" type="slidenum">
              <a:rPr lang="en-GB" smtClean="0"/>
              <a:t>‹#›</a:t>
            </a:fld>
            <a:endParaRPr lang="en-GB"/>
          </a:p>
        </p:txBody>
      </p:sp>
    </p:spTree>
    <p:extLst>
      <p:ext uri="{BB962C8B-B14F-4D97-AF65-F5344CB8AC3E}">
        <p14:creationId xmlns:p14="http://schemas.microsoft.com/office/powerpoint/2010/main" val="1537328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705E3B-972A-4297-335F-691284E5E0B6}"/>
              </a:ext>
            </a:extLst>
          </p:cNvPr>
          <p:cNvSpPr>
            <a:spLocks noGrp="1"/>
          </p:cNvSpPr>
          <p:nvPr>
            <p:ph type="dt" sz="half" idx="10"/>
          </p:nvPr>
        </p:nvSpPr>
        <p:spPr/>
        <p:txBody>
          <a:bodyPr/>
          <a:lstStyle/>
          <a:p>
            <a:fld id="{946F74A0-49F4-4B1B-AD04-09E10804F8F5}" type="datetimeFigureOut">
              <a:rPr lang="en-IE" smtClean="0"/>
              <a:t>17/10/2024</a:t>
            </a:fld>
            <a:endParaRPr lang="en-IE"/>
          </a:p>
        </p:txBody>
      </p:sp>
      <p:sp>
        <p:nvSpPr>
          <p:cNvPr id="3" name="Footer Placeholder 2">
            <a:extLst>
              <a:ext uri="{FF2B5EF4-FFF2-40B4-BE49-F238E27FC236}">
                <a16:creationId xmlns:a16="http://schemas.microsoft.com/office/drawing/2014/main" id="{288DFFEE-DCC2-4DBD-5AE3-990D9C501EA9}"/>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59BCBA9-4133-C87A-0AB9-3ACFC07BFA7F}"/>
              </a:ext>
            </a:extLst>
          </p:cNvPr>
          <p:cNvSpPr>
            <a:spLocks noGrp="1"/>
          </p:cNvSpPr>
          <p:nvPr>
            <p:ph type="sldNum" sz="quarter" idx="12"/>
          </p:nvPr>
        </p:nvSpPr>
        <p:spPr/>
        <p:txBody>
          <a:bodyPr/>
          <a:lstStyle/>
          <a:p>
            <a:fld id="{44D44872-0A2C-47D7-99FD-779F34CD33AF}" type="slidenum">
              <a:rPr lang="en-IE" smtClean="0"/>
              <a:t>‹#›</a:t>
            </a:fld>
            <a:endParaRPr lang="en-IE"/>
          </a:p>
        </p:txBody>
      </p:sp>
    </p:spTree>
    <p:extLst>
      <p:ext uri="{BB962C8B-B14F-4D97-AF65-F5344CB8AC3E}">
        <p14:creationId xmlns:p14="http://schemas.microsoft.com/office/powerpoint/2010/main" val="14048175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0E4785-72DB-4D54-AC6F-1E4736BDA401}" type="datetimeFigureOut">
              <a:rPr lang="en-GB" smtClean="0"/>
              <a:t>17/10/2024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6FB71F-5C9A-462F-81DE-509D33EE04E6}" type="slidenum">
              <a:rPr lang="en-GB" smtClean="0"/>
              <a:t>‹#›</a:t>
            </a:fld>
            <a:endParaRPr lang="en-GB"/>
          </a:p>
        </p:txBody>
      </p:sp>
    </p:spTree>
    <p:extLst>
      <p:ext uri="{BB962C8B-B14F-4D97-AF65-F5344CB8AC3E}">
        <p14:creationId xmlns:p14="http://schemas.microsoft.com/office/powerpoint/2010/main" val="12381274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0E4785-72DB-4D54-AC6F-1E4736BDA401}" type="datetimeFigureOut">
              <a:rPr lang="en-GB" smtClean="0"/>
              <a:t>17/10/2024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6FB71F-5C9A-462F-81DE-509D33EE04E6}" type="slidenum">
              <a:rPr lang="en-GB" smtClean="0"/>
              <a:t>‹#›</a:t>
            </a:fld>
            <a:endParaRPr lang="en-GB"/>
          </a:p>
        </p:txBody>
      </p:sp>
    </p:spTree>
    <p:extLst>
      <p:ext uri="{BB962C8B-B14F-4D97-AF65-F5344CB8AC3E}">
        <p14:creationId xmlns:p14="http://schemas.microsoft.com/office/powerpoint/2010/main" val="14892454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E4785-72DB-4D54-AC6F-1E4736BDA401}" type="datetimeFigureOut">
              <a:rPr lang="en-GB" smtClean="0"/>
              <a:t>17/10/2024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6FB71F-5C9A-462F-81DE-509D33EE04E6}" type="slidenum">
              <a:rPr lang="en-GB" smtClean="0"/>
              <a:t>‹#›</a:t>
            </a:fld>
            <a:endParaRPr lang="en-GB"/>
          </a:p>
        </p:txBody>
      </p:sp>
    </p:spTree>
    <p:extLst>
      <p:ext uri="{BB962C8B-B14F-4D97-AF65-F5344CB8AC3E}">
        <p14:creationId xmlns:p14="http://schemas.microsoft.com/office/powerpoint/2010/main" val="18825350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30E4785-72DB-4D54-AC6F-1E4736BDA401}" type="datetimeFigureOut">
              <a:rPr lang="en-GB" smtClean="0"/>
              <a:t>17/10/2024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6FB71F-5C9A-462F-81DE-509D33EE04E6}" type="slidenum">
              <a:rPr lang="en-GB" smtClean="0"/>
              <a:t>‹#›</a:t>
            </a:fld>
            <a:endParaRPr lang="en-GB"/>
          </a:p>
        </p:txBody>
      </p:sp>
    </p:spTree>
    <p:extLst>
      <p:ext uri="{BB962C8B-B14F-4D97-AF65-F5344CB8AC3E}">
        <p14:creationId xmlns:p14="http://schemas.microsoft.com/office/powerpoint/2010/main" val="227034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BA1AC-A829-97B7-61A4-14A4268BC4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8E4134DC-BC98-A90D-A92F-FFF584AF59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94B55135-51EC-1F15-B98C-E8C15D6FF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1D61C-DD2F-E74C-D39C-818575EBE5B6}"/>
              </a:ext>
            </a:extLst>
          </p:cNvPr>
          <p:cNvSpPr>
            <a:spLocks noGrp="1"/>
          </p:cNvSpPr>
          <p:nvPr>
            <p:ph type="dt" sz="half" idx="10"/>
          </p:nvPr>
        </p:nvSpPr>
        <p:spPr/>
        <p:txBody>
          <a:bodyPr/>
          <a:lstStyle/>
          <a:p>
            <a:fld id="{946F74A0-49F4-4B1B-AD04-09E10804F8F5}" type="datetimeFigureOut">
              <a:rPr lang="en-IE" smtClean="0"/>
              <a:t>17/10/2024</a:t>
            </a:fld>
            <a:endParaRPr lang="en-IE"/>
          </a:p>
        </p:txBody>
      </p:sp>
      <p:sp>
        <p:nvSpPr>
          <p:cNvPr id="6" name="Footer Placeholder 5">
            <a:extLst>
              <a:ext uri="{FF2B5EF4-FFF2-40B4-BE49-F238E27FC236}">
                <a16:creationId xmlns:a16="http://schemas.microsoft.com/office/drawing/2014/main" id="{C6E53C91-9BA8-50DF-EA66-13B966C11D2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55C1471-576F-18B5-FD99-9E0F8207DEC5}"/>
              </a:ext>
            </a:extLst>
          </p:cNvPr>
          <p:cNvSpPr>
            <a:spLocks noGrp="1"/>
          </p:cNvSpPr>
          <p:nvPr>
            <p:ph type="sldNum" sz="quarter" idx="12"/>
          </p:nvPr>
        </p:nvSpPr>
        <p:spPr/>
        <p:txBody>
          <a:bodyPr/>
          <a:lstStyle/>
          <a:p>
            <a:fld id="{44D44872-0A2C-47D7-99FD-779F34CD33AF}" type="slidenum">
              <a:rPr lang="en-IE" smtClean="0"/>
              <a:t>‹#›</a:t>
            </a:fld>
            <a:endParaRPr lang="en-IE"/>
          </a:p>
        </p:txBody>
      </p:sp>
    </p:spTree>
    <p:extLst>
      <p:ext uri="{BB962C8B-B14F-4D97-AF65-F5344CB8AC3E}">
        <p14:creationId xmlns:p14="http://schemas.microsoft.com/office/powerpoint/2010/main" val="1426434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A101B-425C-89C9-11B7-C069D55E0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953C8678-E2BF-3204-883C-3A5769D26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BC5C6F5B-27E8-D927-88DA-0064E0E9A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99D23-173F-6EE8-4D31-6AB1328351BC}"/>
              </a:ext>
            </a:extLst>
          </p:cNvPr>
          <p:cNvSpPr>
            <a:spLocks noGrp="1"/>
          </p:cNvSpPr>
          <p:nvPr>
            <p:ph type="dt" sz="half" idx="10"/>
          </p:nvPr>
        </p:nvSpPr>
        <p:spPr/>
        <p:txBody>
          <a:bodyPr/>
          <a:lstStyle/>
          <a:p>
            <a:fld id="{946F74A0-49F4-4B1B-AD04-09E10804F8F5}" type="datetimeFigureOut">
              <a:rPr lang="en-IE" smtClean="0"/>
              <a:t>17/10/2024</a:t>
            </a:fld>
            <a:endParaRPr lang="en-IE"/>
          </a:p>
        </p:txBody>
      </p:sp>
      <p:sp>
        <p:nvSpPr>
          <p:cNvPr id="6" name="Footer Placeholder 5">
            <a:extLst>
              <a:ext uri="{FF2B5EF4-FFF2-40B4-BE49-F238E27FC236}">
                <a16:creationId xmlns:a16="http://schemas.microsoft.com/office/drawing/2014/main" id="{208917AA-F83C-369E-73B0-7BCDED1BF824}"/>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481C002-0565-288F-82F6-9B7F5CE9DB7C}"/>
              </a:ext>
            </a:extLst>
          </p:cNvPr>
          <p:cNvSpPr>
            <a:spLocks noGrp="1"/>
          </p:cNvSpPr>
          <p:nvPr>
            <p:ph type="sldNum" sz="quarter" idx="12"/>
          </p:nvPr>
        </p:nvSpPr>
        <p:spPr/>
        <p:txBody>
          <a:bodyPr/>
          <a:lstStyle/>
          <a:p>
            <a:fld id="{44D44872-0A2C-47D7-99FD-779F34CD33AF}" type="slidenum">
              <a:rPr lang="en-IE" smtClean="0"/>
              <a:t>‹#›</a:t>
            </a:fld>
            <a:endParaRPr lang="en-IE"/>
          </a:p>
        </p:txBody>
      </p:sp>
    </p:spTree>
    <p:extLst>
      <p:ext uri="{BB962C8B-B14F-4D97-AF65-F5344CB8AC3E}">
        <p14:creationId xmlns:p14="http://schemas.microsoft.com/office/powerpoint/2010/main" val="1366488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5.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B6060-7422-CF95-E245-7D19ADFE0A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780BA66-D487-226A-45D4-995A1E731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9CA3D4A-B7A9-411F-0712-9D7A13B11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F74A0-49F4-4B1B-AD04-09E10804F8F5}" type="datetimeFigureOut">
              <a:rPr lang="en-IE" smtClean="0"/>
              <a:t>17/10/2024</a:t>
            </a:fld>
            <a:endParaRPr lang="en-IE"/>
          </a:p>
        </p:txBody>
      </p:sp>
      <p:sp>
        <p:nvSpPr>
          <p:cNvPr id="5" name="Footer Placeholder 4">
            <a:extLst>
              <a:ext uri="{FF2B5EF4-FFF2-40B4-BE49-F238E27FC236}">
                <a16:creationId xmlns:a16="http://schemas.microsoft.com/office/drawing/2014/main" id="{4CBAE6E4-2708-3E04-4EBA-43E73AFD60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69901D2D-4B1B-2C72-8678-8100601B84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44872-0A2C-47D7-99FD-779F34CD33AF}" type="slidenum">
              <a:rPr lang="en-IE" smtClean="0"/>
              <a:t>‹#›</a:t>
            </a:fld>
            <a:endParaRPr lang="en-IE"/>
          </a:p>
        </p:txBody>
      </p:sp>
    </p:spTree>
    <p:extLst>
      <p:ext uri="{BB962C8B-B14F-4D97-AF65-F5344CB8AC3E}">
        <p14:creationId xmlns:p14="http://schemas.microsoft.com/office/powerpoint/2010/main" val="2397342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79170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7AB2EE-275E-564E-8280-706341751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D5C56B-FBC0-694F-B8E6-E6470428E21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A1DF4A-54F5-9C49-9293-5D28B441885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7191F-8C38-AF48-8E3C-1D86AD82874A}" type="datetimeFigureOut">
              <a:rPr lang="en-US" smtClean="0"/>
              <a:t>10/17/2024</a:t>
            </a:fld>
            <a:endParaRPr lang="en-US"/>
          </a:p>
        </p:txBody>
      </p:sp>
      <p:sp>
        <p:nvSpPr>
          <p:cNvPr id="5" name="Footer Placeholder 4">
            <a:extLst>
              <a:ext uri="{FF2B5EF4-FFF2-40B4-BE49-F238E27FC236}">
                <a16:creationId xmlns:a16="http://schemas.microsoft.com/office/drawing/2014/main" id="{DF66AE73-DC32-DC4C-94D1-DB342FE4625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EA827D-1A2C-2C4A-A594-6BE0C4F9977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E6B147-1C8A-A447-BBAC-D422CEF64DFA}" type="slidenum">
              <a:rPr lang="en-US" smtClean="0"/>
              <a:t>‹#›</a:t>
            </a:fld>
            <a:endParaRPr lang="en-US"/>
          </a:p>
        </p:txBody>
      </p:sp>
    </p:spTree>
    <p:extLst>
      <p:ext uri="{BB962C8B-B14F-4D97-AF65-F5344CB8AC3E}">
        <p14:creationId xmlns:p14="http://schemas.microsoft.com/office/powerpoint/2010/main" val="10969443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A08B92-227D-4A11-A0C3-10D8B5F667B4}"/>
              </a:ext>
            </a:extLst>
          </p:cNvPr>
          <p:cNvSpPr>
            <a:spLocks noGrp="1"/>
          </p:cNvSpPr>
          <p:nvPr>
            <p:ph type="title"/>
          </p:nvPr>
        </p:nvSpPr>
        <p:spPr>
          <a:xfrm>
            <a:off x="659876" y="669304"/>
            <a:ext cx="8640000" cy="697584"/>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A0C56D-0D4D-44E4-925B-5540ED3393A6}"/>
              </a:ext>
            </a:extLst>
          </p:cNvPr>
          <p:cNvSpPr>
            <a:spLocks noGrp="1"/>
          </p:cNvSpPr>
          <p:nvPr>
            <p:ph type="body" idx="1"/>
          </p:nvPr>
        </p:nvSpPr>
        <p:spPr>
          <a:xfrm>
            <a:off x="659876" y="1649791"/>
            <a:ext cx="8640000" cy="435508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3CC8E6-A8A9-42DF-ADF6-94CB8FBF2B8F}"/>
              </a:ext>
            </a:extLst>
          </p:cNvPr>
          <p:cNvSpPr>
            <a:spLocks noGrp="1"/>
          </p:cNvSpPr>
          <p:nvPr>
            <p:ph type="dt" sz="half" idx="2"/>
          </p:nvPr>
        </p:nvSpPr>
        <p:spPr>
          <a:xfrm>
            <a:off x="1516931" y="6268430"/>
            <a:ext cx="1626319" cy="365125"/>
          </a:xfrm>
          <a:prstGeom prst="rect">
            <a:avLst/>
          </a:prstGeom>
        </p:spPr>
        <p:txBody>
          <a:bodyPr vert="horz" lIns="0" tIns="0" rIns="0" bIns="0" rtlCol="0" anchor="ctr"/>
          <a:lstStyle>
            <a:lvl1pPr algn="l">
              <a:defRPr sz="1200">
                <a:solidFill>
                  <a:schemeClr val="tx1">
                    <a:tint val="75000"/>
                  </a:schemeClr>
                </a:solidFill>
              </a:defRPr>
            </a:lvl1pPr>
          </a:lstStyle>
          <a:p>
            <a:fld id="{02F2F86B-EF7F-4920-BD7C-72E3F07FC712}" type="datetime1">
              <a:rPr lang="en-GB" smtClean="0"/>
              <a:t>17/10/2024</a:t>
            </a:fld>
            <a:endParaRPr lang="en-GB"/>
          </a:p>
        </p:txBody>
      </p:sp>
      <p:sp>
        <p:nvSpPr>
          <p:cNvPr id="5" name="Footer Placeholder 4">
            <a:extLst>
              <a:ext uri="{FF2B5EF4-FFF2-40B4-BE49-F238E27FC236}">
                <a16:creationId xmlns:a16="http://schemas.microsoft.com/office/drawing/2014/main" id="{B9EBD196-D8F1-4BE0-BC7A-47E7EDE7DB43}"/>
              </a:ext>
            </a:extLst>
          </p:cNvPr>
          <p:cNvSpPr>
            <a:spLocks noGrp="1"/>
          </p:cNvSpPr>
          <p:nvPr>
            <p:ph type="ftr" sz="quarter" idx="3"/>
          </p:nvPr>
        </p:nvSpPr>
        <p:spPr>
          <a:xfrm>
            <a:off x="4038600" y="6268430"/>
            <a:ext cx="4114800" cy="365125"/>
          </a:xfrm>
          <a:prstGeom prst="rect">
            <a:avLst/>
          </a:prstGeom>
        </p:spPr>
        <p:txBody>
          <a:bodyPr vert="horz" lIns="0" tIns="0" rIns="0" bIns="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DAB9F9-54EB-4A56-A4EF-9B2D80544377}"/>
              </a:ext>
            </a:extLst>
          </p:cNvPr>
          <p:cNvSpPr>
            <a:spLocks noGrp="1"/>
          </p:cNvSpPr>
          <p:nvPr>
            <p:ph type="sldNum" sz="quarter" idx="4"/>
          </p:nvPr>
        </p:nvSpPr>
        <p:spPr>
          <a:xfrm>
            <a:off x="659876" y="6268430"/>
            <a:ext cx="658384" cy="365125"/>
          </a:xfrm>
          <a:prstGeom prst="rect">
            <a:avLst/>
          </a:prstGeom>
        </p:spPr>
        <p:txBody>
          <a:bodyPr vert="horz" lIns="0" tIns="0" rIns="0" bIns="0" rtlCol="0" anchor="ctr"/>
          <a:lstStyle>
            <a:lvl1pPr algn="l">
              <a:defRPr sz="1200" b="1">
                <a:solidFill>
                  <a:schemeClr val="accent1"/>
                </a:solidFill>
              </a:defRPr>
            </a:lvl1pPr>
          </a:lstStyle>
          <a:p>
            <a:fld id="{86F0BA84-1CDC-4849-886C-C2FB8D8D56FC}" type="slidenum">
              <a:rPr lang="en-GB" smtClean="0"/>
              <a:pPr/>
              <a:t>‹#›</a:t>
            </a:fld>
            <a:endParaRPr lang="en-GB"/>
          </a:p>
        </p:txBody>
      </p:sp>
      <p:pic>
        <p:nvPicPr>
          <p:cNvPr id="8" name="Picture 7">
            <a:extLst>
              <a:ext uri="{FF2B5EF4-FFF2-40B4-BE49-F238E27FC236}">
                <a16:creationId xmlns:a16="http://schemas.microsoft.com/office/drawing/2014/main" id="{3F79FE2B-1626-4654-9AD4-F4F8A1E8BAC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466918" y="473018"/>
            <a:ext cx="1137600" cy="549840"/>
          </a:xfrm>
          <a:prstGeom prst="rect">
            <a:avLst/>
          </a:prstGeom>
        </p:spPr>
      </p:pic>
    </p:spTree>
    <p:extLst>
      <p:ext uri="{BB962C8B-B14F-4D97-AF65-F5344CB8AC3E}">
        <p14:creationId xmlns:p14="http://schemas.microsoft.com/office/powerpoint/2010/main" val="36057549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sldNum="0" hdr="0" ftr="0" dt="0"/>
  <p:txStyles>
    <p:titleStyle>
      <a:lvl1pPr algn="l" defTabSz="914400" rtl="0" eaLnBrk="1" latinLnBrk="0" hangingPunct="1">
        <a:lnSpc>
          <a:spcPct val="90000"/>
        </a:lnSpc>
        <a:spcBef>
          <a:spcPct val="0"/>
        </a:spcBef>
        <a:buNone/>
        <a:defRPr sz="2700" b="1" kern="1200" cap="all" baseline="0">
          <a:solidFill>
            <a:schemeClr val="tx2"/>
          </a:solidFill>
          <a:latin typeface="+mj-lt"/>
          <a:ea typeface="+mj-ea"/>
          <a:cs typeface="+mj-cs"/>
        </a:defRPr>
      </a:lvl1pPr>
    </p:titleStyle>
    <p:bodyStyle>
      <a:lvl1pPr marL="0" indent="0" algn="l" defTabSz="914400" rtl="0" eaLnBrk="1" latinLnBrk="0" hangingPunct="1">
        <a:lnSpc>
          <a:spcPct val="90000"/>
        </a:lnSpc>
        <a:spcBef>
          <a:spcPts val="2400"/>
        </a:spcBef>
        <a:spcAft>
          <a:spcPts val="0"/>
        </a:spcAft>
        <a:buFont typeface="Arial" panose="020B0604020202020204" pitchFamily="34" charset="0"/>
        <a:buNone/>
        <a:defRPr sz="1800" b="1" kern="1200">
          <a:solidFill>
            <a:schemeClr val="accent1"/>
          </a:solidFill>
          <a:latin typeface="+mn-lt"/>
          <a:ea typeface="+mn-ea"/>
          <a:cs typeface="+mn-cs"/>
        </a:defRPr>
      </a:lvl1pPr>
      <a:lvl2pPr marL="200025" indent="-200025" algn="l" defTabSz="914400" rtl="0" eaLnBrk="1" latinLnBrk="0" hangingPunct="1">
        <a:lnSpc>
          <a:spcPct val="118000"/>
        </a:lnSpc>
        <a:spcBef>
          <a:spcPts val="300"/>
        </a:spcBef>
        <a:spcAft>
          <a:spcPts val="300"/>
        </a:spcAft>
        <a:buClr>
          <a:schemeClr val="tx2"/>
        </a:buClr>
        <a:buFont typeface="Arial" panose="020B0604020202020204" pitchFamily="34" charset="0"/>
        <a:buChar char="•"/>
        <a:defRPr sz="1800" kern="1200">
          <a:solidFill>
            <a:schemeClr val="accent6"/>
          </a:solidFill>
          <a:latin typeface="+mn-lt"/>
          <a:ea typeface="+mn-ea"/>
          <a:cs typeface="+mn-cs"/>
        </a:defRPr>
      </a:lvl2pPr>
      <a:lvl3pPr marL="631825" indent="-228600" algn="l" defTabSz="914400" rtl="0" eaLnBrk="1" latinLnBrk="0" hangingPunct="1">
        <a:lnSpc>
          <a:spcPct val="90000"/>
        </a:lnSpc>
        <a:spcBef>
          <a:spcPts val="500"/>
        </a:spcBef>
        <a:buClr>
          <a:schemeClr val="tx2"/>
        </a:buClr>
        <a:buFont typeface="Century Gothic" panose="020B0502020202020204" pitchFamily="34" charset="0"/>
        <a:buChar char="–"/>
        <a:defRPr sz="1800" kern="1200">
          <a:solidFill>
            <a:schemeClr val="accent6"/>
          </a:solidFill>
          <a:latin typeface="+mn-lt"/>
          <a:ea typeface="+mn-ea"/>
          <a:cs typeface="+mn-cs"/>
        </a:defRPr>
      </a:lvl3pPr>
      <a:lvl4pPr marL="990600" indent="-179388"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1347788" indent="-179388"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1038">
          <p15:clr>
            <a:srgbClr val="F26B43"/>
          </p15:clr>
        </p15:guide>
        <p15:guide id="3" orient="horz" pos="3786">
          <p15:clr>
            <a:srgbClr val="F26B43"/>
          </p15:clr>
        </p15:guide>
        <p15:guide id="4" pos="414">
          <p15:clr>
            <a:srgbClr val="F26B43"/>
          </p15:clr>
        </p15:guide>
        <p15:guide id="5" pos="5862">
          <p15:clr>
            <a:srgbClr val="F26B43"/>
          </p15:clr>
        </p15:guide>
        <p15:guide id="6" pos="729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0E4785-72DB-4D54-AC6F-1E4736BDA401}" type="datetimeFigureOut">
              <a:rPr lang="en-GB" smtClean="0"/>
              <a:t>17/10/2024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FB71F-5C9A-462F-81DE-509D33EE04E6}" type="slidenum">
              <a:rPr lang="en-GB" smtClean="0"/>
              <a:t>‹#›</a:t>
            </a:fld>
            <a:endParaRPr lang="en-GB"/>
          </a:p>
        </p:txBody>
      </p:sp>
    </p:spTree>
    <p:extLst>
      <p:ext uri="{BB962C8B-B14F-4D97-AF65-F5344CB8AC3E}">
        <p14:creationId xmlns:p14="http://schemas.microsoft.com/office/powerpoint/2010/main" val="44299302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hyperlink" Target="https://factly.in/the-activations-in-this-mri-have-nothing-to-do-with-oxytocin-hormones-kissing-or-breastfeeding/" TargetMode="External"/><Relationship Id="rId2" Type="http://schemas.openxmlformats.org/officeDocument/2006/relationships/image" Target="../media/image31.jp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hyperlink" Target="https://natscimedwonders.blogspot.com/2013/07/viewing-wonders-big-with-this-lens.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pngall.com/octopus-png" TargetMode="External"/><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8.xml"/><Relationship Id="rId4" Type="http://schemas.openxmlformats.org/officeDocument/2006/relationships/hyperlink" Target="https://pngimg.com/download/66371"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hyperlink" Target="https://www.picpedia.org/highway-signs/s/strategy.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hyperlink" Target="https://www2.hse.ie/mental-health/" TargetMode="External"/><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52.xml"/><Relationship Id="rId5" Type="http://schemas.openxmlformats.org/officeDocument/2006/relationships/image" Target="../media/image55.jpeg"/><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3" Type="http://schemas.openxmlformats.org/officeDocument/2006/relationships/hyperlink" Target="https://www2.hse.ie/mental-health/" TargetMode="External"/><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9.jpg"/><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8.jpe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0.jpeg"/><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1.jpeg"/><Relationship Id="rId1" Type="http://schemas.openxmlformats.org/officeDocument/2006/relationships/slideLayout" Target="../slideLayouts/slideLayout64.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2.jpeg"/><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3.jpeg"/><Relationship Id="rId1" Type="http://schemas.openxmlformats.org/officeDocument/2006/relationships/slideLayout" Target="../slideLayouts/slideLayout64.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8.jpeg"/><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5.jpeg"/><Relationship Id="rId1" Type="http://schemas.openxmlformats.org/officeDocument/2006/relationships/slideLayout" Target="../slideLayouts/slideLayout64.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NUL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71.png"/><Relationship Id="rId4" Type="http://schemas.openxmlformats.org/officeDocument/2006/relationships/image" Target="../media/image70.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NULL"/><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NULL"/><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NULL"/><Relationship Id="rId18" Type="http://schemas.openxmlformats.org/officeDocument/2006/relationships/image" Target="../media/image84.jpeg"/><Relationship Id="rId3" Type="http://schemas.openxmlformats.org/officeDocument/2006/relationships/image" Target="../media/image72.jpeg"/><Relationship Id="rId7" Type="http://schemas.openxmlformats.org/officeDocument/2006/relationships/image" Target="NULL"/><Relationship Id="rId12" Type="http://schemas.openxmlformats.org/officeDocument/2006/relationships/image" Target="../media/image81.png"/><Relationship Id="rId17" Type="http://schemas.openxmlformats.org/officeDocument/2006/relationships/image" Target="NULL"/><Relationship Id="rId2" Type="http://schemas.openxmlformats.org/officeDocument/2006/relationships/notesSlide" Target="../notesSlides/notesSlide26.xml"/><Relationship Id="rId16" Type="http://schemas.openxmlformats.org/officeDocument/2006/relationships/image" Target="../media/image83.png"/><Relationship Id="rId1" Type="http://schemas.openxmlformats.org/officeDocument/2006/relationships/slideLayout" Target="../slideLayouts/slideLayout18.xml"/><Relationship Id="rId6" Type="http://schemas.openxmlformats.org/officeDocument/2006/relationships/image" Target="../media/image78.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80.png"/><Relationship Id="rId19" Type="http://schemas.openxmlformats.org/officeDocument/2006/relationships/image" Target="../media/image68.png"/><Relationship Id="rId4" Type="http://schemas.openxmlformats.org/officeDocument/2006/relationships/image" Target="../media/image73.png"/><Relationship Id="rId9" Type="http://schemas.openxmlformats.org/officeDocument/2006/relationships/image" Target="NULL"/><Relationship Id="rId14" Type="http://schemas.openxmlformats.org/officeDocument/2006/relationships/image" Target="../media/image82.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hyperlink" Target="https://www2.hse.ie/mental-health/" TargetMode="External"/><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210.svg"/><Relationship Id="rId7" Type="http://schemas.openxmlformats.org/officeDocument/2006/relationships/image" Target="../media/image25.svg"/><Relationship Id="rId2" Type="http://schemas.openxmlformats.org/officeDocument/2006/relationships/image" Target="../media/image87.png"/><Relationship Id="rId1" Type="http://schemas.openxmlformats.org/officeDocument/2006/relationships/slideLayout" Target="../slideLayouts/slideLayout18.xml"/><Relationship Id="rId6" Type="http://schemas.openxmlformats.org/officeDocument/2006/relationships/image" Target="../media/image89.png"/><Relationship Id="rId5" Type="http://schemas.openxmlformats.org/officeDocument/2006/relationships/image" Target="../media/image23.svg"/><Relationship Id="rId10" Type="http://schemas.openxmlformats.org/officeDocument/2006/relationships/image" Target="../media/image91.jpeg"/><Relationship Id="rId4" Type="http://schemas.openxmlformats.org/officeDocument/2006/relationships/image" Target="../media/image88.png"/><Relationship Id="rId9" Type="http://schemas.openxmlformats.org/officeDocument/2006/relationships/image" Target="../media/image27.svg"/></Relationships>
</file>

<file path=ppt/slides/_rels/slide7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24CA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65317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9B0CA8-F9EE-2D83-A3BF-D39C47FD56C1}"/>
              </a:ext>
            </a:extLst>
          </p:cNvPr>
          <p:cNvSpPr/>
          <p:nvPr/>
        </p:nvSpPr>
        <p:spPr>
          <a:xfrm>
            <a:off x="0" y="-5118"/>
            <a:ext cx="12192000" cy="2158738"/>
          </a:xfrm>
          <a:prstGeom prst="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FD07BE-ADFE-B2E1-BF4D-46D11E89C414}"/>
              </a:ext>
            </a:extLst>
          </p:cNvPr>
          <p:cNvSpPr>
            <a:spLocks noGrp="1"/>
          </p:cNvSpPr>
          <p:nvPr>
            <p:ph type="title"/>
          </p:nvPr>
        </p:nvSpPr>
        <p:spPr>
          <a:xfrm>
            <a:off x="906456" y="240078"/>
            <a:ext cx="10366453" cy="1816945"/>
          </a:xfrm>
        </p:spPr>
        <p:txBody>
          <a:bodyPr>
            <a:noAutofit/>
          </a:bodyPr>
          <a:lstStyle/>
          <a:p>
            <a:pPr algn="ctr"/>
            <a:r>
              <a:rPr lang="en-IE" sz="3600" b="1" dirty="0">
                <a:solidFill>
                  <a:schemeClr val="bg1"/>
                </a:solidFill>
              </a:rPr>
              <a:t>Key Recommendations for Improved Data and Reporting</a:t>
            </a:r>
          </a:p>
        </p:txBody>
      </p:sp>
      <p:pic>
        <p:nvPicPr>
          <p:cNvPr id="6" name="Picture 5">
            <a:extLst>
              <a:ext uri="{FF2B5EF4-FFF2-40B4-BE49-F238E27FC236}">
                <a16:creationId xmlns:a16="http://schemas.microsoft.com/office/drawing/2014/main" id="{5B028DD4-3BA6-74C7-6D78-6F748A8F51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2909" y="6021266"/>
            <a:ext cx="919091" cy="797102"/>
          </a:xfrm>
          <a:prstGeom prst="rect">
            <a:avLst/>
          </a:prstGeom>
        </p:spPr>
      </p:pic>
      <p:sp>
        <p:nvSpPr>
          <p:cNvPr id="3" name="Rectangle 2">
            <a:extLst>
              <a:ext uri="{FF2B5EF4-FFF2-40B4-BE49-F238E27FC236}">
                <a16:creationId xmlns:a16="http://schemas.microsoft.com/office/drawing/2014/main" id="{BAC2FCBC-4F77-CCDA-FDB6-7BF771D5E8F3}"/>
              </a:ext>
            </a:extLst>
          </p:cNvPr>
          <p:cNvSpPr/>
          <p:nvPr/>
        </p:nvSpPr>
        <p:spPr>
          <a:xfrm>
            <a:off x="1363218" y="2620476"/>
            <a:ext cx="9278297" cy="158321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E" sz="2400" dirty="0">
                <a:solidFill>
                  <a:srgbClr val="002060"/>
                </a:solidFill>
              </a:rPr>
              <a:t>	Review of current suicide reporting procedures, moving away</a:t>
            </a:r>
          </a:p>
          <a:p>
            <a:r>
              <a:rPr lang="en-IE" sz="2400" dirty="0">
                <a:solidFill>
                  <a:srgbClr val="002060"/>
                </a:solidFill>
              </a:rPr>
              <a:t>	from the criminal standard of ‘beyond reasonable doubt’ to the</a:t>
            </a:r>
          </a:p>
          <a:p>
            <a:r>
              <a:rPr lang="en-IE" sz="2400" dirty="0">
                <a:solidFill>
                  <a:srgbClr val="002060"/>
                </a:solidFill>
              </a:rPr>
              <a:t>	civil standard ‘balance of probabilities’</a:t>
            </a:r>
          </a:p>
        </p:txBody>
      </p:sp>
      <p:sp>
        <p:nvSpPr>
          <p:cNvPr id="5" name="Rectangle 4">
            <a:extLst>
              <a:ext uri="{FF2B5EF4-FFF2-40B4-BE49-F238E27FC236}">
                <a16:creationId xmlns:a16="http://schemas.microsoft.com/office/drawing/2014/main" id="{003AD096-8CF5-1E2C-7FF8-7B8568D412EF}"/>
              </a:ext>
            </a:extLst>
          </p:cNvPr>
          <p:cNvSpPr/>
          <p:nvPr/>
        </p:nvSpPr>
        <p:spPr>
          <a:xfrm>
            <a:off x="1363217" y="4507064"/>
            <a:ext cx="9278298" cy="158321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E" sz="2400" dirty="0">
                <a:solidFill>
                  <a:srgbClr val="002060"/>
                </a:solidFill>
              </a:rPr>
              <a:t>	Improved demographic data collection for self-harm 	presentations </a:t>
            </a:r>
          </a:p>
        </p:txBody>
      </p:sp>
      <p:sp>
        <p:nvSpPr>
          <p:cNvPr id="10" name="Arrow: Right 9">
            <a:extLst>
              <a:ext uri="{FF2B5EF4-FFF2-40B4-BE49-F238E27FC236}">
                <a16:creationId xmlns:a16="http://schemas.microsoft.com/office/drawing/2014/main" id="{81F03523-AAD9-B8F0-ABF1-7F0CF76C7CC9}"/>
              </a:ext>
            </a:extLst>
          </p:cNvPr>
          <p:cNvSpPr/>
          <p:nvPr/>
        </p:nvSpPr>
        <p:spPr>
          <a:xfrm>
            <a:off x="667614" y="2515854"/>
            <a:ext cx="1391203" cy="1792462"/>
          </a:xfrm>
          <a:prstGeom prst="right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Arrow: Right 14">
            <a:extLst>
              <a:ext uri="{FF2B5EF4-FFF2-40B4-BE49-F238E27FC236}">
                <a16:creationId xmlns:a16="http://schemas.microsoft.com/office/drawing/2014/main" id="{A9D4350E-9DE1-6B2A-46B4-BE25E04D7A8F}"/>
              </a:ext>
            </a:extLst>
          </p:cNvPr>
          <p:cNvSpPr/>
          <p:nvPr/>
        </p:nvSpPr>
        <p:spPr>
          <a:xfrm>
            <a:off x="667615" y="4412938"/>
            <a:ext cx="1391203" cy="1792462"/>
          </a:xfrm>
          <a:prstGeom prst="right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solidFill>
                <a:srgbClr val="002060"/>
              </a:solidFill>
            </a:endParaRPr>
          </a:p>
        </p:txBody>
      </p:sp>
    </p:spTree>
    <p:extLst>
      <p:ext uri="{BB962C8B-B14F-4D97-AF65-F5344CB8AC3E}">
        <p14:creationId xmlns:p14="http://schemas.microsoft.com/office/powerpoint/2010/main" val="13946791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85DCBD-4D04-3F4C-A3F7-306F0128F8A3}"/>
              </a:ext>
            </a:extLst>
          </p:cNvPr>
          <p:cNvSpPr txBox="1"/>
          <p:nvPr/>
        </p:nvSpPr>
        <p:spPr>
          <a:xfrm>
            <a:off x="836674" y="3700462"/>
            <a:ext cx="10515600" cy="2184301"/>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Professor Siobhan O’Neill</a:t>
            </a:r>
          </a:p>
        </p:txBody>
      </p:sp>
      <p:pic>
        <p:nvPicPr>
          <p:cNvPr id="4" name="Picture 3" descr="A close up of a logo&#10;&#10;Description automatically generated">
            <a:extLst>
              <a:ext uri="{FF2B5EF4-FFF2-40B4-BE49-F238E27FC236}">
                <a16:creationId xmlns:a16="http://schemas.microsoft.com/office/drawing/2014/main" id="{6F3A191A-EBB5-AF40-BAEF-EDC6A238DF80}"/>
              </a:ext>
            </a:extLst>
          </p:cNvPr>
          <p:cNvPicPr>
            <a:picLocks noChangeAspect="1"/>
          </p:cNvPicPr>
          <p:nvPr/>
        </p:nvPicPr>
        <p:blipFill rotWithShape="1">
          <a:blip r:embed="rId3"/>
          <a:srcRect t="888" b="14895"/>
          <a:stretch/>
        </p:blipFill>
        <p:spPr>
          <a:xfrm>
            <a:off x="1079129" y="337617"/>
            <a:ext cx="10030691" cy="3505722"/>
          </a:xfrm>
          <a:prstGeom prst="rect">
            <a:avLst/>
          </a:prstGeom>
        </p:spPr>
      </p:pic>
      <p:sp>
        <p:nvSpPr>
          <p:cNvPr id="3" name="TextBox 2">
            <a:extLst>
              <a:ext uri="{FF2B5EF4-FFF2-40B4-BE49-F238E27FC236}">
                <a16:creationId xmlns:a16="http://schemas.microsoft.com/office/drawing/2014/main" id="{998AB4C0-E956-384A-817B-E5B563CEE253}"/>
              </a:ext>
            </a:extLst>
          </p:cNvPr>
          <p:cNvSpPr txBox="1"/>
          <p:nvPr/>
        </p:nvSpPr>
        <p:spPr>
          <a:xfrm>
            <a:off x="8307977" y="6191794"/>
            <a:ext cx="184731"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783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a:xfrm>
            <a:off x="7320466" y="609600"/>
            <a:ext cx="4140014" cy="1330839"/>
          </a:xfrm>
        </p:spPr>
        <p:txBody>
          <a:bodyPr vert="horz" lIns="91440" tIns="45720" rIns="91440" bIns="45720" rtlCol="0" anchor="ctr">
            <a:normAutofit fontScale="90000"/>
          </a:bodyPr>
          <a:lstStyle/>
          <a:p>
            <a:pPr defTabSz="914400">
              <a:defRPr/>
            </a:pPr>
            <a:r>
              <a:rPr lang="en-US" sz="3100" b="1" dirty="0">
                <a:latin typeface="Arial" panose="020B0604020202020204" pitchFamily="34" charset="0"/>
                <a:cs typeface="Arial" panose="020B0604020202020204" pitchFamily="34" charset="0"/>
              </a:rPr>
              <a:t>Mental Illness &amp; Trauma in NI </a:t>
            </a: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(2005 -2008)</a:t>
            </a:r>
          </a:p>
        </p:txBody>
      </p:sp>
      <p:pic>
        <p:nvPicPr>
          <p:cNvPr id="9" name="Picture 8" descr="Graphical user interface&#10;&#10;Description automatically generated with medium confidence">
            <a:extLst>
              <a:ext uri="{FF2B5EF4-FFF2-40B4-BE49-F238E27FC236}">
                <a16:creationId xmlns:a16="http://schemas.microsoft.com/office/drawing/2014/main" id="{3D2FB522-3A0D-546E-8206-B1A368047A76}"/>
              </a:ext>
            </a:extLst>
          </p:cNvPr>
          <p:cNvPicPr>
            <a:picLocks noChangeAspect="1"/>
          </p:cNvPicPr>
          <p:nvPr/>
        </p:nvPicPr>
        <p:blipFill rotWithShape="1">
          <a:blip r:embed="rId3"/>
          <a:srcRect l="703" r="5201"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9219" name="Rectangle 3"/>
          <p:cNvSpPr>
            <a:spLocks noGrp="1"/>
          </p:cNvSpPr>
          <p:nvPr>
            <p:ph sz="half" idx="1"/>
          </p:nvPr>
        </p:nvSpPr>
        <p:spPr>
          <a:xfrm>
            <a:off x="7135587" y="2171700"/>
            <a:ext cx="4536906" cy="3930988"/>
          </a:xfrm>
        </p:spPr>
        <p:txBody>
          <a:bodyPr vert="horz" lIns="91440" tIns="45720" rIns="91440" bIns="45720" rtlCol="0">
            <a:normAutofit/>
          </a:bodyPr>
          <a:lstStyle/>
          <a:p>
            <a:pPr marL="0" indent="0" defTabSz="914400">
              <a:buNone/>
            </a:pPr>
            <a:r>
              <a:rPr lang="en-US" sz="2000" b="1" dirty="0"/>
              <a:t>39% 	Conflict-related trauma</a:t>
            </a:r>
          </a:p>
          <a:p>
            <a:pPr marL="0" indent="0" defTabSz="914400">
              <a:buNone/>
            </a:pPr>
            <a:r>
              <a:rPr lang="en-US" sz="2000" b="1" dirty="0"/>
              <a:t>18% 	Saw someone killed or 	seriously injured</a:t>
            </a:r>
          </a:p>
          <a:p>
            <a:pPr marL="0" indent="0" defTabSz="914400">
              <a:buNone/>
            </a:pPr>
            <a:r>
              <a:rPr lang="en-US" sz="2000" b="1" dirty="0"/>
              <a:t>39% 	Any mental illness</a:t>
            </a:r>
          </a:p>
          <a:p>
            <a:pPr marL="0" indent="0" defTabSz="914400">
              <a:buNone/>
            </a:pPr>
            <a:r>
              <a:rPr lang="en-US" sz="2000" b="1" dirty="0"/>
              <a:t>18.8% 	Any mood disorder</a:t>
            </a:r>
          </a:p>
          <a:p>
            <a:pPr marL="0" indent="0" defTabSz="914400">
              <a:buNone/>
            </a:pPr>
            <a:r>
              <a:rPr lang="en-US" sz="2000" b="1" dirty="0">
                <a:sym typeface="Wingdings" pitchFamily="2" charset="2"/>
              </a:rPr>
              <a:t>8.8% 	PTSD (highest)	</a:t>
            </a:r>
          </a:p>
          <a:p>
            <a:pPr marL="0" indent="-228600" defTabSz="914400"/>
            <a:endParaRPr lang="en-US" sz="2000" b="1" dirty="0">
              <a:sym typeface="Wingdings" pitchFamily="2" charset="2"/>
            </a:endParaRPr>
          </a:p>
          <a:p>
            <a:pPr marL="0" indent="-228600" defTabSz="914400"/>
            <a:endParaRPr lang="en-US" sz="2000" b="1" dirty="0">
              <a:sym typeface="Wingdings" pitchFamily="2" charset="2"/>
            </a:endParaRPr>
          </a:p>
          <a:p>
            <a:pPr marL="0" indent="0" defTabSz="914400">
              <a:lnSpc>
                <a:spcPct val="100000"/>
              </a:lnSpc>
              <a:buNone/>
            </a:pPr>
            <a:r>
              <a:rPr lang="en-US" sz="1600" dirty="0"/>
              <a:t>Bunting, Murphy, O’Neill, Ferry (2011) </a:t>
            </a:r>
            <a:r>
              <a:rPr lang="en-US" sz="1600" i="1" dirty="0"/>
              <a:t>Psychological Medicine</a:t>
            </a:r>
          </a:p>
          <a:p>
            <a:pPr marL="0" indent="-228600" defTabSz="914400"/>
            <a:endParaRPr lang="en-US" sz="2000" b="1" dirty="0"/>
          </a:p>
          <a:p>
            <a:pPr marL="0" indent="-228600" defTabSz="914400"/>
            <a:endParaRPr lang="en-US" sz="2000" i="1" dirty="0"/>
          </a:p>
        </p:txBody>
      </p:sp>
    </p:spTree>
    <p:extLst>
      <p:ext uri="{BB962C8B-B14F-4D97-AF65-F5344CB8AC3E}">
        <p14:creationId xmlns:p14="http://schemas.microsoft.com/office/powerpoint/2010/main" val="16978434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E021-1D62-7060-5EA1-4777ABECC035}"/>
              </a:ext>
            </a:extLst>
          </p:cNvPr>
          <p:cNvSpPr>
            <a:spLocks noGrp="1"/>
          </p:cNvSpPr>
          <p:nvPr>
            <p:ph type="title"/>
          </p:nvPr>
        </p:nvSpPr>
        <p:spPr>
          <a:xfrm>
            <a:off x="6823878" y="663014"/>
            <a:ext cx="4491821" cy="1616203"/>
          </a:xfrm>
        </p:spPr>
        <p:txBody>
          <a:bodyPr anchor="b">
            <a:normAutofit/>
          </a:bodyPr>
          <a:lstStyle/>
          <a:p>
            <a:r>
              <a:rPr lang="en-US" sz="3200" b="1" dirty="0">
                <a:latin typeface="Arial" panose="020B0604020202020204" pitchFamily="34" charset="0"/>
                <a:cs typeface="Arial" panose="020B0604020202020204" pitchFamily="34" charset="0"/>
              </a:rPr>
              <a:t>2023 data</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Impact of the Conflict</a:t>
            </a:r>
            <a:r>
              <a:rPr lang="en-US" sz="3200" b="1" dirty="0"/>
              <a:t/>
            </a:r>
            <a:br>
              <a:rPr lang="en-US" sz="3200" b="1" dirty="0"/>
            </a:br>
            <a:endParaRPr lang="en-US" sz="3200" b="1" dirty="0"/>
          </a:p>
        </p:txBody>
      </p:sp>
      <p:pic>
        <p:nvPicPr>
          <p:cNvPr id="12" name="Picture 11" descr="Puzzle pieces">
            <a:extLst>
              <a:ext uri="{FF2B5EF4-FFF2-40B4-BE49-F238E27FC236}">
                <a16:creationId xmlns:a16="http://schemas.microsoft.com/office/drawing/2014/main" id="{5B9DD0F1-D26A-57DA-78F6-AB96527F6E9C}"/>
              </a:ext>
            </a:extLst>
          </p:cNvPr>
          <p:cNvPicPr>
            <a:picLocks noChangeAspect="1"/>
          </p:cNvPicPr>
          <p:nvPr/>
        </p:nvPicPr>
        <p:blipFill rotWithShape="1">
          <a:blip r:embed="rId2"/>
          <a:srcRect l="24253" r="16636"/>
          <a:stretch/>
        </p:blipFill>
        <p:spPr>
          <a:xfrm>
            <a:off x="20" y="10"/>
            <a:ext cx="6095980" cy="6857990"/>
          </a:xfrm>
          <a:prstGeom prst="rect">
            <a:avLst/>
          </a:prstGeom>
        </p:spPr>
      </p:pic>
      <p:sp>
        <p:nvSpPr>
          <p:cNvPr id="3" name="Content Placeholder 2">
            <a:extLst>
              <a:ext uri="{FF2B5EF4-FFF2-40B4-BE49-F238E27FC236}">
                <a16:creationId xmlns:a16="http://schemas.microsoft.com/office/drawing/2014/main" id="{C95852CC-E057-ADC1-4355-1F85477AEDD4}"/>
              </a:ext>
            </a:extLst>
          </p:cNvPr>
          <p:cNvSpPr>
            <a:spLocks noGrp="1"/>
          </p:cNvSpPr>
          <p:nvPr>
            <p:ph idx="1"/>
          </p:nvPr>
        </p:nvSpPr>
        <p:spPr>
          <a:xfrm>
            <a:off x="6823878" y="2533476"/>
            <a:ext cx="4491820" cy="3447832"/>
          </a:xfrm>
        </p:spPr>
        <p:txBody>
          <a:bodyPr anchor="t">
            <a:normAutofit/>
          </a:bodyPr>
          <a:lstStyle/>
          <a:p>
            <a:pPr marL="0" indent="0">
              <a:spcAft>
                <a:spcPts val="600"/>
              </a:spcAft>
              <a:buNone/>
            </a:pPr>
            <a:r>
              <a:rPr lang="en-GB" sz="1400" dirty="0">
                <a:highlight>
                  <a:srgbClr val="FFFF00"/>
                </a:highlight>
                <a:latin typeface="Calibri" panose="020F0502020204030204" pitchFamily="34" charset="0"/>
                <a:ea typeface="Calibri" panose="020F0502020204030204" pitchFamily="34" charset="0"/>
                <a:cs typeface="Times New Roman" panose="02020603050405020304" pitchFamily="18" charset="0"/>
              </a:rPr>
              <a:t>29.9% - </a:t>
            </a:r>
            <a:r>
              <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conflict had an impact on their mental health </a:t>
            </a:r>
            <a:r>
              <a:rPr lang="en-GB" sz="1400" dirty="0">
                <a:effectLst/>
                <a:latin typeface="Calibri" panose="020F0502020204030204" pitchFamily="34" charset="0"/>
                <a:ea typeface="Calibri" panose="020F0502020204030204" pitchFamily="34" charset="0"/>
                <a:cs typeface="Times New Roman" panose="02020603050405020304" pitchFamily="18" charset="0"/>
              </a:rPr>
              <a:t>(vs </a:t>
            </a:r>
            <a:r>
              <a:rPr lang="en-GB" sz="1400" dirty="0">
                <a:latin typeface="Calibri" panose="020F0502020204030204" pitchFamily="34" charset="0"/>
                <a:ea typeface="Calibri" panose="020F0502020204030204" pitchFamily="34" charset="0"/>
                <a:cs typeface="Times New Roman" panose="02020603050405020304" pitchFamily="18" charset="0"/>
              </a:rPr>
              <a:t>21% in CVS survey).</a:t>
            </a:r>
          </a:p>
          <a:p>
            <a:pPr marL="0" indent="0">
              <a:spcAft>
                <a:spcPts val="600"/>
              </a:spcAft>
              <a:buNone/>
            </a:pPr>
            <a:r>
              <a:rPr lang="en-GB" sz="1400" dirty="0">
                <a:latin typeface="Calibri" panose="020F0502020204030204" pitchFamily="34" charset="0"/>
                <a:ea typeface="Calibri" panose="020F0502020204030204" pitchFamily="34" charset="0"/>
                <a:cs typeface="Times New Roman" panose="02020603050405020304" pitchFamily="18" charset="0"/>
              </a:rPr>
              <a:t>Significantly</a:t>
            </a:r>
            <a:r>
              <a:rPr lang="en-GB" sz="1400" dirty="0">
                <a:effectLst/>
                <a:latin typeface="Calibri" panose="020F0502020204030204" pitchFamily="34" charset="0"/>
                <a:ea typeface="Calibri" panose="020F0502020204030204" pitchFamily="34" charset="0"/>
                <a:cs typeface="Times New Roman" panose="02020603050405020304" pitchFamily="18" charset="0"/>
              </a:rPr>
              <a:t> higher % of males (35.9% vs 22.5% of females).</a:t>
            </a:r>
            <a:endPar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indent="0">
              <a:spcAft>
                <a:spcPts val="600"/>
              </a:spcAft>
              <a:buNone/>
            </a:pPr>
            <a:r>
              <a:rPr lang="en-GB" sz="1400" dirty="0">
                <a:latin typeface="Calibri" panose="020F0502020204030204" pitchFamily="34" charset="0"/>
                <a:ea typeface="Calibri" panose="020F0502020204030204" pitchFamily="34" charset="0"/>
                <a:cs typeface="Times New Roman" panose="02020603050405020304" pitchFamily="18" charset="0"/>
              </a:rPr>
              <a:t>17.8% </a:t>
            </a:r>
            <a:r>
              <a:rPr lang="en-GB" sz="1400" dirty="0">
                <a:effectLst/>
                <a:latin typeface="Calibri" panose="020F0502020204030204" pitchFamily="34" charset="0"/>
                <a:ea typeface="Calibri" panose="020F0502020204030204" pitchFamily="34" charset="0"/>
                <a:cs typeface="Times New Roman" panose="02020603050405020304" pitchFamily="18" charset="0"/>
              </a:rPr>
              <a:t>met the legal definition of Victim/ </a:t>
            </a:r>
            <a:r>
              <a:rPr lang="en-GB" sz="1400" dirty="0">
                <a:latin typeface="Calibri" panose="020F0502020204030204" pitchFamily="34" charset="0"/>
                <a:ea typeface="Calibri" panose="020F0502020204030204" pitchFamily="34" charset="0"/>
                <a:cs typeface="Times New Roman" panose="02020603050405020304" pitchFamily="18" charset="0"/>
              </a:rPr>
              <a:t>S</a:t>
            </a:r>
            <a:r>
              <a:rPr lang="en-GB" sz="1400" dirty="0">
                <a:effectLst/>
                <a:latin typeface="Calibri" panose="020F0502020204030204" pitchFamily="34" charset="0"/>
                <a:ea typeface="Calibri" panose="020F0502020204030204" pitchFamily="34" charset="0"/>
                <a:cs typeface="Times New Roman" panose="02020603050405020304" pitchFamily="18" charset="0"/>
              </a:rPr>
              <a:t>urvivor (vs 29.2% in CVS survey).</a:t>
            </a:r>
          </a:p>
          <a:p>
            <a:pPr marL="0" indent="0">
              <a:spcAft>
                <a:spcPts val="600"/>
              </a:spcAft>
              <a:buNone/>
            </a:pPr>
            <a:r>
              <a:rPr lang="en-GB" sz="1400" dirty="0">
                <a:effectLst/>
                <a:latin typeface="Calibri" panose="020F0502020204030204" pitchFamily="34" charset="0"/>
                <a:ea typeface="Calibri" panose="020F0502020204030204" pitchFamily="34" charset="0"/>
                <a:cs typeface="Times New Roman" panose="02020603050405020304" pitchFamily="18" charset="0"/>
              </a:rPr>
              <a:t>64.5% of those who met the definition of Victim/ </a:t>
            </a:r>
            <a:r>
              <a:rPr lang="en-GB" sz="1400" dirty="0">
                <a:latin typeface="Calibri" panose="020F0502020204030204" pitchFamily="34" charset="0"/>
                <a:ea typeface="Calibri" panose="020F0502020204030204" pitchFamily="34" charset="0"/>
                <a:cs typeface="Times New Roman" panose="02020603050405020304" pitchFamily="18" charset="0"/>
              </a:rPr>
              <a:t>S</a:t>
            </a:r>
            <a:r>
              <a:rPr lang="en-GB" sz="1400" dirty="0">
                <a:effectLst/>
                <a:latin typeface="Calibri" panose="020F0502020204030204" pitchFamily="34" charset="0"/>
                <a:ea typeface="Calibri" panose="020F0502020204030204" pitchFamily="34" charset="0"/>
                <a:cs typeface="Times New Roman" panose="02020603050405020304" pitchFamily="18" charset="0"/>
              </a:rPr>
              <a:t>urvivor, also stated their mental health was negatively impacted by the conflict. </a:t>
            </a:r>
          </a:p>
          <a:p>
            <a:pPr marL="0" indent="0">
              <a:spcAft>
                <a:spcPts val="600"/>
              </a:spcAft>
              <a:buNone/>
            </a:pPr>
            <a:r>
              <a:rPr lang="en-GB" sz="1400" dirty="0">
                <a:effectLst/>
                <a:latin typeface="Calibri" panose="020F0502020204030204" pitchFamily="34" charset="0"/>
                <a:ea typeface="Calibri" panose="020F0502020204030204" pitchFamily="34" charset="0"/>
                <a:cs typeface="Times New Roman" panose="02020603050405020304" pitchFamily="18" charset="0"/>
              </a:rPr>
              <a:t>Those who reported that their mental health was impacted by the conflict had </a:t>
            </a:r>
            <a:r>
              <a:rPr lang="en-GB"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significantly poorer wellbeing</a:t>
            </a: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855762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190DF9A-D75E-8240-9B16-C4BED7652E3F}"/>
              </a:ext>
            </a:extLst>
          </p:cNvPr>
          <p:cNvPicPr>
            <a:picLocks noGrp="1" noChangeAspect="1"/>
          </p:cNvPicPr>
          <p:nvPr>
            <p:ph sz="half" idx="1"/>
          </p:nvPr>
        </p:nvPicPr>
        <p:blipFill>
          <a:blip r:embed="rId2"/>
          <a:stretch>
            <a:fillRect/>
          </a:stretch>
        </p:blipFill>
        <p:spPr>
          <a:xfrm>
            <a:off x="1659610" y="752672"/>
            <a:ext cx="8228308" cy="5424292"/>
          </a:xfrm>
        </p:spPr>
      </p:pic>
    </p:spTree>
    <p:extLst>
      <p:ext uri="{BB962C8B-B14F-4D97-AF65-F5344CB8AC3E}">
        <p14:creationId xmlns:p14="http://schemas.microsoft.com/office/powerpoint/2010/main" val="11268774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47416-4B08-79FD-DED8-7564837C9D73}"/>
              </a:ext>
            </a:extLst>
          </p:cNvPr>
          <p:cNvSpPr>
            <a:spLocks noGrp="1"/>
          </p:cNvSpPr>
          <p:nvPr>
            <p:ph type="title"/>
          </p:nvPr>
        </p:nvSpPr>
        <p:spPr>
          <a:xfrm>
            <a:off x="7531610" y="365125"/>
            <a:ext cx="4312047" cy="1899912"/>
          </a:xfrm>
        </p:spPr>
        <p:txBody>
          <a:bodyPr vert="horz" lIns="91440" tIns="45720" rIns="91440" bIns="45720" rtlCol="0" anchor="ctr">
            <a:normAutofit/>
          </a:bodyPr>
          <a:lstStyle/>
          <a:p>
            <a:pPr defTabSz="914400"/>
            <a:r>
              <a:rPr lang="en-US" sz="3600" b="1" dirty="0">
                <a:latin typeface="Arial" panose="020B0604020202020204" pitchFamily="34" charset="0"/>
                <a:cs typeface="Arial" panose="020B0604020202020204" pitchFamily="34" charset="0"/>
              </a:rPr>
              <a:t>Transgenerational Trauma </a:t>
            </a:r>
            <a:r>
              <a:rPr lang="en-US" sz="2800" b="1" dirty="0">
                <a:latin typeface="Arial" panose="020B0604020202020204" pitchFamily="34" charset="0"/>
                <a:cs typeface="Arial" panose="020B0604020202020204" pitchFamily="34" charset="0"/>
              </a:rPr>
              <a:t>(Attachment)</a:t>
            </a:r>
            <a:endParaRPr lang="en-US" sz="36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1972788-3ED5-0D5B-75EE-910CB8909E16}"/>
              </a:ext>
              <a:ext uri="{C183D7F6-B498-43B3-948B-1728B52AA6E4}">
                <adec:decorative xmlns="" xmlns:adec="http://schemas.microsoft.com/office/drawing/2017/decorative" val="1"/>
              </a:ext>
            </a:extLst>
          </p:cNvPr>
          <p:cNvPicPr>
            <a:picLocks noChangeAspect="1"/>
          </p:cNvPicPr>
          <p:nvPr/>
        </p:nvPicPr>
        <p:blipFill rotWithShape="1">
          <a:blip r:embed="rId2">
            <a:extLst>
              <a:ext uri="{837473B0-CC2E-450A-ABE3-18F120FF3D39}">
                <a1611:picAttrSrcUrl xmlns="" xmlns:a1611="http://schemas.microsoft.com/office/drawing/2016/11/main" r:id="rId3"/>
              </a:ext>
            </a:extLst>
          </a:blip>
          <a:srcRect l="9569" r="42135" b="1"/>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DE3B0943-4B17-1963-3599-F3721962FDA1}"/>
              </a:ext>
            </a:extLst>
          </p:cNvPr>
          <p:cNvSpPr>
            <a:spLocks noGrp="1"/>
          </p:cNvSpPr>
          <p:nvPr>
            <p:ph sz="half" idx="1"/>
          </p:nvPr>
        </p:nvSpPr>
        <p:spPr>
          <a:xfrm>
            <a:off x="7531610" y="2568901"/>
            <a:ext cx="3822189" cy="4048125"/>
          </a:xfrm>
        </p:spPr>
        <p:txBody>
          <a:bodyPr vert="horz" lIns="91440" tIns="45720" rIns="91440" bIns="45720" rtlCol="0">
            <a:normAutofit/>
          </a:bodyPr>
          <a:lstStyle/>
          <a:p>
            <a:pPr marL="114300" indent="0" defTabSz="914400">
              <a:spcAft>
                <a:spcPts val="1200"/>
              </a:spcAft>
              <a:buNone/>
            </a:pPr>
            <a:r>
              <a:rPr lang="en-US" sz="2000" dirty="0">
                <a:solidFill>
                  <a:schemeClr val="tx1">
                    <a:alpha val="80000"/>
                  </a:schemeClr>
                </a:solidFill>
                <a:sym typeface="Wingdings" pitchFamily="2" charset="2"/>
              </a:rPr>
              <a:t></a:t>
            </a:r>
            <a:r>
              <a:rPr lang="en-US" sz="2000" dirty="0">
                <a:solidFill>
                  <a:schemeClr val="tx1">
                    <a:alpha val="80000"/>
                  </a:schemeClr>
                </a:solidFill>
                <a:latin typeface="+mn-lt"/>
                <a:cs typeface="+mn-cs"/>
              </a:rPr>
              <a:t> self regulation, mind mindedness, mentalization.</a:t>
            </a:r>
          </a:p>
          <a:p>
            <a:pPr marL="114300" indent="0" defTabSz="914400">
              <a:spcAft>
                <a:spcPts val="1200"/>
              </a:spcAft>
              <a:buNone/>
            </a:pPr>
            <a:r>
              <a:rPr lang="en-US" sz="2000" dirty="0">
                <a:solidFill>
                  <a:schemeClr val="tx1">
                    <a:alpha val="80000"/>
                  </a:schemeClr>
                </a:solidFill>
                <a:latin typeface="+mn-lt"/>
                <a:cs typeface="+mn-cs"/>
              </a:rPr>
              <a:t>Impacts child’s </a:t>
            </a:r>
            <a:r>
              <a:rPr lang="en-US" sz="2000" b="1" dirty="0">
                <a:solidFill>
                  <a:schemeClr val="tx1">
                    <a:alpha val="80000"/>
                  </a:schemeClr>
                </a:solidFill>
                <a:latin typeface="+mn-lt"/>
                <a:cs typeface="+mn-cs"/>
              </a:rPr>
              <a:t>stress response </a:t>
            </a:r>
            <a:r>
              <a:rPr lang="en-US" sz="2000" dirty="0">
                <a:solidFill>
                  <a:schemeClr val="tx1">
                    <a:alpha val="80000"/>
                  </a:schemeClr>
                </a:solidFill>
                <a:latin typeface="+mn-lt"/>
                <a:cs typeface="+mn-cs"/>
              </a:rPr>
              <a:t>&amp; ability to </a:t>
            </a:r>
            <a:r>
              <a:rPr lang="en-US" sz="2000" b="1" dirty="0">
                <a:solidFill>
                  <a:schemeClr val="tx1">
                    <a:alpha val="80000"/>
                  </a:schemeClr>
                </a:solidFill>
                <a:latin typeface="+mn-lt"/>
                <a:cs typeface="+mn-cs"/>
              </a:rPr>
              <a:t>self regulate</a:t>
            </a:r>
            <a:r>
              <a:rPr lang="en-US" sz="2000" dirty="0">
                <a:solidFill>
                  <a:schemeClr val="tx1">
                    <a:alpha val="80000"/>
                  </a:schemeClr>
                </a:solidFill>
                <a:latin typeface="+mn-lt"/>
                <a:cs typeface="+mn-cs"/>
              </a:rPr>
              <a:t>.</a:t>
            </a:r>
          </a:p>
          <a:p>
            <a:pPr marL="114300" indent="0" defTabSz="914400">
              <a:spcAft>
                <a:spcPts val="1200"/>
              </a:spcAft>
              <a:buNone/>
            </a:pPr>
            <a:r>
              <a:rPr lang="en-US" sz="2000" dirty="0">
                <a:solidFill>
                  <a:schemeClr val="tx1">
                    <a:alpha val="80000"/>
                  </a:schemeClr>
                </a:solidFill>
                <a:latin typeface="+mn-lt"/>
                <a:cs typeface="+mn-cs"/>
              </a:rPr>
              <a:t>Poor attachment  linked to social difficulties, &amp; prejudice.</a:t>
            </a:r>
          </a:p>
          <a:p>
            <a:pPr marL="114300" indent="0" defTabSz="914400">
              <a:spcAft>
                <a:spcPts val="1200"/>
              </a:spcAft>
              <a:buNone/>
            </a:pPr>
            <a:r>
              <a:rPr lang="en-US" sz="2000" dirty="0">
                <a:solidFill>
                  <a:schemeClr val="tx1">
                    <a:alpha val="80000"/>
                  </a:schemeClr>
                </a:solidFill>
                <a:latin typeface="+mn-lt"/>
                <a:cs typeface="+mn-cs"/>
              </a:rPr>
              <a:t>Children model parental states, coping strategies, hypervigilance &amp; violence.</a:t>
            </a:r>
          </a:p>
          <a:p>
            <a:pPr indent="-228600" defTabSz="914400"/>
            <a:endParaRPr lang="en-US" sz="2000" dirty="0"/>
          </a:p>
        </p:txBody>
      </p:sp>
    </p:spTree>
    <p:extLst>
      <p:ext uri="{BB962C8B-B14F-4D97-AF65-F5344CB8AC3E}">
        <p14:creationId xmlns:p14="http://schemas.microsoft.com/office/powerpoint/2010/main" val="21350972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536" y="135490"/>
            <a:ext cx="8208912" cy="924684"/>
          </a:xfrm>
        </p:spPr>
        <p:txBody>
          <a:bodyPr/>
          <a:lstStyle/>
          <a:p>
            <a:pPr algn="ctr"/>
            <a:r>
              <a:rPr lang="en-GB" b="1" dirty="0"/>
              <a:t>Trans-Generational Transmission</a:t>
            </a:r>
          </a:p>
        </p:txBody>
      </p:sp>
      <p:graphicFrame>
        <p:nvGraphicFramePr>
          <p:cNvPr id="5" name="Diagram 4"/>
          <p:cNvGraphicFramePr/>
          <p:nvPr/>
        </p:nvGraphicFramePr>
        <p:xfrm>
          <a:off x="2332384" y="1245704"/>
          <a:ext cx="7540487" cy="5128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p:cNvSpPr/>
          <p:nvPr/>
        </p:nvSpPr>
        <p:spPr>
          <a:xfrm>
            <a:off x="6486940" y="1736037"/>
            <a:ext cx="3087757" cy="1669773"/>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Parental limitations &amp; mental illness compromise attachment</a:t>
            </a:r>
          </a:p>
        </p:txBody>
      </p:sp>
    </p:spTree>
    <p:extLst>
      <p:ext uri="{BB962C8B-B14F-4D97-AF65-F5344CB8AC3E}">
        <p14:creationId xmlns:p14="http://schemas.microsoft.com/office/powerpoint/2010/main" val="28937669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536" y="135490"/>
            <a:ext cx="8208912" cy="924684"/>
          </a:xfrm>
        </p:spPr>
        <p:txBody>
          <a:bodyPr/>
          <a:lstStyle/>
          <a:p>
            <a:pPr algn="ctr"/>
            <a:r>
              <a:rPr lang="en-GB" dirty="0"/>
              <a:t>Trans-Generational Transmission</a:t>
            </a:r>
          </a:p>
        </p:txBody>
      </p:sp>
      <p:graphicFrame>
        <p:nvGraphicFramePr>
          <p:cNvPr id="5" name="Diagram 4"/>
          <p:cNvGraphicFramePr/>
          <p:nvPr/>
        </p:nvGraphicFramePr>
        <p:xfrm>
          <a:off x="2332384" y="1245704"/>
          <a:ext cx="7540487" cy="5128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p:cNvSpPr/>
          <p:nvPr/>
        </p:nvSpPr>
        <p:spPr>
          <a:xfrm>
            <a:off x="6559827" y="2961863"/>
            <a:ext cx="3087757" cy="1669773"/>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Child has difficulties with self regulation</a:t>
            </a:r>
          </a:p>
        </p:txBody>
      </p:sp>
    </p:spTree>
    <p:extLst>
      <p:ext uri="{BB962C8B-B14F-4D97-AF65-F5344CB8AC3E}">
        <p14:creationId xmlns:p14="http://schemas.microsoft.com/office/powerpoint/2010/main" val="2570712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536" y="135490"/>
            <a:ext cx="8208912" cy="924684"/>
          </a:xfrm>
        </p:spPr>
        <p:txBody>
          <a:bodyPr/>
          <a:lstStyle/>
          <a:p>
            <a:pPr algn="ctr"/>
            <a:r>
              <a:rPr lang="en-GB" dirty="0"/>
              <a:t>Trans-Generational Transmission</a:t>
            </a:r>
          </a:p>
        </p:txBody>
      </p:sp>
      <p:graphicFrame>
        <p:nvGraphicFramePr>
          <p:cNvPr id="5" name="Diagram 4"/>
          <p:cNvGraphicFramePr/>
          <p:nvPr/>
        </p:nvGraphicFramePr>
        <p:xfrm>
          <a:off x="2332384" y="1245704"/>
          <a:ext cx="7540487" cy="5128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p:cNvSpPr/>
          <p:nvPr/>
        </p:nvSpPr>
        <p:spPr>
          <a:xfrm>
            <a:off x="6665844" y="4194314"/>
            <a:ext cx="3087757" cy="1669773"/>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Growing child exposed to negative relationship &amp; parenting styles</a:t>
            </a:r>
          </a:p>
        </p:txBody>
      </p:sp>
    </p:spTree>
    <p:extLst>
      <p:ext uri="{BB962C8B-B14F-4D97-AF65-F5344CB8AC3E}">
        <p14:creationId xmlns:p14="http://schemas.microsoft.com/office/powerpoint/2010/main" val="3006812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536" y="135490"/>
            <a:ext cx="8208912" cy="924684"/>
          </a:xfrm>
        </p:spPr>
        <p:txBody>
          <a:bodyPr/>
          <a:lstStyle/>
          <a:p>
            <a:pPr algn="ctr"/>
            <a:r>
              <a:rPr lang="en-GB" dirty="0"/>
              <a:t>Trans-Generational Transmission</a:t>
            </a:r>
          </a:p>
        </p:txBody>
      </p:sp>
      <p:graphicFrame>
        <p:nvGraphicFramePr>
          <p:cNvPr id="5" name="Diagram 4"/>
          <p:cNvGraphicFramePr/>
          <p:nvPr/>
        </p:nvGraphicFramePr>
        <p:xfrm>
          <a:off x="2332384" y="1245704"/>
          <a:ext cx="7540487" cy="5128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p:cNvSpPr/>
          <p:nvPr/>
        </p:nvSpPr>
        <p:spPr>
          <a:xfrm>
            <a:off x="4585252" y="4790663"/>
            <a:ext cx="3087757" cy="1669773"/>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Adverse childhood increases risk of anxiety, depression &amp; other disorders</a:t>
            </a:r>
          </a:p>
        </p:txBody>
      </p:sp>
    </p:spTree>
    <p:extLst>
      <p:ext uri="{BB962C8B-B14F-4D97-AF65-F5344CB8AC3E}">
        <p14:creationId xmlns:p14="http://schemas.microsoft.com/office/powerpoint/2010/main" val="35038138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grpSp>
        <p:nvGrpSpPr>
          <p:cNvPr id="2" name="Group 2"/>
          <p:cNvGrpSpPr/>
          <p:nvPr/>
        </p:nvGrpSpPr>
        <p:grpSpPr>
          <a:xfrm>
            <a:off x="9832" y="0"/>
            <a:ext cx="12192000" cy="3429000"/>
            <a:chOff x="0" y="0"/>
            <a:chExt cx="6243742" cy="1756052"/>
          </a:xfrm>
        </p:grpSpPr>
        <p:sp>
          <p:nvSpPr>
            <p:cNvPr id="3" name="Freeform 3"/>
            <p:cNvSpPr/>
            <p:nvPr/>
          </p:nvSpPr>
          <p:spPr>
            <a:xfrm>
              <a:off x="0" y="0"/>
              <a:ext cx="6243742" cy="1756052"/>
            </a:xfrm>
            <a:custGeom>
              <a:avLst/>
              <a:gdLst/>
              <a:ahLst/>
              <a:cxnLst/>
              <a:rect l="l" t="t" r="r" b="b"/>
              <a:pathLst>
                <a:path w="6243742" h="1756052">
                  <a:moveTo>
                    <a:pt x="0" y="0"/>
                  </a:moveTo>
                  <a:lnTo>
                    <a:pt x="6243742" y="0"/>
                  </a:lnTo>
                  <a:lnTo>
                    <a:pt x="6243742" y="1756052"/>
                  </a:lnTo>
                  <a:lnTo>
                    <a:pt x="0" y="1756052"/>
                  </a:lnTo>
                  <a:close/>
                </a:path>
              </a:pathLst>
            </a:custGeom>
            <a:solidFill>
              <a:srgbClr val="FFFFFF"/>
            </a:solidFill>
          </p:spPr>
        </p:sp>
      </p:grpSp>
      <p:sp>
        <p:nvSpPr>
          <p:cNvPr id="9" name="TextBox 8"/>
          <p:cNvSpPr txBox="1"/>
          <p:nvPr/>
        </p:nvSpPr>
        <p:spPr>
          <a:xfrm>
            <a:off x="1022359" y="638879"/>
            <a:ext cx="10370148" cy="2349618"/>
          </a:xfrm>
          <a:prstGeom prst="rect">
            <a:avLst/>
          </a:prstGeom>
          <a:noFill/>
        </p:spPr>
        <p:txBody>
          <a:bodyPr wrap="none" rtlCol="0">
            <a:spAutoFit/>
          </a:bodyPr>
          <a:lstStyle/>
          <a:p>
            <a:pPr algn="ctr" defTabSz="609630"/>
            <a:r>
              <a:rPr lang="en-US" sz="7334" dirty="0">
                <a:solidFill>
                  <a:srgbClr val="624CA1"/>
                </a:solidFill>
                <a:latin typeface="Arimo Bold" panose="020B0604020202020204" charset="0"/>
                <a:ea typeface="Arimo Bold" panose="020B0604020202020204" charset="0"/>
                <a:cs typeface="Arimo Bold" panose="020B0604020202020204" charset="0"/>
              </a:rPr>
              <a:t>#</a:t>
            </a:r>
            <a:r>
              <a:rPr lang="en-US" sz="7334" dirty="0" err="1">
                <a:solidFill>
                  <a:srgbClr val="624CA1"/>
                </a:solidFill>
                <a:latin typeface="Arimo Bold" panose="020B0604020202020204" charset="0"/>
                <a:ea typeface="Arimo Bold" panose="020B0604020202020204" charset="0"/>
                <a:cs typeface="Arimo Bold" panose="020B0604020202020204" charset="0"/>
              </a:rPr>
              <a:t>CoalitionConversations</a:t>
            </a:r>
            <a:endParaRPr lang="en-US" sz="7334" dirty="0">
              <a:solidFill>
                <a:srgbClr val="624CA1"/>
              </a:solidFill>
              <a:latin typeface="Arimo Bold" panose="020B0604020202020204" charset="0"/>
              <a:ea typeface="Arimo Bold" panose="020B0604020202020204" charset="0"/>
              <a:cs typeface="Arimo Bold" panose="020B0604020202020204" charset="0"/>
            </a:endParaRPr>
          </a:p>
          <a:p>
            <a:pPr algn="ctr" defTabSz="609630"/>
            <a:r>
              <a:rPr lang="en-US" sz="7334" dirty="0">
                <a:solidFill>
                  <a:srgbClr val="624CA1"/>
                </a:solidFill>
                <a:latin typeface="Arimo Bold" panose="020B0604020202020204" charset="0"/>
                <a:ea typeface="Arimo Bold" panose="020B0604020202020204" charset="0"/>
                <a:cs typeface="Arimo Bold" panose="020B0604020202020204" charset="0"/>
              </a:rPr>
              <a:t>#</a:t>
            </a:r>
            <a:r>
              <a:rPr lang="en-US" sz="7334" dirty="0" err="1">
                <a:solidFill>
                  <a:srgbClr val="624CA1"/>
                </a:solidFill>
                <a:latin typeface="Arimo Bold" panose="020B0604020202020204" charset="0"/>
                <a:ea typeface="Arimo Bold" panose="020B0604020202020204" charset="0"/>
                <a:cs typeface="Arimo Bold" panose="020B0604020202020204" charset="0"/>
              </a:rPr>
              <a:t>SuicidePrevention</a:t>
            </a:r>
            <a:endParaRPr lang="en-IE" sz="7334" dirty="0">
              <a:solidFill>
                <a:srgbClr val="624CA1"/>
              </a:solidFill>
              <a:latin typeface="Arimo Bold" panose="020B0604020202020204" charset="0"/>
              <a:ea typeface="Arimo Bold" panose="020B0604020202020204" charset="0"/>
              <a:cs typeface="Arimo Bold" panose="020B0604020202020204" charset="0"/>
            </a:endParaRPr>
          </a:p>
        </p:txBody>
      </p:sp>
      <p:sp>
        <p:nvSpPr>
          <p:cNvPr id="6" name="TextBox 5"/>
          <p:cNvSpPr txBox="1"/>
          <p:nvPr/>
        </p:nvSpPr>
        <p:spPr>
          <a:xfrm>
            <a:off x="3042925" y="5359400"/>
            <a:ext cx="6106159" cy="995016"/>
          </a:xfrm>
          <a:prstGeom prst="rect">
            <a:avLst/>
          </a:prstGeom>
          <a:noFill/>
        </p:spPr>
        <p:txBody>
          <a:bodyPr wrap="none" rtlCol="0">
            <a:spAutoFit/>
          </a:bodyPr>
          <a:lstStyle/>
          <a:p>
            <a:pPr algn="ctr" defTabSz="609630"/>
            <a:r>
              <a:rPr lang="en-US" sz="2933" dirty="0">
                <a:solidFill>
                  <a:prstClr val="white"/>
                </a:solidFill>
                <a:latin typeface="Arimo" panose="020B0604020202020204" charset="0"/>
                <a:ea typeface="Arimo" panose="020B0604020202020204" charset="0"/>
                <a:cs typeface="Arimo" panose="020B0604020202020204" charset="0"/>
              </a:rPr>
              <a:t>Philip Watt</a:t>
            </a:r>
          </a:p>
          <a:p>
            <a:pPr algn="ctr" defTabSz="609630"/>
            <a:r>
              <a:rPr lang="en-US" sz="2933" i="1" dirty="0">
                <a:solidFill>
                  <a:prstClr val="white"/>
                </a:solidFill>
                <a:latin typeface="Arimo" panose="020B0604020202020204" charset="0"/>
                <a:ea typeface="Arimo" panose="020B0604020202020204" charset="0"/>
                <a:cs typeface="Arimo" panose="020B0604020202020204" charset="0"/>
              </a:rPr>
              <a:t>Interim CEO, Mental Health Reform</a:t>
            </a:r>
            <a:endParaRPr lang="en-IE" sz="2933" i="1" dirty="0">
              <a:solidFill>
                <a:prstClr val="white"/>
              </a:solidFill>
              <a:latin typeface="Arimo" panose="020B0604020202020204" charset="0"/>
              <a:ea typeface="Arimo" panose="020B0604020202020204" charset="0"/>
              <a:cs typeface="Arimo" panose="020B0604020202020204" charset="0"/>
            </a:endParaRPr>
          </a:p>
        </p:txBody>
      </p:sp>
      <p:sp>
        <p:nvSpPr>
          <p:cNvPr id="7" name="TextBox 6"/>
          <p:cNvSpPr txBox="1"/>
          <p:nvPr/>
        </p:nvSpPr>
        <p:spPr>
          <a:xfrm>
            <a:off x="4164726" y="3922663"/>
            <a:ext cx="4085414" cy="1220975"/>
          </a:xfrm>
          <a:prstGeom prst="rect">
            <a:avLst/>
          </a:prstGeom>
          <a:noFill/>
        </p:spPr>
        <p:txBody>
          <a:bodyPr wrap="none" rtlCol="0">
            <a:spAutoFit/>
          </a:bodyPr>
          <a:lstStyle/>
          <a:p>
            <a:pPr algn="ctr" defTabSz="609630"/>
            <a:r>
              <a:rPr lang="en-US" sz="7334" dirty="0">
                <a:solidFill>
                  <a:prstClr val="white"/>
                </a:solidFill>
                <a:latin typeface="Arimo Bold" panose="020B0604020202020204" charset="0"/>
                <a:ea typeface="Arimo Bold" panose="020B0604020202020204" charset="0"/>
                <a:cs typeface="Arimo Bold" panose="020B0604020202020204" charset="0"/>
              </a:rPr>
              <a:t>Welcome</a:t>
            </a:r>
            <a:endParaRPr lang="en-IE" sz="7334" dirty="0">
              <a:solidFill>
                <a:prstClr val="white"/>
              </a:solidFill>
              <a:latin typeface="Arimo Bold" panose="020B0604020202020204" charset="0"/>
              <a:ea typeface="Arimo Bold" panose="020B0604020202020204" charset="0"/>
              <a:cs typeface="Arimo Bold" panose="020B0604020202020204" charset="0"/>
            </a:endParaRPr>
          </a:p>
        </p:txBody>
      </p:sp>
    </p:spTree>
    <p:extLst>
      <p:ext uri="{BB962C8B-B14F-4D97-AF65-F5344CB8AC3E}">
        <p14:creationId xmlns:p14="http://schemas.microsoft.com/office/powerpoint/2010/main" val="869729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536" y="135490"/>
            <a:ext cx="8208912" cy="924684"/>
          </a:xfrm>
        </p:spPr>
        <p:txBody>
          <a:bodyPr/>
          <a:lstStyle/>
          <a:p>
            <a:pPr algn="ctr"/>
            <a:r>
              <a:rPr lang="en-GB" dirty="0"/>
              <a:t>Trans-Generational Transmission</a:t>
            </a:r>
          </a:p>
        </p:txBody>
      </p:sp>
      <p:graphicFrame>
        <p:nvGraphicFramePr>
          <p:cNvPr id="5" name="Diagram 4"/>
          <p:cNvGraphicFramePr/>
          <p:nvPr/>
        </p:nvGraphicFramePr>
        <p:xfrm>
          <a:off x="2332384" y="1245704"/>
          <a:ext cx="7540487" cy="5128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p:cNvSpPr/>
          <p:nvPr/>
        </p:nvSpPr>
        <p:spPr>
          <a:xfrm>
            <a:off x="2663687" y="4220820"/>
            <a:ext cx="3087757" cy="1669773"/>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Adolescent struggles with self regulation in times of stress &amp; develops mental health problems &amp; substance use</a:t>
            </a:r>
          </a:p>
        </p:txBody>
      </p:sp>
    </p:spTree>
    <p:extLst>
      <p:ext uri="{BB962C8B-B14F-4D97-AF65-F5344CB8AC3E}">
        <p14:creationId xmlns:p14="http://schemas.microsoft.com/office/powerpoint/2010/main" val="33545153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536" y="135490"/>
            <a:ext cx="8208912" cy="924684"/>
          </a:xfrm>
        </p:spPr>
        <p:txBody>
          <a:bodyPr/>
          <a:lstStyle/>
          <a:p>
            <a:pPr algn="ctr"/>
            <a:r>
              <a:rPr lang="en-GB" dirty="0"/>
              <a:t>Trans-Generational Transmission</a:t>
            </a:r>
          </a:p>
        </p:txBody>
      </p:sp>
      <p:graphicFrame>
        <p:nvGraphicFramePr>
          <p:cNvPr id="5" name="Diagram 4"/>
          <p:cNvGraphicFramePr/>
          <p:nvPr/>
        </p:nvGraphicFramePr>
        <p:xfrm>
          <a:off x="2332384" y="1245704"/>
          <a:ext cx="7540487" cy="5128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ed Rectangle 3"/>
          <p:cNvSpPr/>
          <p:nvPr/>
        </p:nvSpPr>
        <p:spPr>
          <a:xfrm>
            <a:off x="2478157" y="2988367"/>
            <a:ext cx="3087757" cy="1669773"/>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Young adult makes maladaptive life &amp; relationship choices</a:t>
            </a:r>
          </a:p>
        </p:txBody>
      </p:sp>
    </p:spTree>
    <p:extLst>
      <p:ext uri="{BB962C8B-B14F-4D97-AF65-F5344CB8AC3E}">
        <p14:creationId xmlns:p14="http://schemas.microsoft.com/office/powerpoint/2010/main" val="39745599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536" y="135490"/>
            <a:ext cx="8208912" cy="924684"/>
          </a:xfrm>
        </p:spPr>
        <p:txBody>
          <a:bodyPr/>
          <a:lstStyle/>
          <a:p>
            <a:pPr algn="ctr"/>
            <a:r>
              <a:rPr lang="en-GB" dirty="0"/>
              <a:t>Trans-Generational Transmission</a:t>
            </a:r>
          </a:p>
        </p:txBody>
      </p:sp>
      <p:graphicFrame>
        <p:nvGraphicFramePr>
          <p:cNvPr id="5" name="Diagram 4"/>
          <p:cNvGraphicFramePr/>
          <p:nvPr/>
        </p:nvGraphicFramePr>
        <p:xfrm>
          <a:off x="2332384" y="1245704"/>
          <a:ext cx="7540487" cy="5128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ed Rectangle 3"/>
          <p:cNvSpPr/>
          <p:nvPr/>
        </p:nvSpPr>
        <p:spPr>
          <a:xfrm>
            <a:off x="2577549" y="1557133"/>
            <a:ext cx="3087757" cy="1669773"/>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Young adult conceives children</a:t>
            </a:r>
          </a:p>
        </p:txBody>
      </p:sp>
    </p:spTree>
    <p:extLst>
      <p:ext uri="{BB962C8B-B14F-4D97-AF65-F5344CB8AC3E}">
        <p14:creationId xmlns:p14="http://schemas.microsoft.com/office/powerpoint/2010/main" val="6475931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536" y="135490"/>
            <a:ext cx="8208912" cy="924684"/>
          </a:xfrm>
        </p:spPr>
        <p:txBody>
          <a:bodyPr/>
          <a:lstStyle/>
          <a:p>
            <a:pPr algn="ctr"/>
            <a:r>
              <a:rPr lang="en-GB" dirty="0"/>
              <a:t>Trans-Generational Transmission</a:t>
            </a:r>
          </a:p>
        </p:txBody>
      </p:sp>
      <p:graphicFrame>
        <p:nvGraphicFramePr>
          <p:cNvPr id="5" name="Diagram 4"/>
          <p:cNvGraphicFramePr/>
          <p:nvPr/>
        </p:nvGraphicFramePr>
        <p:xfrm>
          <a:off x="2332384" y="1245704"/>
          <a:ext cx="7540487" cy="5128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4499114" y="934280"/>
            <a:ext cx="3087757" cy="1669773"/>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Epigenetic changes lead to maladaptive stress response</a:t>
            </a:r>
          </a:p>
        </p:txBody>
      </p:sp>
    </p:spTree>
    <p:extLst>
      <p:ext uri="{BB962C8B-B14F-4D97-AF65-F5344CB8AC3E}">
        <p14:creationId xmlns:p14="http://schemas.microsoft.com/office/powerpoint/2010/main" val="35731630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3DF54-FCDB-BF41-B1D5-30DE7DD168D1}"/>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Childhood Adversities (ACEs) in NI </a:t>
            </a:r>
            <a:r>
              <a:rPr lang="en-US" sz="2800" b="1" dirty="0">
                <a:latin typeface="Arial" panose="020B0604020202020204" pitchFamily="34" charset="0"/>
                <a:cs typeface="Arial" panose="020B0604020202020204" pitchFamily="34" charset="0"/>
              </a:rPr>
              <a:t>(2019)</a:t>
            </a:r>
            <a:endParaRPr lang="en-US" b="1" dirty="0">
              <a:latin typeface="Arial" panose="020B0604020202020204" pitchFamily="34" charset="0"/>
              <a:cs typeface="Arial" panose="020B0604020202020204" pitchFamily="34" charset="0"/>
            </a:endParaRPr>
          </a:p>
        </p:txBody>
      </p:sp>
      <p:pic>
        <p:nvPicPr>
          <p:cNvPr id="5" name="Content Placeholder 4" descr="Table&#10;&#10;Description automatically generated">
            <a:extLst>
              <a:ext uri="{FF2B5EF4-FFF2-40B4-BE49-F238E27FC236}">
                <a16:creationId xmlns:a16="http://schemas.microsoft.com/office/drawing/2014/main" id="{4F4366AB-37A9-5949-B3C6-3CD3F6CA7BB7}"/>
              </a:ext>
            </a:extLst>
          </p:cNvPr>
          <p:cNvPicPr>
            <a:picLocks noGrp="1" noChangeAspect="1"/>
          </p:cNvPicPr>
          <p:nvPr>
            <p:ph idx="1"/>
          </p:nvPr>
        </p:nvPicPr>
        <p:blipFill>
          <a:blip r:embed="rId2"/>
          <a:stretch>
            <a:fillRect/>
          </a:stretch>
        </p:blipFill>
        <p:spPr>
          <a:xfrm>
            <a:off x="1465772" y="2001690"/>
            <a:ext cx="9260456" cy="3567680"/>
          </a:xfrm>
        </p:spPr>
      </p:pic>
      <p:sp>
        <p:nvSpPr>
          <p:cNvPr id="3" name="Oval 2">
            <a:extLst>
              <a:ext uri="{FF2B5EF4-FFF2-40B4-BE49-F238E27FC236}">
                <a16:creationId xmlns:a16="http://schemas.microsoft.com/office/drawing/2014/main" id="{4DA90CC5-C2A2-283E-FA40-97D6250008DF}"/>
              </a:ext>
            </a:extLst>
          </p:cNvPr>
          <p:cNvSpPr/>
          <p:nvPr/>
        </p:nvSpPr>
        <p:spPr>
          <a:xfrm>
            <a:off x="9402417" y="4542183"/>
            <a:ext cx="834887" cy="24847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8407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rson&#10;&#10;Description automatically generated">
            <a:extLst>
              <a:ext uri="{FF2B5EF4-FFF2-40B4-BE49-F238E27FC236}">
                <a16:creationId xmlns:a16="http://schemas.microsoft.com/office/drawing/2014/main" id="{45CD05EA-8DD4-A142-8657-8B3DE3620FAB}"/>
              </a:ext>
            </a:extLst>
          </p:cNvPr>
          <p:cNvPicPr>
            <a:picLocks noChangeAspect="1"/>
          </p:cNvPicPr>
          <p:nvPr/>
        </p:nvPicPr>
        <p:blipFill rotWithShape="1">
          <a:blip r:embed="rId2"/>
          <a:srcRect r="-1" b="12014"/>
          <a:stretch/>
        </p:blipFill>
        <p:spPr>
          <a:xfrm>
            <a:off x="20" y="10"/>
            <a:ext cx="5495089" cy="6857990"/>
          </a:xfrm>
          <a:prstGeom prst="rect">
            <a:avLst/>
          </a:prstGeom>
        </p:spPr>
      </p:pic>
      <p:sp>
        <p:nvSpPr>
          <p:cNvPr id="3" name="Content Placeholder 2">
            <a:extLst>
              <a:ext uri="{FF2B5EF4-FFF2-40B4-BE49-F238E27FC236}">
                <a16:creationId xmlns:a16="http://schemas.microsoft.com/office/drawing/2014/main" id="{90DBB355-88E5-D447-91F2-379DD3E6E29A}"/>
              </a:ext>
            </a:extLst>
          </p:cNvPr>
          <p:cNvSpPr>
            <a:spLocks noGrp="1"/>
          </p:cNvSpPr>
          <p:nvPr>
            <p:ph idx="1"/>
          </p:nvPr>
        </p:nvSpPr>
        <p:spPr>
          <a:xfrm>
            <a:off x="6069627" y="377371"/>
            <a:ext cx="5495089" cy="5863771"/>
          </a:xfrm>
        </p:spPr>
        <p:txBody>
          <a:bodyPr anchor="t">
            <a:normAutofit/>
          </a:bodyPr>
          <a:lstStyle/>
          <a:p>
            <a:pPr marL="0" indent="0">
              <a:buClr>
                <a:srgbClr val="30A3B9"/>
              </a:buClr>
              <a:buNone/>
            </a:pPr>
            <a:r>
              <a:rPr lang="en-GB" sz="3600" b="1" dirty="0"/>
              <a:t>Young People’s Mental Health in NI</a:t>
            </a:r>
          </a:p>
          <a:p>
            <a:pPr marL="0" indent="0">
              <a:buClr>
                <a:srgbClr val="30A3B9"/>
              </a:buClr>
              <a:buNone/>
            </a:pPr>
            <a:endParaRPr lang="en-GB" dirty="0"/>
          </a:p>
          <a:p>
            <a:pPr marL="0" indent="0">
              <a:buClr>
                <a:srgbClr val="30A3B9"/>
              </a:buClr>
              <a:buNone/>
            </a:pPr>
            <a:r>
              <a:rPr lang="en-GB" sz="2400" dirty="0"/>
              <a:t>Any mood or anxiety disorder – 1 in 8 (12.6%).</a:t>
            </a:r>
          </a:p>
          <a:p>
            <a:pPr marL="0" indent="0">
              <a:buClr>
                <a:srgbClr val="30A3B9"/>
              </a:buClr>
              <a:buNone/>
            </a:pPr>
            <a:r>
              <a:rPr lang="en-GB" sz="2400" dirty="0"/>
              <a:t>Conduct problems – 1 in 10.</a:t>
            </a:r>
          </a:p>
          <a:p>
            <a:pPr marL="0" indent="0">
              <a:buClr>
                <a:srgbClr val="30A3B9"/>
              </a:buClr>
              <a:buNone/>
            </a:pPr>
            <a:r>
              <a:rPr lang="en-GB" sz="2400" dirty="0"/>
              <a:t>Hyperactivity – 1 in 7.</a:t>
            </a:r>
          </a:p>
          <a:p>
            <a:pPr marL="0" indent="0">
              <a:buClr>
                <a:srgbClr val="30A3B9"/>
              </a:buClr>
              <a:buNone/>
            </a:pPr>
            <a:r>
              <a:rPr lang="en-GB" sz="2400" dirty="0"/>
              <a:t>Disordered eating – 1 in 6 (16.2%).</a:t>
            </a:r>
          </a:p>
          <a:p>
            <a:pPr marL="0" indent="0">
              <a:buClr>
                <a:srgbClr val="30A3B9"/>
              </a:buClr>
              <a:buNone/>
            </a:pPr>
            <a:r>
              <a:rPr lang="en-GB" sz="2400" dirty="0"/>
              <a:t>Self-harm – 1 in 10 (9.4%).</a:t>
            </a:r>
          </a:p>
          <a:p>
            <a:pPr marL="0" indent="0">
              <a:buClr>
                <a:srgbClr val="30A3B9"/>
              </a:buClr>
              <a:buNone/>
            </a:pPr>
            <a:r>
              <a:rPr lang="en-GB" sz="2400" dirty="0"/>
              <a:t>Thought about or attempted suicide – 1 in 8 (12.1%). </a:t>
            </a:r>
          </a:p>
        </p:txBody>
      </p:sp>
    </p:spTree>
    <p:extLst>
      <p:ext uri="{BB962C8B-B14F-4D97-AF65-F5344CB8AC3E}">
        <p14:creationId xmlns:p14="http://schemas.microsoft.com/office/powerpoint/2010/main" val="39567569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5DDA3A-2721-6D42-81B8-30EFA6A4F005}"/>
              </a:ext>
            </a:extLst>
          </p:cNvPr>
          <p:cNvPicPr>
            <a:picLocks noChangeAspect="1"/>
          </p:cNvPicPr>
          <p:nvPr/>
        </p:nvPicPr>
        <p:blipFill>
          <a:blip r:embed="rId2"/>
          <a:stretch>
            <a:fillRect/>
          </a:stretch>
        </p:blipFill>
        <p:spPr>
          <a:xfrm>
            <a:off x="412848" y="0"/>
            <a:ext cx="7987671" cy="6858000"/>
          </a:xfrm>
          <a:prstGeom prst="rect">
            <a:avLst/>
          </a:prstGeom>
        </p:spPr>
      </p:pic>
      <p:sp>
        <p:nvSpPr>
          <p:cNvPr id="3" name="Content Placeholder 2">
            <a:extLst>
              <a:ext uri="{FF2B5EF4-FFF2-40B4-BE49-F238E27FC236}">
                <a16:creationId xmlns:a16="http://schemas.microsoft.com/office/drawing/2014/main" id="{FBEA6A46-C7A0-654B-A914-A66B47660FEF}"/>
              </a:ext>
            </a:extLst>
          </p:cNvPr>
          <p:cNvSpPr>
            <a:spLocks noGrp="1"/>
          </p:cNvSpPr>
          <p:nvPr>
            <p:ph idx="1"/>
          </p:nvPr>
        </p:nvSpPr>
        <p:spPr>
          <a:xfrm>
            <a:off x="8772042" y="681925"/>
            <a:ext cx="2581758" cy="5495039"/>
          </a:xfrm>
        </p:spPr>
        <p:txBody>
          <a:bodyPr>
            <a:normAutofit/>
          </a:bodyPr>
          <a:lstStyle/>
          <a:p>
            <a:pPr marL="0" indent="0">
              <a:buNone/>
            </a:pPr>
            <a:endParaRPr lang="en-US" dirty="0"/>
          </a:p>
        </p:txBody>
      </p:sp>
    </p:spTree>
    <p:extLst>
      <p:ext uri="{BB962C8B-B14F-4D97-AF65-F5344CB8AC3E}">
        <p14:creationId xmlns:p14="http://schemas.microsoft.com/office/powerpoint/2010/main" val="25074424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gnifying glass on a white background&#10;&#10;Description automatically generated">
            <a:extLst>
              <a:ext uri="{FF2B5EF4-FFF2-40B4-BE49-F238E27FC236}">
                <a16:creationId xmlns:a16="http://schemas.microsoft.com/office/drawing/2014/main" id="{BF180C21-04F7-FC4A-9A36-2D2849B03BCA}"/>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t="13462"/>
          <a:stretch/>
        </p:blipFill>
        <p:spPr>
          <a:xfrm>
            <a:off x="-1" y="10"/>
            <a:ext cx="12192000" cy="6857990"/>
          </a:xfrm>
          <a:prstGeom prst="rect">
            <a:avLst/>
          </a:prstGeom>
        </p:spPr>
      </p:pic>
      <p:sp>
        <p:nvSpPr>
          <p:cNvPr id="3" name="Title 2">
            <a:extLst>
              <a:ext uri="{FF2B5EF4-FFF2-40B4-BE49-F238E27FC236}">
                <a16:creationId xmlns:a16="http://schemas.microsoft.com/office/drawing/2014/main" id="{7D5E88B0-B10C-6240-B455-6357C029BBDD}"/>
              </a:ext>
            </a:extLst>
          </p:cNvPr>
          <p:cNvSpPr>
            <a:spLocks noGrp="1"/>
          </p:cNvSpPr>
          <p:nvPr>
            <p:ph type="title"/>
          </p:nvPr>
        </p:nvSpPr>
        <p:spPr>
          <a:xfrm>
            <a:off x="6758198" y="1048031"/>
            <a:ext cx="4204137" cy="1342754"/>
          </a:xfrm>
        </p:spPr>
        <p:txBody>
          <a:bodyPr vert="horz" lIns="91440" tIns="45720" rIns="91440" bIns="45720" rtlCol="0" anchor="ctr">
            <a:normAutofit/>
          </a:bodyPr>
          <a:lstStyle/>
          <a:p>
            <a:pPr algn="ctr" defTabSz="914400"/>
            <a:r>
              <a:rPr lang="en-US" sz="2800" dirty="0">
                <a:solidFill>
                  <a:schemeClr val="tx1"/>
                </a:solidFill>
                <a:latin typeface="Aharoni" panose="02010803020104030203" pitchFamily="2" charset="-79"/>
                <a:ea typeface="+mj-ea"/>
                <a:cs typeface="Aharoni" panose="02010803020104030203" pitchFamily="2" charset="-79"/>
              </a:rPr>
              <a:t>Suicidal </a:t>
            </a:r>
            <a:r>
              <a:rPr lang="en-US" sz="2800" dirty="0" err="1">
                <a:solidFill>
                  <a:schemeClr val="tx1"/>
                </a:solidFill>
                <a:latin typeface="Aharoni" panose="02010803020104030203" pitchFamily="2" charset="-79"/>
                <a:ea typeface="+mj-ea"/>
                <a:cs typeface="Aharoni" panose="02010803020104030203" pitchFamily="2" charset="-79"/>
              </a:rPr>
              <a:t>behaviour</a:t>
            </a:r>
            <a:r>
              <a:rPr lang="en-US" sz="2800" dirty="0">
                <a:solidFill>
                  <a:schemeClr val="tx1"/>
                </a:solidFill>
                <a:latin typeface="Aharoni" panose="02010803020104030203" pitchFamily="2" charset="-79"/>
                <a:ea typeface="+mj-ea"/>
                <a:cs typeface="Aharoni" panose="02010803020104030203" pitchFamily="2" charset="-79"/>
              </a:rPr>
              <a:t> in NI through a trauma-informed lens</a:t>
            </a:r>
          </a:p>
        </p:txBody>
      </p:sp>
      <p:sp>
        <p:nvSpPr>
          <p:cNvPr id="11" name="TextBox 10">
            <a:extLst>
              <a:ext uri="{FF2B5EF4-FFF2-40B4-BE49-F238E27FC236}">
                <a16:creationId xmlns:a16="http://schemas.microsoft.com/office/drawing/2014/main" id="{D4C5EA1E-A6C1-6041-B0C4-94703272C35F}"/>
              </a:ext>
            </a:extLst>
          </p:cNvPr>
          <p:cNvSpPr txBox="1"/>
          <p:nvPr/>
        </p:nvSpPr>
        <p:spPr>
          <a:xfrm>
            <a:off x="517611" y="3337139"/>
            <a:ext cx="7732771" cy="345557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ACEs and mental illness.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Deprivation &amp; inequality.</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Habituation to pain &amp; violence.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Chronic stress &amp; fear.</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Hypervigilance - impulsive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behaviour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Mistrust of leaders - hopelessness.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Substance use.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Perceived injustice - reduced connectedness.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Othering - hate crime, racism, homophobia.</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Normalisation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&amp; unsafe reporting of suicidal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behaviour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573913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10;&#10;Description automatically generated">
            <a:extLst>
              <a:ext uri="{FF2B5EF4-FFF2-40B4-BE49-F238E27FC236}">
                <a16:creationId xmlns:a16="http://schemas.microsoft.com/office/drawing/2014/main" id="{7F793EAF-2C25-D644-8615-8C3EBADDC729}"/>
              </a:ext>
            </a:extLst>
          </p:cNvPr>
          <p:cNvPicPr>
            <a:picLocks noChangeAspect="1"/>
          </p:cNvPicPr>
          <p:nvPr/>
        </p:nvPicPr>
        <p:blipFill rotWithShape="1">
          <a:blip r:embed="rId2">
            <a:extLst>
              <a:ext uri="{837473B0-CC2E-450A-ABE3-18F120FF3D39}">
                <a1611:picAttrSrcUrl xmlns="" xmlns:a1611="http://schemas.microsoft.com/office/drawing/2016/11/main" r:id="rId3"/>
              </a:ext>
            </a:extLst>
          </a:blip>
          <a:srcRect t="6005" r="17120"/>
          <a:stretch/>
        </p:blipFill>
        <p:spPr>
          <a:xfrm>
            <a:off x="3523488" y="10"/>
            <a:ext cx="8668512" cy="6857990"/>
          </a:xfrm>
          <a:prstGeom prst="rect">
            <a:avLst/>
          </a:prstGeom>
        </p:spPr>
      </p:pic>
      <p:sp>
        <p:nvSpPr>
          <p:cNvPr id="3" name="Title 2">
            <a:extLst>
              <a:ext uri="{FF2B5EF4-FFF2-40B4-BE49-F238E27FC236}">
                <a16:creationId xmlns:a16="http://schemas.microsoft.com/office/drawing/2014/main" id="{3FA4410F-BD37-DC4C-9A44-A960759221A8}"/>
              </a:ext>
            </a:extLst>
          </p:cNvPr>
          <p:cNvSpPr>
            <a:spLocks noGrp="1"/>
          </p:cNvSpPr>
          <p:nvPr>
            <p:ph type="title"/>
          </p:nvPr>
        </p:nvSpPr>
        <p:spPr>
          <a:xfrm>
            <a:off x="699134" y="1117727"/>
            <a:ext cx="4260323" cy="1124712"/>
          </a:xfrm>
        </p:spPr>
        <p:txBody>
          <a:bodyPr vert="horz" lIns="91440" tIns="45720" rIns="91440" bIns="45720" rtlCol="0" anchor="b">
            <a:normAutofit/>
          </a:bodyPr>
          <a:lstStyle/>
          <a:p>
            <a:pPr defTabSz="914400"/>
            <a:r>
              <a:rPr lang="en-US" sz="3600" dirty="0">
                <a:solidFill>
                  <a:schemeClr val="tx1"/>
                </a:solidFill>
                <a:ea typeface="+mj-ea"/>
              </a:rPr>
              <a:t>The Role of Mental Health Champion</a:t>
            </a:r>
          </a:p>
        </p:txBody>
      </p:sp>
      <p:sp>
        <p:nvSpPr>
          <p:cNvPr id="2" name="Text Placeholder 1">
            <a:extLst>
              <a:ext uri="{FF2B5EF4-FFF2-40B4-BE49-F238E27FC236}">
                <a16:creationId xmlns:a16="http://schemas.microsoft.com/office/drawing/2014/main" id="{15A0A898-CFA5-8C41-AE09-01BB75ED73DD}"/>
              </a:ext>
            </a:extLst>
          </p:cNvPr>
          <p:cNvSpPr>
            <a:spLocks noGrp="1"/>
          </p:cNvSpPr>
          <p:nvPr>
            <p:ph type="body" sz="quarter" idx="13"/>
          </p:nvPr>
        </p:nvSpPr>
        <p:spPr>
          <a:xfrm>
            <a:off x="371094" y="2718054"/>
            <a:ext cx="3438906" cy="3207258"/>
          </a:xfrm>
        </p:spPr>
        <p:txBody>
          <a:bodyPr vert="horz" lIns="91440" tIns="45720" rIns="91440" bIns="45720" rtlCol="0" anchor="t">
            <a:normAutofit/>
          </a:bodyPr>
          <a:lstStyle/>
          <a:p>
            <a:pPr marL="285750" defTabSz="914400"/>
            <a:r>
              <a:rPr lang="en-US" sz="2400" b="1" dirty="0"/>
              <a:t>Public Advocate.</a:t>
            </a:r>
          </a:p>
          <a:p>
            <a:pPr marL="285750" defTabSz="914400"/>
            <a:endParaRPr lang="en-US" sz="2400" b="1" dirty="0"/>
          </a:p>
          <a:p>
            <a:pPr marL="285750" defTabSz="914400"/>
            <a:r>
              <a:rPr lang="en-US" sz="2400" b="1" dirty="0"/>
              <a:t>Policy Influence.</a:t>
            </a:r>
          </a:p>
          <a:p>
            <a:pPr defTabSz="914400"/>
            <a:endParaRPr lang="en-US" sz="2400" b="1" dirty="0"/>
          </a:p>
          <a:p>
            <a:pPr marL="285750" defTabSz="914400"/>
            <a:r>
              <a:rPr lang="en-US" sz="2400" b="1" dirty="0"/>
              <a:t>Network Hub</a:t>
            </a:r>
            <a:r>
              <a:rPr lang="en-US" sz="2000" b="1" dirty="0">
                <a:latin typeface="+mn-lt"/>
                <a:cs typeface="+mn-cs"/>
              </a:rPr>
              <a:t>.</a:t>
            </a:r>
            <a:endParaRPr lang="en-US" sz="1700" dirty="0">
              <a:latin typeface="+mn-lt"/>
              <a:cs typeface="+mn-cs"/>
            </a:endParaRPr>
          </a:p>
        </p:txBody>
      </p:sp>
    </p:spTree>
    <p:extLst>
      <p:ext uri="{BB962C8B-B14F-4D97-AF65-F5344CB8AC3E}">
        <p14:creationId xmlns:p14="http://schemas.microsoft.com/office/powerpoint/2010/main" val="3168349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C59DF8-2150-3D46-9AC2-9025A764FBCF}"/>
              </a:ext>
            </a:extLst>
          </p:cNvPr>
          <p:cNvSpPr>
            <a:spLocks noGrp="1"/>
          </p:cNvSpPr>
          <p:nvPr>
            <p:ph type="title"/>
          </p:nvPr>
        </p:nvSpPr>
        <p:spPr>
          <a:xfrm>
            <a:off x="493086" y="1835935"/>
            <a:ext cx="6199348" cy="772528"/>
          </a:xfrm>
        </p:spPr>
        <p:txBody>
          <a:bodyPr>
            <a:normAutofit fontScale="90000"/>
          </a:bodyPr>
          <a:lstStyle/>
          <a:p>
            <a:r>
              <a:rPr lang="en-US" dirty="0">
                <a:solidFill>
                  <a:schemeClr val="tx1"/>
                </a:solidFill>
              </a:rPr>
              <a:t>Costs at least £3.4 billion annually</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Where should we invest?</a:t>
            </a:r>
          </a:p>
        </p:txBody>
      </p:sp>
      <p:pic>
        <p:nvPicPr>
          <p:cNvPr id="3" name="Picture 2">
            <a:extLst>
              <a:ext uri="{FF2B5EF4-FFF2-40B4-BE49-F238E27FC236}">
                <a16:creationId xmlns:a16="http://schemas.microsoft.com/office/drawing/2014/main" id="{DBDCE597-0DF4-274D-98CB-DC207027DEA4}"/>
              </a:ext>
            </a:extLst>
          </p:cNvPr>
          <p:cNvPicPr>
            <a:picLocks noChangeAspect="1"/>
          </p:cNvPicPr>
          <p:nvPr/>
        </p:nvPicPr>
        <p:blipFill>
          <a:blip r:embed="rId2"/>
          <a:stretch>
            <a:fillRect/>
          </a:stretch>
        </p:blipFill>
        <p:spPr>
          <a:xfrm>
            <a:off x="7102539" y="0"/>
            <a:ext cx="5089461" cy="6858000"/>
          </a:xfrm>
          <a:prstGeom prst="rect">
            <a:avLst/>
          </a:prstGeom>
        </p:spPr>
      </p:pic>
      <p:pic>
        <p:nvPicPr>
          <p:cNvPr id="6" name="Picture 5">
            <a:extLst>
              <a:ext uri="{FF2B5EF4-FFF2-40B4-BE49-F238E27FC236}">
                <a16:creationId xmlns:a16="http://schemas.microsoft.com/office/drawing/2014/main" id="{82A05B38-0537-1645-9B21-896B29224EC2}"/>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1670675" y="2852057"/>
            <a:ext cx="3484541" cy="3610299"/>
          </a:xfrm>
          <a:prstGeom prst="rect">
            <a:avLst/>
          </a:prstGeom>
        </p:spPr>
      </p:pic>
    </p:spTree>
    <p:extLst>
      <p:ext uri="{BB962C8B-B14F-4D97-AF65-F5344CB8AC3E}">
        <p14:creationId xmlns:p14="http://schemas.microsoft.com/office/powerpoint/2010/main" val="34240735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289956"/>
            <a:ext cx="12192000" cy="3568044"/>
          </a:xfrm>
          <a:prstGeom prst="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6480" y="915706"/>
            <a:ext cx="7559040" cy="1618488"/>
          </a:xfrm>
          <a:prstGeom prst="rect">
            <a:avLst/>
          </a:prstGeom>
        </p:spPr>
      </p:pic>
      <p:sp>
        <p:nvSpPr>
          <p:cNvPr id="6" name="TextBox 5"/>
          <p:cNvSpPr txBox="1"/>
          <p:nvPr/>
        </p:nvSpPr>
        <p:spPr>
          <a:xfrm>
            <a:off x="890451" y="3429000"/>
            <a:ext cx="10411098" cy="2985433"/>
          </a:xfrm>
          <a:prstGeom prst="rect">
            <a:avLst/>
          </a:prstGeom>
          <a:noFill/>
        </p:spPr>
        <p:txBody>
          <a:bodyPr wrap="square" rtlCol="0">
            <a:spAutoFit/>
          </a:bodyPr>
          <a:lstStyle/>
          <a:p>
            <a:pPr algn="ctr"/>
            <a:endParaRPr lang="en-GB" sz="2000" b="1" dirty="0">
              <a:solidFill>
                <a:schemeClr val="bg1"/>
              </a:solidFill>
              <a:latin typeface="Arial" panose="020B0604020202020204" pitchFamily="34" charset="0"/>
              <a:cs typeface="Arial" panose="020B0604020202020204" pitchFamily="34" charset="0"/>
            </a:endParaRPr>
          </a:p>
          <a:p>
            <a:pPr algn="ctr"/>
            <a:r>
              <a:rPr lang="en-GB" sz="2800" b="1" dirty="0">
                <a:solidFill>
                  <a:schemeClr val="bg1"/>
                </a:solidFill>
                <a:latin typeface="Arial" panose="020B0604020202020204" pitchFamily="34" charset="0"/>
                <a:cs typeface="Arial" panose="020B0604020202020204" pitchFamily="34" charset="0"/>
              </a:rPr>
              <a:t>Key Priorities and Opportunities for the next</a:t>
            </a:r>
          </a:p>
          <a:p>
            <a:pPr algn="ctr"/>
            <a:r>
              <a:rPr lang="en-GB" sz="2800" b="1" dirty="0">
                <a:solidFill>
                  <a:schemeClr val="bg1"/>
                </a:solidFill>
                <a:latin typeface="Arial" panose="020B0604020202020204" pitchFamily="34" charset="0"/>
                <a:cs typeface="Arial" panose="020B0604020202020204" pitchFamily="34" charset="0"/>
              </a:rPr>
              <a:t>National Strategy for Suicide Prevention</a:t>
            </a:r>
            <a:endParaRPr lang="en-GB" sz="2800" dirty="0">
              <a:solidFill>
                <a:schemeClr val="bg1"/>
              </a:solidFill>
              <a:latin typeface="Arial" panose="020B0604020202020204" pitchFamily="34" charset="0"/>
              <a:cs typeface="Arial" panose="020B0604020202020204" pitchFamily="34" charset="0"/>
            </a:endParaRPr>
          </a:p>
          <a:p>
            <a:pPr algn="ctr"/>
            <a:endParaRPr lang="en-GB" sz="2800" dirty="0">
              <a:solidFill>
                <a:schemeClr val="bg1"/>
              </a:solidFill>
              <a:latin typeface="Arial" panose="020B0604020202020204" pitchFamily="34" charset="0"/>
              <a:cs typeface="Arial" panose="020B0604020202020204" pitchFamily="34" charset="0"/>
            </a:endParaRPr>
          </a:p>
          <a:p>
            <a:pPr algn="ctr"/>
            <a:r>
              <a:rPr lang="en-GB" sz="2800" dirty="0" err="1" smtClean="0">
                <a:solidFill>
                  <a:schemeClr val="bg1"/>
                </a:solidFill>
                <a:latin typeface="Arial" panose="020B0604020202020204" pitchFamily="34" charset="0"/>
                <a:cs typeface="Arial" panose="020B0604020202020204" pitchFamily="34" charset="0"/>
              </a:rPr>
              <a:t>Ber</a:t>
            </a:r>
            <a:r>
              <a:rPr lang="en-GB" sz="2800" dirty="0" smtClean="0">
                <a:solidFill>
                  <a:schemeClr val="bg1"/>
                </a:solidFill>
                <a:latin typeface="Arial" panose="020B0604020202020204" pitchFamily="34" charset="0"/>
                <a:cs typeface="Arial" panose="020B0604020202020204" pitchFamily="34" charset="0"/>
              </a:rPr>
              <a:t> Grogan</a:t>
            </a:r>
          </a:p>
          <a:p>
            <a:pPr algn="ctr"/>
            <a:r>
              <a:rPr lang="en-GB" sz="2800" i="1" dirty="0" smtClean="0">
                <a:solidFill>
                  <a:schemeClr val="bg1"/>
                </a:solidFill>
                <a:latin typeface="Arial" panose="020B0604020202020204" pitchFamily="34" charset="0"/>
                <a:cs typeface="Arial" panose="020B0604020202020204" pitchFamily="34" charset="0"/>
              </a:rPr>
              <a:t>Policy </a:t>
            </a:r>
            <a:r>
              <a:rPr lang="en-GB" sz="2800" i="1" dirty="0">
                <a:solidFill>
                  <a:schemeClr val="bg1"/>
                </a:solidFill>
                <a:latin typeface="Arial" panose="020B0604020202020204" pitchFamily="34" charset="0"/>
                <a:cs typeface="Arial" panose="020B0604020202020204" pitchFamily="34" charset="0"/>
              </a:rPr>
              <a:t>and Research </a:t>
            </a:r>
            <a:r>
              <a:rPr lang="en-GB" sz="2800" i="1" dirty="0" smtClean="0">
                <a:solidFill>
                  <a:schemeClr val="bg1"/>
                </a:solidFill>
                <a:latin typeface="Arial" panose="020B0604020202020204" pitchFamily="34" charset="0"/>
                <a:cs typeface="Arial" panose="020B0604020202020204" pitchFamily="34" charset="0"/>
              </a:rPr>
              <a:t>Manager, Mental Health Reform</a:t>
            </a:r>
            <a:endParaRPr lang="en-GB" sz="2800" i="1" dirty="0">
              <a:solidFill>
                <a:schemeClr val="bg1"/>
              </a:solidFill>
              <a:latin typeface="Arial" panose="020B0604020202020204" pitchFamily="34" charset="0"/>
              <a:cs typeface="Arial" panose="020B0604020202020204" pitchFamily="34" charset="0"/>
            </a:endParaRPr>
          </a:p>
          <a:p>
            <a:pPr algn="ctr"/>
            <a:endParaRPr lang="en-GB"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8784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4129A7-0EEF-4242-A146-5C471A43FEB9}"/>
              </a:ext>
            </a:extLst>
          </p:cNvPr>
          <p:cNvSpPr>
            <a:spLocks noGrp="1"/>
          </p:cNvSpPr>
          <p:nvPr>
            <p:ph type="title"/>
          </p:nvPr>
        </p:nvSpPr>
        <p:spPr>
          <a:xfrm>
            <a:off x="481013" y="3752849"/>
            <a:ext cx="3290887" cy="2452687"/>
          </a:xfrm>
        </p:spPr>
        <p:txBody>
          <a:bodyPr vert="horz" lIns="91440" tIns="45720" rIns="91440" bIns="45720" rtlCol="0" anchor="ctr">
            <a:normAutofit/>
          </a:bodyPr>
          <a:lstStyle/>
          <a:p>
            <a:pPr defTabSz="914400"/>
            <a:r>
              <a:rPr lang="en-US" sz="3600" dirty="0">
                <a:solidFill>
                  <a:schemeClr val="tx1"/>
                </a:solidFill>
                <a:ea typeface="+mj-ea"/>
              </a:rPr>
              <a:t>Mental Health Strategy </a:t>
            </a:r>
            <a:br>
              <a:rPr lang="en-US" sz="3600" dirty="0">
                <a:solidFill>
                  <a:schemeClr val="tx1"/>
                </a:solidFill>
                <a:ea typeface="+mj-ea"/>
              </a:rPr>
            </a:br>
            <a:r>
              <a:rPr lang="en-US" sz="3600" dirty="0">
                <a:solidFill>
                  <a:schemeClr val="tx1"/>
                </a:solidFill>
                <a:ea typeface="+mj-ea"/>
              </a:rPr>
              <a:t>2021-2031</a:t>
            </a:r>
          </a:p>
        </p:txBody>
      </p:sp>
      <p:pic>
        <p:nvPicPr>
          <p:cNvPr id="5" name="Picture 4" descr="A picture containing text, sky, outdoor, sign&#10;&#10;Description automatically generated">
            <a:extLst>
              <a:ext uri="{FF2B5EF4-FFF2-40B4-BE49-F238E27FC236}">
                <a16:creationId xmlns:a16="http://schemas.microsoft.com/office/drawing/2014/main" id="{2ED87856-6797-9E42-8FE7-DDD57B395D82}"/>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t="28832" b="2522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xt Placeholder 1">
            <a:extLst>
              <a:ext uri="{FF2B5EF4-FFF2-40B4-BE49-F238E27FC236}">
                <a16:creationId xmlns:a16="http://schemas.microsoft.com/office/drawing/2014/main" id="{B123EB18-55E8-C34F-B628-936BD2D42F4F}"/>
              </a:ext>
            </a:extLst>
          </p:cNvPr>
          <p:cNvSpPr>
            <a:spLocks noGrp="1"/>
          </p:cNvSpPr>
          <p:nvPr>
            <p:ph type="body" sz="quarter" idx="13"/>
          </p:nvPr>
        </p:nvSpPr>
        <p:spPr>
          <a:xfrm>
            <a:off x="4223982" y="3752850"/>
            <a:ext cx="7485413" cy="2452687"/>
          </a:xfrm>
        </p:spPr>
        <p:txBody>
          <a:bodyPr vert="horz" lIns="91440" tIns="45720" rIns="91440" bIns="45720" rtlCol="0" anchor="ctr">
            <a:normAutofit lnSpcReduction="10000"/>
          </a:bodyPr>
          <a:lstStyle/>
          <a:p>
            <a:pPr defTabSz="914400"/>
            <a:endParaRPr lang="en-US" b="1" dirty="0">
              <a:latin typeface="+mn-lt"/>
              <a:cs typeface="+mn-cs"/>
            </a:endParaRPr>
          </a:p>
          <a:p>
            <a:pPr defTabSz="914400"/>
            <a:endParaRPr lang="en-US" b="1" dirty="0">
              <a:latin typeface="+mn-lt"/>
              <a:cs typeface="+mn-cs"/>
            </a:endParaRPr>
          </a:p>
          <a:p>
            <a:pPr defTabSz="914400"/>
            <a:endParaRPr lang="en-US" b="1" dirty="0">
              <a:latin typeface="+mn-lt"/>
              <a:cs typeface="+mn-cs"/>
            </a:endParaRPr>
          </a:p>
          <a:p>
            <a:pPr defTabSz="914400"/>
            <a:r>
              <a:rPr lang="en-US" b="1" dirty="0">
                <a:latin typeface="+mn-lt"/>
                <a:cs typeface="+mn-cs"/>
              </a:rPr>
              <a:t>Theme 1:</a:t>
            </a:r>
            <a:r>
              <a:rPr lang="en-US" dirty="0">
                <a:latin typeface="+mn-lt"/>
                <a:cs typeface="+mn-cs"/>
              </a:rPr>
              <a:t> Promoting mental wellbeing, resilience and good mental health across society</a:t>
            </a:r>
          </a:p>
          <a:p>
            <a:pPr defTabSz="914400"/>
            <a:r>
              <a:rPr lang="en-US" b="1" dirty="0">
                <a:latin typeface="+mn-lt"/>
                <a:cs typeface="+mn-cs"/>
              </a:rPr>
              <a:t>Theme 2:</a:t>
            </a:r>
            <a:r>
              <a:rPr lang="en-US" dirty="0">
                <a:latin typeface="+mn-lt"/>
                <a:cs typeface="+mn-cs"/>
              </a:rPr>
              <a:t> Providing the right support at the right time</a:t>
            </a:r>
          </a:p>
          <a:p>
            <a:pPr defTabSz="914400"/>
            <a:r>
              <a:rPr lang="en-US" b="1" dirty="0">
                <a:latin typeface="+mn-lt"/>
                <a:cs typeface="+mn-cs"/>
              </a:rPr>
              <a:t>Theme 3:</a:t>
            </a:r>
            <a:r>
              <a:rPr lang="en-US" dirty="0">
                <a:latin typeface="+mn-lt"/>
                <a:cs typeface="+mn-cs"/>
              </a:rPr>
              <a:t> New ways of working</a:t>
            </a:r>
          </a:p>
          <a:p>
            <a:pPr indent="-228600" defTabSz="914400">
              <a:buFont typeface="Arial" panose="020B0604020202020204" pitchFamily="34" charset="0"/>
              <a:buChar char="•"/>
            </a:pPr>
            <a:endParaRPr lang="en-US" dirty="0">
              <a:latin typeface="+mn-lt"/>
              <a:cs typeface="+mn-cs"/>
            </a:endParaRPr>
          </a:p>
          <a:p>
            <a:pPr indent="-228600" defTabSz="914400">
              <a:buFont typeface="Arial" panose="020B0604020202020204" pitchFamily="34" charset="0"/>
              <a:buChar char="•"/>
            </a:pPr>
            <a:endParaRPr lang="en-US" dirty="0">
              <a:latin typeface="+mn-lt"/>
              <a:cs typeface="+mn-cs"/>
            </a:endParaRPr>
          </a:p>
          <a:p>
            <a:pPr indent="-228600" defTabSz="914400">
              <a:buFont typeface="Arial" panose="020B0604020202020204" pitchFamily="34" charset="0"/>
              <a:buChar char="•"/>
            </a:pPr>
            <a:endParaRPr lang="en-US" dirty="0">
              <a:latin typeface="+mn-lt"/>
              <a:cs typeface="+mn-cs"/>
            </a:endParaRPr>
          </a:p>
        </p:txBody>
      </p:sp>
    </p:spTree>
    <p:extLst>
      <p:ext uri="{BB962C8B-B14F-4D97-AF65-F5344CB8AC3E}">
        <p14:creationId xmlns:p14="http://schemas.microsoft.com/office/powerpoint/2010/main" val="42235044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EB9708-46A0-0B42-AE41-1AE97B8EEDE1}"/>
              </a:ext>
            </a:extLst>
          </p:cNvPr>
          <p:cNvSpPr>
            <a:spLocks noGrp="1"/>
          </p:cNvSpPr>
          <p:nvPr>
            <p:ph type="body" sz="quarter" idx="13"/>
          </p:nvPr>
        </p:nvSpPr>
        <p:spPr>
          <a:xfrm>
            <a:off x="517893" y="773273"/>
            <a:ext cx="11156213" cy="4700209"/>
          </a:xfrm>
        </p:spPr>
        <p:txBody>
          <a:bodyPr>
            <a:normAutofit/>
          </a:bodyPr>
          <a:lstStyle/>
          <a:p>
            <a:pPr marL="285750" indent="-285750">
              <a:buFont typeface=".Apple Color Emoji UI"/>
              <a:buChar char="✅"/>
            </a:pPr>
            <a:r>
              <a:rPr lang="en-US" sz="3200" dirty="0"/>
              <a:t>  Mental Health Strategy</a:t>
            </a:r>
          </a:p>
          <a:p>
            <a:pPr marL="285750" indent="-285750">
              <a:buFont typeface=".Apple Color Emoji UI"/>
              <a:buChar char="✅"/>
            </a:pPr>
            <a:endParaRPr lang="en-US" sz="3200" dirty="0"/>
          </a:p>
          <a:p>
            <a:pPr marL="285750" indent="-285750">
              <a:buFont typeface=".Apple Color Emoji UI"/>
              <a:buChar char="✅"/>
            </a:pPr>
            <a:r>
              <a:rPr lang="en-US" sz="3200" dirty="0"/>
              <a:t>  Funding Plan</a:t>
            </a:r>
          </a:p>
          <a:p>
            <a:pPr marL="285750" indent="-285750">
              <a:buFont typeface=".Apple Color Emoji UI"/>
              <a:buChar char="✅"/>
            </a:pPr>
            <a:endParaRPr lang="en-US" sz="3200" dirty="0"/>
          </a:p>
          <a:p>
            <a:pPr marL="285750" indent="-285750">
              <a:buFont typeface=".Apple Color Emoji UI"/>
              <a:buChar char="❌"/>
            </a:pPr>
            <a:r>
              <a:rPr lang="en-US" sz="3200" dirty="0"/>
              <a:t>  Funding?</a:t>
            </a:r>
          </a:p>
        </p:txBody>
      </p:sp>
      <p:pic>
        <p:nvPicPr>
          <p:cNvPr id="9" name="Picture 8">
            <a:extLst>
              <a:ext uri="{FF2B5EF4-FFF2-40B4-BE49-F238E27FC236}">
                <a16:creationId xmlns:a16="http://schemas.microsoft.com/office/drawing/2014/main" id="{BF09D8FD-BD22-C544-A87F-32505BFDEBE3}"/>
              </a:ext>
            </a:extLst>
          </p:cNvPr>
          <p:cNvPicPr>
            <a:picLocks noChangeAspect="1"/>
          </p:cNvPicPr>
          <p:nvPr/>
        </p:nvPicPr>
        <p:blipFill rotWithShape="1">
          <a:blip r:embed="rId2"/>
          <a:srcRect b="22835"/>
          <a:stretch/>
        </p:blipFill>
        <p:spPr>
          <a:xfrm>
            <a:off x="3927986" y="2610528"/>
            <a:ext cx="3773293" cy="4135901"/>
          </a:xfrm>
          <a:prstGeom prst="rect">
            <a:avLst/>
          </a:prstGeom>
        </p:spPr>
      </p:pic>
      <p:pic>
        <p:nvPicPr>
          <p:cNvPr id="11" name="Picture 10">
            <a:extLst>
              <a:ext uri="{FF2B5EF4-FFF2-40B4-BE49-F238E27FC236}">
                <a16:creationId xmlns:a16="http://schemas.microsoft.com/office/drawing/2014/main" id="{F3E2237A-F0B9-684D-ABA8-CC4FD392F3E4}"/>
              </a:ext>
            </a:extLst>
          </p:cNvPr>
          <p:cNvPicPr>
            <a:picLocks noChangeAspect="1"/>
          </p:cNvPicPr>
          <p:nvPr/>
        </p:nvPicPr>
        <p:blipFill>
          <a:blip r:embed="rId3"/>
          <a:stretch>
            <a:fillRect/>
          </a:stretch>
        </p:blipFill>
        <p:spPr>
          <a:xfrm>
            <a:off x="8151421" y="250333"/>
            <a:ext cx="3773293" cy="4310486"/>
          </a:xfrm>
          <a:prstGeom prst="rect">
            <a:avLst/>
          </a:prstGeom>
        </p:spPr>
      </p:pic>
    </p:spTree>
    <p:extLst>
      <p:ext uri="{BB962C8B-B14F-4D97-AF65-F5344CB8AC3E}">
        <p14:creationId xmlns:p14="http://schemas.microsoft.com/office/powerpoint/2010/main" val="40597446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9D198708-854D-2A44-8AB8-BD5CF5FCA4C5}"/>
              </a:ext>
            </a:extLst>
          </p:cNvPr>
          <p:cNvPicPr>
            <a:picLocks noChangeAspect="1"/>
          </p:cNvPicPr>
          <p:nvPr/>
        </p:nvPicPr>
        <p:blipFill>
          <a:blip r:embed="rId2"/>
          <a:stretch>
            <a:fillRect/>
          </a:stretch>
        </p:blipFill>
        <p:spPr>
          <a:xfrm>
            <a:off x="466859" y="0"/>
            <a:ext cx="11258282" cy="6858000"/>
          </a:xfrm>
          <a:prstGeom prst="rect">
            <a:avLst/>
          </a:prstGeom>
        </p:spPr>
      </p:pic>
    </p:spTree>
    <p:extLst>
      <p:ext uri="{BB962C8B-B14F-4D97-AF65-F5344CB8AC3E}">
        <p14:creationId xmlns:p14="http://schemas.microsoft.com/office/powerpoint/2010/main" val="19583182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text&#10;&#10;Description automatically generated">
            <a:extLst>
              <a:ext uri="{FF2B5EF4-FFF2-40B4-BE49-F238E27FC236}">
                <a16:creationId xmlns:a16="http://schemas.microsoft.com/office/drawing/2014/main" id="{2FE697C7-A3C1-B9DA-003A-C0CF355C9565}"/>
              </a:ext>
            </a:extLst>
          </p:cNvPr>
          <p:cNvPicPr>
            <a:picLocks noChangeAspect="1"/>
          </p:cNvPicPr>
          <p:nvPr/>
        </p:nvPicPr>
        <p:blipFill>
          <a:blip r:embed="rId2"/>
          <a:stretch>
            <a:fillRect/>
          </a:stretch>
        </p:blipFill>
        <p:spPr>
          <a:xfrm>
            <a:off x="3549463" y="0"/>
            <a:ext cx="5093074" cy="6858000"/>
          </a:xfrm>
          <a:prstGeom prst="rect">
            <a:avLst/>
          </a:prstGeom>
        </p:spPr>
      </p:pic>
    </p:spTree>
    <p:extLst>
      <p:ext uri="{BB962C8B-B14F-4D97-AF65-F5344CB8AC3E}">
        <p14:creationId xmlns:p14="http://schemas.microsoft.com/office/powerpoint/2010/main" val="11593125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0555D3-701F-59E1-839A-9C41F5AFFFE9}"/>
              </a:ext>
            </a:extLst>
          </p:cNvPr>
          <p:cNvSpPr>
            <a:spLocks noGrp="1"/>
          </p:cNvSpPr>
          <p:nvPr>
            <p:ph type="title" idx="4294967295"/>
          </p:nvPr>
        </p:nvSpPr>
        <p:spPr>
          <a:xfrm>
            <a:off x="1045029" y="2655888"/>
            <a:ext cx="4278313" cy="773112"/>
          </a:xfrm>
        </p:spPr>
        <p:txBody>
          <a:bodyPr>
            <a:normAutofit fontScale="90000"/>
          </a:bodyPr>
          <a:lstStyle/>
          <a:p>
            <a:r>
              <a:rPr lang="en-US" b="1" dirty="0">
                <a:latin typeface="Arial" panose="020B0604020202020204" pitchFamily="34" charset="0"/>
                <a:cs typeface="Arial" panose="020B0604020202020204" pitchFamily="34" charset="0"/>
              </a:rPr>
              <a:t>Protect Life 2 Strategy</a:t>
            </a:r>
          </a:p>
        </p:txBody>
      </p:sp>
      <p:pic>
        <p:nvPicPr>
          <p:cNvPr id="15" name="Picture 14" descr="Diagram&#10;&#10;Description automatically generated">
            <a:extLst>
              <a:ext uri="{FF2B5EF4-FFF2-40B4-BE49-F238E27FC236}">
                <a16:creationId xmlns:a16="http://schemas.microsoft.com/office/drawing/2014/main" id="{9913DDAC-4A54-DD42-977C-3782B5AE6A51}"/>
              </a:ext>
            </a:extLst>
          </p:cNvPr>
          <p:cNvPicPr>
            <a:picLocks noChangeAspect="1"/>
          </p:cNvPicPr>
          <p:nvPr/>
        </p:nvPicPr>
        <p:blipFill>
          <a:blip r:embed="rId2"/>
          <a:stretch>
            <a:fillRect/>
          </a:stretch>
        </p:blipFill>
        <p:spPr>
          <a:xfrm>
            <a:off x="5105400" y="0"/>
            <a:ext cx="5332589" cy="6788795"/>
          </a:xfrm>
          <a:prstGeom prst="rect">
            <a:avLst/>
          </a:prstGeom>
        </p:spPr>
      </p:pic>
    </p:spTree>
    <p:extLst>
      <p:ext uri="{BB962C8B-B14F-4D97-AF65-F5344CB8AC3E}">
        <p14:creationId xmlns:p14="http://schemas.microsoft.com/office/powerpoint/2010/main" val="3379550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F60E6F2-18CD-5740-9A08-E147F051E6C8}"/>
              </a:ext>
            </a:extLst>
          </p:cNvPr>
          <p:cNvPicPr>
            <a:picLocks noChangeAspect="1"/>
          </p:cNvPicPr>
          <p:nvPr/>
        </p:nvPicPr>
        <p:blipFill>
          <a:blip r:embed="rId2"/>
          <a:stretch>
            <a:fillRect/>
          </a:stretch>
        </p:blipFill>
        <p:spPr>
          <a:xfrm>
            <a:off x="1163645" y="0"/>
            <a:ext cx="9864709" cy="6858000"/>
          </a:xfrm>
          <a:prstGeom prst="rect">
            <a:avLst/>
          </a:prstGeom>
        </p:spPr>
      </p:pic>
    </p:spTree>
    <p:extLst>
      <p:ext uri="{BB962C8B-B14F-4D97-AF65-F5344CB8AC3E}">
        <p14:creationId xmlns:p14="http://schemas.microsoft.com/office/powerpoint/2010/main" val="34206234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EA2E6D-9D27-2A46-B9CB-37ED44AF35D5}"/>
              </a:ext>
            </a:extLst>
          </p:cNvPr>
          <p:cNvPicPr>
            <a:picLocks noChangeAspect="1"/>
          </p:cNvPicPr>
          <p:nvPr/>
        </p:nvPicPr>
        <p:blipFill>
          <a:blip r:embed="rId2"/>
          <a:stretch>
            <a:fillRect/>
          </a:stretch>
        </p:blipFill>
        <p:spPr>
          <a:xfrm>
            <a:off x="3528164" y="0"/>
            <a:ext cx="5135671" cy="6858000"/>
          </a:xfrm>
          <a:prstGeom prst="rect">
            <a:avLst/>
          </a:prstGeom>
        </p:spPr>
      </p:pic>
    </p:spTree>
    <p:extLst>
      <p:ext uri="{BB962C8B-B14F-4D97-AF65-F5344CB8AC3E}">
        <p14:creationId xmlns:p14="http://schemas.microsoft.com/office/powerpoint/2010/main" val="17722989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0235747C-2478-1742-A0DC-C0B39ABD80C0}"/>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defTabSz="914400"/>
            <a:r>
              <a:rPr lang="en-US" sz="4400" kern="1200">
                <a:solidFill>
                  <a:srgbClr val="FFFFFF"/>
                </a:solidFill>
                <a:latin typeface="+mj-lt"/>
                <a:ea typeface="+mj-ea"/>
                <a:cs typeface="+mj-cs"/>
              </a:rPr>
              <a:t>Towards </a:t>
            </a:r>
            <a:br>
              <a:rPr lang="en-US" sz="4400" kern="1200">
                <a:solidFill>
                  <a:srgbClr val="FFFFFF"/>
                </a:solidFill>
                <a:latin typeface="+mj-lt"/>
                <a:ea typeface="+mj-ea"/>
                <a:cs typeface="+mj-cs"/>
              </a:rPr>
            </a:br>
            <a:r>
              <a:rPr lang="en-US" sz="4400" kern="1200">
                <a:solidFill>
                  <a:srgbClr val="FFFFFF"/>
                </a:solidFill>
                <a:latin typeface="+mj-lt"/>
                <a:ea typeface="+mj-ea"/>
                <a:cs typeface="+mj-cs"/>
              </a:rPr>
              <a:t>Zero Suicide</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B85BAC37-545A-3A4C-B6CB-1D166ED2BC0C}"/>
              </a:ext>
            </a:extLst>
          </p:cNvPr>
          <p:cNvSpPr>
            <a:spLocks noGrp="1"/>
          </p:cNvSpPr>
          <p:nvPr>
            <p:ph type="body" sz="quarter" idx="13"/>
          </p:nvPr>
        </p:nvSpPr>
        <p:spPr>
          <a:xfrm>
            <a:off x="4447308" y="591344"/>
            <a:ext cx="6906491" cy="5585619"/>
          </a:xfrm>
        </p:spPr>
        <p:txBody>
          <a:bodyPr vert="horz" lIns="91440" tIns="45720" rIns="91440" bIns="45720" rtlCol="0" anchor="ctr">
            <a:normAutofit/>
          </a:bodyPr>
          <a:lstStyle/>
          <a:p>
            <a:pPr defTabSz="914400"/>
            <a:r>
              <a:rPr lang="en-US" sz="2800" dirty="0">
                <a:latin typeface="+mn-lt"/>
                <a:cs typeface="+mn-cs"/>
              </a:rPr>
              <a:t>Lead – leadership driven</a:t>
            </a:r>
          </a:p>
          <a:p>
            <a:pPr defTabSz="914400"/>
            <a:r>
              <a:rPr lang="en-US" sz="2800" dirty="0">
                <a:latin typeface="+mn-lt"/>
                <a:cs typeface="+mn-cs"/>
              </a:rPr>
              <a:t>Train – competent workforce</a:t>
            </a:r>
          </a:p>
          <a:p>
            <a:pPr defTabSz="914400"/>
            <a:r>
              <a:rPr lang="en-US" sz="2800" dirty="0">
                <a:latin typeface="+mn-lt"/>
                <a:cs typeface="+mn-cs"/>
              </a:rPr>
              <a:t>Identify – who is at risk </a:t>
            </a:r>
          </a:p>
          <a:p>
            <a:pPr defTabSz="914400"/>
            <a:r>
              <a:rPr lang="en-US" sz="2800" dirty="0">
                <a:latin typeface="+mn-lt"/>
                <a:cs typeface="+mn-cs"/>
              </a:rPr>
              <a:t>Engage – meaningful collaboration</a:t>
            </a:r>
          </a:p>
          <a:p>
            <a:pPr defTabSz="914400"/>
            <a:r>
              <a:rPr lang="en-US" sz="2800" dirty="0">
                <a:latin typeface="+mn-lt"/>
                <a:cs typeface="+mn-cs"/>
              </a:rPr>
              <a:t>Treat – treat suicidal thoughts &amp; </a:t>
            </a:r>
            <a:r>
              <a:rPr lang="en-US" sz="2800" dirty="0" err="1">
                <a:latin typeface="+mn-lt"/>
                <a:cs typeface="+mn-cs"/>
              </a:rPr>
              <a:t>behaviour</a:t>
            </a:r>
            <a:r>
              <a:rPr lang="en-US" sz="2800" dirty="0">
                <a:latin typeface="+mn-lt"/>
                <a:cs typeface="+mn-cs"/>
              </a:rPr>
              <a:t> </a:t>
            </a:r>
          </a:p>
          <a:p>
            <a:pPr defTabSz="914400"/>
            <a:r>
              <a:rPr lang="en-US" sz="2800" dirty="0">
                <a:latin typeface="+mn-lt"/>
                <a:cs typeface="+mn-cs"/>
              </a:rPr>
              <a:t>Transition – attention to transition points</a:t>
            </a:r>
          </a:p>
          <a:p>
            <a:pPr defTabSz="914400"/>
            <a:r>
              <a:rPr lang="en-US" sz="2800" dirty="0">
                <a:latin typeface="+mn-lt"/>
                <a:cs typeface="+mn-cs"/>
              </a:rPr>
              <a:t>Improve – data driven quality improvements </a:t>
            </a:r>
          </a:p>
        </p:txBody>
      </p:sp>
    </p:spTree>
    <p:extLst>
      <p:ext uri="{BB962C8B-B14F-4D97-AF65-F5344CB8AC3E}">
        <p14:creationId xmlns:p14="http://schemas.microsoft.com/office/powerpoint/2010/main" val="36142957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7B0EA9-2D4E-3909-DFD9-D34FD012D5AB}"/>
              </a:ext>
            </a:extLst>
          </p:cNvPr>
          <p:cNvSpPr>
            <a:spLocks noGrp="1"/>
          </p:cNvSpPr>
          <p:nvPr>
            <p:ph type="title"/>
          </p:nvPr>
        </p:nvSpPr>
        <p:spPr>
          <a:xfrm>
            <a:off x="761800" y="762001"/>
            <a:ext cx="5334197" cy="1708242"/>
          </a:xfrm>
        </p:spPr>
        <p:txBody>
          <a:bodyPr vert="horz" lIns="91440" tIns="45720" rIns="91440" bIns="45720" rtlCol="0" anchor="ctr">
            <a:normAutofit/>
          </a:bodyPr>
          <a:lstStyle/>
          <a:p>
            <a:pPr defTabSz="914400"/>
            <a:r>
              <a:rPr lang="en-US" dirty="0">
                <a:solidFill>
                  <a:srgbClr val="7030A0"/>
                </a:solidFill>
                <a:ea typeface="+mj-ea"/>
              </a:rPr>
              <a:t>The Regional Crisis Intervention Service </a:t>
            </a:r>
          </a:p>
        </p:txBody>
      </p:sp>
      <p:sp>
        <p:nvSpPr>
          <p:cNvPr id="2" name="Text Placeholder 1">
            <a:extLst>
              <a:ext uri="{FF2B5EF4-FFF2-40B4-BE49-F238E27FC236}">
                <a16:creationId xmlns:a16="http://schemas.microsoft.com/office/drawing/2014/main" id="{CA9C1F1E-12C0-023F-F68C-AFF4668C30DA}"/>
              </a:ext>
            </a:extLst>
          </p:cNvPr>
          <p:cNvSpPr>
            <a:spLocks noGrp="1"/>
          </p:cNvSpPr>
          <p:nvPr>
            <p:ph type="body" sz="quarter" idx="13"/>
          </p:nvPr>
        </p:nvSpPr>
        <p:spPr>
          <a:xfrm>
            <a:off x="761800" y="2470244"/>
            <a:ext cx="5334197" cy="3769835"/>
          </a:xfrm>
        </p:spPr>
        <p:txBody>
          <a:bodyPr vert="horz" lIns="91440" tIns="45720" rIns="91440" bIns="45720" rtlCol="0" anchor="ctr">
            <a:normAutofit/>
          </a:bodyPr>
          <a:lstStyle/>
          <a:p>
            <a:pPr marL="285750" indent="-228600" defTabSz="914400">
              <a:buFont typeface="Arial" panose="020B0604020202020204" pitchFamily="34" charset="0"/>
              <a:buChar char="•"/>
            </a:pPr>
            <a:r>
              <a:rPr lang="en-US" sz="2000" b="0" i="0" dirty="0">
                <a:effectLst/>
                <a:latin typeface="+mn-lt"/>
                <a:cs typeface="+mn-cs"/>
              </a:rPr>
              <a:t>A regionally consistent crisis service that will provide effective help and support for people in a crisis;</a:t>
            </a:r>
          </a:p>
          <a:p>
            <a:pPr marL="285750" indent="-228600" defTabSz="914400">
              <a:buFont typeface="Arial" panose="020B0604020202020204" pitchFamily="34" charset="0"/>
              <a:buChar char="•"/>
            </a:pPr>
            <a:r>
              <a:rPr lang="en-US" sz="2000" b="0" i="0" dirty="0">
                <a:effectLst/>
                <a:latin typeface="+mn-lt"/>
                <a:cs typeface="+mn-cs"/>
              </a:rPr>
              <a:t>A reduction </a:t>
            </a:r>
            <a:r>
              <a:rPr lang="en-US" sz="2000" dirty="0">
                <a:latin typeface="+mn-lt"/>
                <a:cs typeface="+mn-cs"/>
              </a:rPr>
              <a:t>in the </a:t>
            </a:r>
            <a:r>
              <a:rPr lang="en-US" sz="2000" b="0" i="0" dirty="0">
                <a:effectLst/>
                <a:latin typeface="+mn-lt"/>
                <a:cs typeface="+mn-cs"/>
              </a:rPr>
              <a:t>number of people who wait longer than 2hrs for crisis support;</a:t>
            </a:r>
          </a:p>
          <a:p>
            <a:pPr marL="285750" indent="-228600" defTabSz="914400">
              <a:buFont typeface="Arial" panose="020B0604020202020204" pitchFamily="34" charset="0"/>
              <a:buChar char="•"/>
            </a:pPr>
            <a:r>
              <a:rPr lang="en-US" sz="2000" b="0" i="0" dirty="0">
                <a:effectLst/>
                <a:latin typeface="+mn-lt"/>
                <a:cs typeface="+mn-cs"/>
              </a:rPr>
              <a:t>A reduction in the number of people who attend EDs in crisis.</a:t>
            </a:r>
          </a:p>
          <a:p>
            <a:pPr defTabSz="914400"/>
            <a:endParaRPr lang="en-US" sz="2000" dirty="0">
              <a:latin typeface="+mn-lt"/>
              <a:cs typeface="+mn-cs"/>
            </a:endParaRPr>
          </a:p>
        </p:txBody>
      </p:sp>
      <p:pic>
        <p:nvPicPr>
          <p:cNvPr id="5" name="Picture 4">
            <a:extLst>
              <a:ext uri="{FF2B5EF4-FFF2-40B4-BE49-F238E27FC236}">
                <a16:creationId xmlns:a16="http://schemas.microsoft.com/office/drawing/2014/main" id="{7C5BF541-A9F6-D32B-E17F-7B00CC49BFAF}"/>
              </a:ext>
            </a:extLst>
          </p:cNvPr>
          <p:cNvPicPr>
            <a:picLocks noChangeAspect="1"/>
          </p:cNvPicPr>
          <p:nvPr/>
        </p:nvPicPr>
        <p:blipFill rotWithShape="1">
          <a:blip r:embed="rId2"/>
          <a:srcRect l="1486" r="1743"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8030628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4601-CE4C-41EF-8CBE-FE87BC4BBBFB}"/>
              </a:ext>
            </a:extLst>
          </p:cNvPr>
          <p:cNvSpPr>
            <a:spLocks noGrp="1"/>
          </p:cNvSpPr>
          <p:nvPr>
            <p:ph type="ctrTitle"/>
          </p:nvPr>
        </p:nvSpPr>
        <p:spPr>
          <a:xfrm>
            <a:off x="647147" y="2172591"/>
            <a:ext cx="9734810" cy="2166731"/>
          </a:xfrm>
        </p:spPr>
        <p:txBody>
          <a:bodyPr/>
          <a:lstStyle/>
          <a:p>
            <a:r>
              <a:rPr lang="en-IE" sz="4000" dirty="0"/>
              <a:t>Pieta’s impact</a:t>
            </a:r>
            <a:endParaRPr lang="en-GB" dirty="0"/>
          </a:p>
        </p:txBody>
      </p:sp>
      <p:sp>
        <p:nvSpPr>
          <p:cNvPr id="3" name="Subtitle 2">
            <a:extLst>
              <a:ext uri="{FF2B5EF4-FFF2-40B4-BE49-F238E27FC236}">
                <a16:creationId xmlns:a16="http://schemas.microsoft.com/office/drawing/2014/main" id="{7ED86BBB-1814-4EE5-8329-A76728792B98}"/>
              </a:ext>
            </a:extLst>
          </p:cNvPr>
          <p:cNvSpPr>
            <a:spLocks noGrp="1"/>
          </p:cNvSpPr>
          <p:nvPr>
            <p:ph type="subTitle" idx="1"/>
          </p:nvPr>
        </p:nvSpPr>
        <p:spPr>
          <a:xfrm>
            <a:off x="647147" y="4685409"/>
            <a:ext cx="9381436" cy="1479550"/>
          </a:xfrm>
        </p:spPr>
        <p:txBody>
          <a:bodyPr vert="horz" lIns="0" tIns="0" rIns="0" bIns="0" rtlCol="0" anchor="t">
            <a:noAutofit/>
          </a:bodyPr>
          <a:lstStyle/>
          <a:p>
            <a:pPr>
              <a:lnSpc>
                <a:spcPct val="100000"/>
              </a:lnSpc>
              <a:spcBef>
                <a:spcPts val="600"/>
              </a:spcBef>
            </a:pPr>
            <a:r>
              <a:rPr lang="en-IE" sz="2000" dirty="0"/>
              <a:t>Verona Farrell</a:t>
            </a:r>
          </a:p>
          <a:p>
            <a:pPr>
              <a:lnSpc>
                <a:spcPct val="100000"/>
              </a:lnSpc>
              <a:spcBef>
                <a:spcPts val="600"/>
              </a:spcBef>
            </a:pPr>
            <a:r>
              <a:rPr lang="en-IE" sz="2000" dirty="0"/>
              <a:t>National Services Manager </a:t>
            </a:r>
            <a:endParaRPr lang="en-GB" sz="2000" dirty="0"/>
          </a:p>
          <a:p>
            <a:pPr>
              <a:lnSpc>
                <a:spcPct val="100000"/>
              </a:lnSpc>
              <a:spcBef>
                <a:spcPts val="600"/>
              </a:spcBef>
            </a:pPr>
            <a:endParaRPr lang="en-GB" sz="2000" dirty="0"/>
          </a:p>
        </p:txBody>
      </p:sp>
    </p:spTree>
    <p:extLst>
      <p:ext uri="{BB962C8B-B14F-4D97-AF65-F5344CB8AC3E}">
        <p14:creationId xmlns:p14="http://schemas.microsoft.com/office/powerpoint/2010/main" val="9864922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163393" y="5981815"/>
            <a:ext cx="1028607" cy="890212"/>
          </a:xfrm>
          <a:prstGeom prst="rect">
            <a:avLst/>
          </a:prstGeom>
        </p:spPr>
      </p:pic>
      <p:sp>
        <p:nvSpPr>
          <p:cNvPr id="3" name="TextBox 3"/>
          <p:cNvSpPr txBox="1"/>
          <p:nvPr/>
        </p:nvSpPr>
        <p:spPr>
          <a:xfrm>
            <a:off x="6240455" y="637328"/>
            <a:ext cx="5659024" cy="628377"/>
          </a:xfrm>
          <a:prstGeom prst="rect">
            <a:avLst/>
          </a:prstGeom>
        </p:spPr>
        <p:txBody>
          <a:bodyPr lIns="0" tIns="0" rIns="0" bIns="0" rtlCol="0" anchor="t">
            <a:spAutoFit/>
          </a:bodyPr>
          <a:lstStyle/>
          <a:p>
            <a:pPr algn="ctr" defTabSz="609630">
              <a:lnSpc>
                <a:spcPts val="4853"/>
              </a:lnSpc>
              <a:defRPr/>
            </a:pPr>
            <a:endParaRPr lang="en-US" sz="3466" dirty="0">
              <a:solidFill>
                <a:srgbClr val="5C5671"/>
              </a:solidFill>
              <a:latin typeface="Arimo"/>
            </a:endParaRPr>
          </a:p>
        </p:txBody>
      </p:sp>
      <p:grpSp>
        <p:nvGrpSpPr>
          <p:cNvPr id="4" name="Group 4"/>
          <p:cNvGrpSpPr/>
          <p:nvPr/>
        </p:nvGrpSpPr>
        <p:grpSpPr>
          <a:xfrm>
            <a:off x="0" y="0"/>
            <a:ext cx="4114800" cy="6858000"/>
            <a:chOff x="0" y="0"/>
            <a:chExt cx="1679873" cy="1936374"/>
          </a:xfrm>
          <a:solidFill>
            <a:srgbClr val="7030A0"/>
          </a:solidFill>
        </p:grpSpPr>
        <p:sp>
          <p:nvSpPr>
            <p:cNvPr id="5" name="Freeform 5"/>
            <p:cNvSpPr/>
            <p:nvPr/>
          </p:nvSpPr>
          <p:spPr>
            <a:xfrm>
              <a:off x="0" y="0"/>
              <a:ext cx="1679873" cy="1936374"/>
            </a:xfrm>
            <a:custGeom>
              <a:avLst/>
              <a:gdLst/>
              <a:ahLst/>
              <a:cxnLst/>
              <a:rect l="l" t="t" r="r" b="b"/>
              <a:pathLst>
                <a:path w="1679873" h="1936374">
                  <a:moveTo>
                    <a:pt x="0" y="0"/>
                  </a:moveTo>
                  <a:lnTo>
                    <a:pt x="1679873" y="0"/>
                  </a:lnTo>
                  <a:lnTo>
                    <a:pt x="1679873" y="1936374"/>
                  </a:lnTo>
                  <a:lnTo>
                    <a:pt x="0" y="1936374"/>
                  </a:lnTo>
                  <a:close/>
                </a:path>
              </a:pathLst>
            </a:custGeom>
            <a:grpFill/>
          </p:spPr>
        </p:sp>
      </p:grpSp>
      <p:sp>
        <p:nvSpPr>
          <p:cNvPr id="6" name="TextBox 6"/>
          <p:cNvSpPr txBox="1"/>
          <p:nvPr/>
        </p:nvSpPr>
        <p:spPr>
          <a:xfrm>
            <a:off x="-399807" y="2992086"/>
            <a:ext cx="4914414" cy="961802"/>
          </a:xfrm>
          <a:prstGeom prst="rect">
            <a:avLst/>
          </a:prstGeom>
        </p:spPr>
        <p:txBody>
          <a:bodyPr lIns="0" tIns="0" rIns="0" bIns="0" rtlCol="0" anchor="t">
            <a:spAutoFit/>
          </a:bodyPr>
          <a:lstStyle/>
          <a:p>
            <a:pPr algn="ctr" defTabSz="609630">
              <a:lnSpc>
                <a:spcPts val="7467"/>
              </a:lnSpc>
              <a:defRPr/>
            </a:pPr>
            <a:r>
              <a:rPr lang="en-US" sz="5334" dirty="0">
                <a:solidFill>
                  <a:srgbClr val="FFFFFF"/>
                </a:solidFill>
                <a:latin typeface="Arimo Bold"/>
              </a:rPr>
              <a:t>Support</a:t>
            </a:r>
          </a:p>
        </p:txBody>
      </p:sp>
      <p:sp>
        <p:nvSpPr>
          <p:cNvPr id="8" name="Rectangle 7"/>
          <p:cNvSpPr/>
          <p:nvPr/>
        </p:nvSpPr>
        <p:spPr>
          <a:xfrm>
            <a:off x="4186797" y="1052764"/>
            <a:ext cx="8005203" cy="4976427"/>
          </a:xfrm>
          <a:prstGeom prst="rect">
            <a:avLst/>
          </a:prstGeom>
        </p:spPr>
        <p:txBody>
          <a:bodyPr wrap="square">
            <a:spAutoFit/>
          </a:bodyPr>
          <a:lstStyle/>
          <a:p>
            <a:pPr defTabSz="609630" fontAlgn="base">
              <a:defRPr/>
            </a:pPr>
            <a:r>
              <a:rPr lang="en-GB" sz="2667" b="1" dirty="0">
                <a:solidFill>
                  <a:srgbClr val="5C5671"/>
                </a:solidFill>
                <a:latin typeface="Arial" panose="020B0604020202020204" pitchFamily="34" charset="0"/>
                <a:cs typeface="Arial" panose="020B0604020202020204" pitchFamily="34" charset="0"/>
                <a:hlinkClick r:id="rId3"/>
              </a:rPr>
              <a:t>https://www.mentalhealthreform.ie/</a:t>
            </a:r>
          </a:p>
          <a:p>
            <a:pPr defTabSz="609630" fontAlgn="base">
              <a:defRPr/>
            </a:pPr>
            <a:endParaRPr lang="en-GB" sz="2667" b="1" dirty="0">
              <a:solidFill>
                <a:srgbClr val="5C5671"/>
              </a:solidFill>
              <a:latin typeface="Arial" panose="020B0604020202020204" pitchFamily="34" charset="0"/>
              <a:cs typeface="Arial" panose="020B0604020202020204" pitchFamily="34" charset="0"/>
              <a:hlinkClick r:id="rId3"/>
            </a:endParaRPr>
          </a:p>
          <a:p>
            <a:pPr defTabSz="609630" fontAlgn="base">
              <a:defRPr/>
            </a:pPr>
            <a:endParaRPr lang="en-GB" sz="2667" b="1" dirty="0">
              <a:solidFill>
                <a:srgbClr val="5C5671"/>
              </a:solidFill>
              <a:latin typeface="Arial" panose="020B0604020202020204" pitchFamily="34" charset="0"/>
              <a:cs typeface="Arial" panose="020B0604020202020204" pitchFamily="34" charset="0"/>
              <a:hlinkClick r:id=""/>
            </a:endParaRPr>
          </a:p>
          <a:p>
            <a:pPr defTabSz="609630" fontAlgn="base">
              <a:defRPr/>
            </a:pPr>
            <a:r>
              <a:rPr lang="en-GB" sz="2667" b="1" dirty="0">
                <a:solidFill>
                  <a:srgbClr val="5C5671"/>
                </a:solidFill>
                <a:latin typeface="Arial" panose="020B0604020202020204" pitchFamily="34" charset="0"/>
                <a:cs typeface="Arial" panose="020B0604020202020204" pitchFamily="34" charset="0"/>
                <a:hlinkClick r:id=""/>
              </a:rPr>
              <a:t>https</a:t>
            </a:r>
            <a:r>
              <a:rPr lang="en-GB" sz="2667" b="1" dirty="0">
                <a:solidFill>
                  <a:srgbClr val="5C5671"/>
                </a:solidFill>
                <a:latin typeface="Arial" panose="020B0604020202020204" pitchFamily="34" charset="0"/>
                <a:cs typeface="Arial" panose="020B0604020202020204" pitchFamily="34" charset="0"/>
                <a:hlinkClick r:id="rId3"/>
              </a:rPr>
              <a:t>://www.mentalhealthreform.ie/membership/</a:t>
            </a:r>
          </a:p>
          <a:p>
            <a:pPr defTabSz="609630" fontAlgn="base">
              <a:defRPr/>
            </a:pPr>
            <a:endParaRPr lang="en-GB" sz="2667" b="1" dirty="0">
              <a:solidFill>
                <a:srgbClr val="5C5671"/>
              </a:solidFill>
              <a:latin typeface="Arial" panose="020B0604020202020204" pitchFamily="34" charset="0"/>
              <a:cs typeface="Arial" panose="020B0604020202020204" pitchFamily="34" charset="0"/>
              <a:hlinkClick r:id=""/>
            </a:endParaRPr>
          </a:p>
          <a:p>
            <a:pPr defTabSz="609630" fontAlgn="base">
              <a:defRPr/>
            </a:pPr>
            <a:endParaRPr lang="en-GB" sz="2667" b="1" dirty="0">
              <a:solidFill>
                <a:srgbClr val="5C5671"/>
              </a:solidFill>
              <a:latin typeface="Arial" panose="020B0604020202020204" pitchFamily="34" charset="0"/>
              <a:cs typeface="Arial" panose="020B0604020202020204" pitchFamily="34" charset="0"/>
              <a:hlinkClick r:id=""/>
            </a:endParaRPr>
          </a:p>
          <a:p>
            <a:pPr defTabSz="609630" fontAlgn="base">
              <a:defRPr/>
            </a:pPr>
            <a:r>
              <a:rPr lang="en-GB" sz="2667" b="1" dirty="0">
                <a:solidFill>
                  <a:srgbClr val="5C5671"/>
                </a:solidFill>
                <a:latin typeface="Arial" panose="020B0604020202020204" pitchFamily="34" charset="0"/>
                <a:cs typeface="Arial" panose="020B0604020202020204" pitchFamily="34" charset="0"/>
                <a:hlinkClick r:id="rId3"/>
              </a:rPr>
              <a:t>https://www2.hse.ie/mental-health/</a:t>
            </a:r>
            <a:r>
              <a:rPr lang="en-GB" sz="2667" b="1" dirty="0">
                <a:solidFill>
                  <a:srgbClr val="5C5671"/>
                </a:solidFill>
                <a:latin typeface="Arial" panose="020B0604020202020204" pitchFamily="34" charset="0"/>
                <a:cs typeface="Arial" panose="020B0604020202020204" pitchFamily="34" charset="0"/>
              </a:rPr>
              <a:t> </a:t>
            </a:r>
          </a:p>
          <a:p>
            <a:pPr defTabSz="609630" fontAlgn="base">
              <a:defRPr/>
            </a:pPr>
            <a:endParaRPr lang="en-GB" sz="2667" b="1" dirty="0">
              <a:solidFill>
                <a:srgbClr val="5C5671"/>
              </a:solidFill>
              <a:latin typeface="Arial" panose="020B0604020202020204" pitchFamily="34" charset="0"/>
              <a:cs typeface="Arial" panose="020B0604020202020204" pitchFamily="34" charset="0"/>
            </a:endParaRPr>
          </a:p>
          <a:p>
            <a:pPr defTabSz="609630" fontAlgn="base">
              <a:defRPr/>
            </a:pPr>
            <a:endParaRPr lang="en-GB" sz="2667" b="1" dirty="0">
              <a:solidFill>
                <a:srgbClr val="5C5671"/>
              </a:solidFill>
              <a:latin typeface="Arial" panose="020B0604020202020204" pitchFamily="34" charset="0"/>
              <a:cs typeface="Arial" panose="020B0604020202020204" pitchFamily="34" charset="0"/>
            </a:endParaRPr>
          </a:p>
          <a:p>
            <a:pPr defTabSz="609630">
              <a:defRPr/>
            </a:pPr>
            <a:r>
              <a:rPr lang="en-GB" sz="2667" b="1" dirty="0">
                <a:solidFill>
                  <a:srgbClr val="5C5671"/>
                </a:solidFill>
                <a:latin typeface="Arial" panose="020B0604020202020204" pitchFamily="34" charset="0"/>
                <a:cs typeface="Arial" panose="020B0604020202020204" pitchFamily="34" charset="0"/>
              </a:rPr>
              <a:t>Text HELLO to 50808 to start a conversation</a:t>
            </a:r>
          </a:p>
          <a:p>
            <a:pPr defTabSz="609630">
              <a:defRPr/>
            </a:pPr>
            <a:r>
              <a:rPr lang="en-GB" sz="2667" dirty="0">
                <a:solidFill>
                  <a:srgbClr val="5C5671"/>
                </a:solidFill>
                <a:latin typeface="Arial" panose="020B0604020202020204" pitchFamily="34" charset="0"/>
                <a:cs typeface="Arial" panose="020B0604020202020204" pitchFamily="34" charset="0"/>
              </a:rPr>
              <a:t>50808 is anonymous, free and here for you 24/7.</a:t>
            </a:r>
          </a:p>
          <a:p>
            <a:pPr defTabSz="609630" fontAlgn="base">
              <a:defRPr/>
            </a:pPr>
            <a:endParaRPr lang="en-GB" sz="1200" b="1" dirty="0">
              <a:solidFill>
                <a:prstClr val="black"/>
              </a:solidFill>
              <a:latin typeface="Calibri"/>
            </a:endParaRPr>
          </a:p>
          <a:p>
            <a:pPr defTabSz="609630">
              <a:defRPr/>
            </a:pPr>
            <a:endParaRPr lang="en-IE" sz="1200" dirty="0">
              <a:solidFill>
                <a:prstClr val="black"/>
              </a:solidFill>
              <a:latin typeface="Calibri"/>
            </a:endParaRPr>
          </a:p>
        </p:txBody>
      </p:sp>
    </p:spTree>
    <p:extLst>
      <p:ext uri="{BB962C8B-B14F-4D97-AF65-F5344CB8AC3E}">
        <p14:creationId xmlns:p14="http://schemas.microsoft.com/office/powerpoint/2010/main" val="35880090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CC208-D3A9-4A6D-B0E3-0903BCCDF2BC}"/>
              </a:ext>
            </a:extLst>
          </p:cNvPr>
          <p:cNvSpPr>
            <a:spLocks noGrp="1"/>
          </p:cNvSpPr>
          <p:nvPr>
            <p:ph type="title"/>
          </p:nvPr>
        </p:nvSpPr>
        <p:spPr/>
        <p:txBody>
          <a:bodyPr/>
          <a:lstStyle/>
          <a:p>
            <a:r>
              <a:rPr lang="en-GB" dirty="0"/>
              <a:t>Pieta services</a:t>
            </a:r>
          </a:p>
        </p:txBody>
      </p:sp>
      <p:sp>
        <p:nvSpPr>
          <p:cNvPr id="3" name="Content Placeholder 2">
            <a:extLst>
              <a:ext uri="{FF2B5EF4-FFF2-40B4-BE49-F238E27FC236}">
                <a16:creationId xmlns:a16="http://schemas.microsoft.com/office/drawing/2014/main" id="{F8C3C0D0-BB2F-4B0C-B6DA-DE51F07D6FAE}"/>
              </a:ext>
            </a:extLst>
          </p:cNvPr>
          <p:cNvSpPr>
            <a:spLocks noGrp="1"/>
          </p:cNvSpPr>
          <p:nvPr>
            <p:ph idx="1"/>
          </p:nvPr>
        </p:nvSpPr>
        <p:spPr>
          <a:xfrm>
            <a:off x="659876" y="1139829"/>
            <a:ext cx="8640000" cy="5154261"/>
          </a:xfrm>
        </p:spPr>
        <p:txBody>
          <a:bodyPr/>
          <a:lstStyle/>
          <a:p>
            <a:r>
              <a:rPr lang="en-GB" sz="2000" dirty="0"/>
              <a:t>Prevention</a:t>
            </a:r>
          </a:p>
          <a:p>
            <a:pPr lvl="1">
              <a:spcBef>
                <a:spcPts val="0"/>
              </a:spcBef>
              <a:spcAft>
                <a:spcPts val="0"/>
              </a:spcAft>
            </a:pPr>
            <a:r>
              <a:rPr lang="en-GB" sz="1600" b="1" dirty="0"/>
              <a:t>Schools &amp; Communities </a:t>
            </a:r>
            <a:r>
              <a:rPr lang="en-GB" sz="1600" dirty="0"/>
              <a:t>- Resilience Academy, Amber Flag</a:t>
            </a:r>
          </a:p>
          <a:p>
            <a:pPr lvl="1">
              <a:spcBef>
                <a:spcPts val="0"/>
              </a:spcBef>
              <a:spcAft>
                <a:spcPts val="0"/>
              </a:spcAft>
            </a:pPr>
            <a:r>
              <a:rPr lang="en-GB" sz="1600" b="1" dirty="0"/>
              <a:t>Awareness Raising </a:t>
            </a:r>
            <a:r>
              <a:rPr lang="en-GB" sz="1600" dirty="0"/>
              <a:t>– Darkness into Light, Know the Signs</a:t>
            </a:r>
          </a:p>
          <a:p>
            <a:pPr marL="0" lvl="1" indent="0">
              <a:buNone/>
            </a:pPr>
            <a:endParaRPr lang="en-GB" sz="1400" b="1" dirty="0">
              <a:solidFill>
                <a:schemeClr val="accent1"/>
              </a:solidFill>
            </a:endParaRPr>
          </a:p>
          <a:p>
            <a:pPr marL="0" lvl="1" indent="0">
              <a:buNone/>
            </a:pPr>
            <a:r>
              <a:rPr lang="en-GB" sz="2000" b="1" dirty="0">
                <a:solidFill>
                  <a:schemeClr val="accent1"/>
                </a:solidFill>
              </a:rPr>
              <a:t>Intervention</a:t>
            </a:r>
          </a:p>
          <a:p>
            <a:pPr lvl="1"/>
            <a:r>
              <a:rPr lang="en-GB" sz="1600" b="1" dirty="0"/>
              <a:t>Counselling services: Face-to-Face / Phone / Video</a:t>
            </a:r>
          </a:p>
          <a:p>
            <a:pPr lvl="2"/>
            <a:r>
              <a:rPr lang="en-GB" sz="1600" dirty="0"/>
              <a:t>12 free sessions offered to children, adolescents and adults</a:t>
            </a:r>
            <a:endParaRPr lang="en-GB" sz="1200" dirty="0"/>
          </a:p>
          <a:p>
            <a:pPr lvl="1"/>
            <a:r>
              <a:rPr lang="en-GB" sz="1600" b="1" dirty="0"/>
              <a:t>24-hour Crisis Text and Phoneline</a:t>
            </a:r>
          </a:p>
          <a:p>
            <a:pPr lvl="2"/>
            <a:r>
              <a:rPr lang="en-GB" sz="1600" dirty="0"/>
              <a:t>Qualified therapists available 24/7 by phone and text</a:t>
            </a:r>
          </a:p>
          <a:p>
            <a:pPr marL="0" lvl="1" indent="0">
              <a:buNone/>
            </a:pPr>
            <a:endParaRPr lang="en-GB" sz="1400" b="1" dirty="0">
              <a:solidFill>
                <a:schemeClr val="accent1"/>
              </a:solidFill>
            </a:endParaRPr>
          </a:p>
          <a:p>
            <a:pPr marL="0" lvl="1" indent="0">
              <a:buNone/>
            </a:pPr>
            <a:r>
              <a:rPr lang="en-GB" sz="2000" b="1" dirty="0">
                <a:solidFill>
                  <a:schemeClr val="accent1"/>
                </a:solidFill>
              </a:rPr>
              <a:t>Postvention</a:t>
            </a:r>
          </a:p>
          <a:p>
            <a:pPr lvl="1"/>
            <a:r>
              <a:rPr lang="en-GB" sz="1600" b="1" dirty="0"/>
              <a:t>Suicide Bereavement Liaison Officers (SBLO)</a:t>
            </a:r>
          </a:p>
          <a:p>
            <a:pPr lvl="2"/>
            <a:r>
              <a:rPr lang="en-GB" sz="1600" dirty="0"/>
              <a:t>Proactive and practical support immediately following a suicide</a:t>
            </a:r>
            <a:endParaRPr lang="en-GB" sz="1200" dirty="0"/>
          </a:p>
          <a:p>
            <a:pPr lvl="1"/>
            <a:r>
              <a:rPr lang="en-GB" sz="1600" b="1" dirty="0"/>
              <a:t>Bereavement Counselling</a:t>
            </a:r>
          </a:p>
          <a:p>
            <a:pPr lvl="2"/>
            <a:r>
              <a:rPr lang="en-GB" sz="1600" dirty="0"/>
              <a:t>30 free sessions offered to children, adolescents and adults</a:t>
            </a:r>
          </a:p>
          <a:p>
            <a:pPr lvl="2"/>
            <a:endParaRPr lang="en-GB" sz="1600" dirty="0"/>
          </a:p>
          <a:p>
            <a:pPr marL="0" lvl="1" indent="0">
              <a:buNone/>
            </a:pPr>
            <a:endParaRPr lang="en-GB" b="1" dirty="0">
              <a:solidFill>
                <a:schemeClr val="accent1"/>
              </a:solidFill>
            </a:endParaRPr>
          </a:p>
        </p:txBody>
      </p:sp>
      <p:pic>
        <p:nvPicPr>
          <p:cNvPr id="5" name="Content Placeholder 9">
            <a:extLst>
              <a:ext uri="{FF2B5EF4-FFF2-40B4-BE49-F238E27FC236}">
                <a16:creationId xmlns:a16="http://schemas.microsoft.com/office/drawing/2014/main" id="{86E55756-F95D-807A-46C3-1132657C5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0111" y="2053829"/>
            <a:ext cx="3188676" cy="4240261"/>
          </a:xfrm>
          <a:prstGeom prst="rect">
            <a:avLst/>
          </a:prstGeom>
        </p:spPr>
      </p:pic>
      <p:sp>
        <p:nvSpPr>
          <p:cNvPr id="6" name="TextBox 5">
            <a:extLst>
              <a:ext uri="{FF2B5EF4-FFF2-40B4-BE49-F238E27FC236}">
                <a16:creationId xmlns:a16="http://schemas.microsoft.com/office/drawing/2014/main" id="{486004F7-552F-794F-F68E-F2C23506A370}"/>
              </a:ext>
            </a:extLst>
          </p:cNvPr>
          <p:cNvSpPr txBox="1"/>
          <p:nvPr/>
        </p:nvSpPr>
        <p:spPr>
          <a:xfrm>
            <a:off x="8195762" y="1525692"/>
            <a:ext cx="34630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2D57"/>
                </a:solidFill>
                <a:effectLst/>
                <a:uLnTx/>
                <a:uFillTx/>
                <a:latin typeface="Century Gothic"/>
                <a:ea typeface="+mn-ea"/>
                <a:cs typeface="+mn-cs"/>
              </a:rPr>
              <a:t>Pieta services across Ireland</a:t>
            </a:r>
            <a:endParaRPr kumimoji="0" lang="en-IE" sz="1800" b="1" i="0" u="none" strike="noStrike" kern="1200" cap="none" spc="0" normalizeH="0" baseline="0" noProof="0" dirty="0">
              <a:ln>
                <a:noFill/>
              </a:ln>
              <a:solidFill>
                <a:srgbClr val="3F2D57"/>
              </a:solidFill>
              <a:effectLst/>
              <a:uLnTx/>
              <a:uFillTx/>
              <a:latin typeface="Century Gothic"/>
              <a:ea typeface="+mn-ea"/>
              <a:cs typeface="+mn-cs"/>
            </a:endParaRPr>
          </a:p>
        </p:txBody>
      </p:sp>
    </p:spTree>
    <p:extLst>
      <p:ext uri="{BB962C8B-B14F-4D97-AF65-F5344CB8AC3E}">
        <p14:creationId xmlns:p14="http://schemas.microsoft.com/office/powerpoint/2010/main" val="18554365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65ADC-7283-48ED-B308-99C4868F97B7}"/>
              </a:ext>
            </a:extLst>
          </p:cNvPr>
          <p:cNvSpPr>
            <a:spLocks noGrp="1"/>
          </p:cNvSpPr>
          <p:nvPr>
            <p:ph type="title"/>
          </p:nvPr>
        </p:nvSpPr>
        <p:spPr>
          <a:xfrm>
            <a:off x="765175" y="1863381"/>
            <a:ext cx="10515600" cy="2852737"/>
          </a:xfrm>
        </p:spPr>
        <p:txBody>
          <a:bodyPr/>
          <a:lstStyle/>
          <a:p>
            <a:r>
              <a:rPr lang="en-GB" dirty="0"/>
              <a:t/>
            </a:r>
            <a:br>
              <a:rPr lang="en-GB" dirty="0"/>
            </a:br>
            <a:r>
              <a:rPr lang="en-GB" dirty="0"/>
              <a:t>Clinical </a:t>
            </a:r>
            <a:r>
              <a:rPr lang="en-GB" dirty="0" err="1"/>
              <a:t>OVerview</a:t>
            </a:r>
            <a:endParaRPr lang="en-GB" dirty="0"/>
          </a:p>
        </p:txBody>
      </p:sp>
    </p:spTree>
    <p:extLst>
      <p:ext uri="{BB962C8B-B14F-4D97-AF65-F5344CB8AC3E}">
        <p14:creationId xmlns:p14="http://schemas.microsoft.com/office/powerpoint/2010/main" val="8055395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CC208-D3A9-4A6D-B0E3-0903BCCDF2BC}"/>
              </a:ext>
            </a:extLst>
          </p:cNvPr>
          <p:cNvSpPr>
            <a:spLocks noGrp="1"/>
          </p:cNvSpPr>
          <p:nvPr>
            <p:ph type="title"/>
          </p:nvPr>
        </p:nvSpPr>
        <p:spPr>
          <a:xfrm>
            <a:off x="434086" y="604067"/>
            <a:ext cx="9376888" cy="697584"/>
          </a:xfrm>
        </p:spPr>
        <p:txBody>
          <a:bodyPr/>
          <a:lstStyle/>
          <a:p>
            <a:r>
              <a:rPr lang="en-GB" dirty="0"/>
              <a:t>Intervention services</a:t>
            </a:r>
          </a:p>
        </p:txBody>
      </p:sp>
      <p:graphicFrame>
        <p:nvGraphicFramePr>
          <p:cNvPr id="7" name="Table 7">
            <a:extLst>
              <a:ext uri="{FF2B5EF4-FFF2-40B4-BE49-F238E27FC236}">
                <a16:creationId xmlns:a16="http://schemas.microsoft.com/office/drawing/2014/main" id="{F59E36AB-8F17-C53C-9DAB-1B85C93D77E6}"/>
              </a:ext>
            </a:extLst>
          </p:cNvPr>
          <p:cNvGraphicFramePr>
            <a:graphicFrameLocks noGrp="1"/>
          </p:cNvGraphicFramePr>
          <p:nvPr>
            <p:extLst/>
          </p:nvPr>
        </p:nvGraphicFramePr>
        <p:xfrm>
          <a:off x="573933" y="2073374"/>
          <a:ext cx="6278687" cy="1659530"/>
        </p:xfrm>
        <a:graphic>
          <a:graphicData uri="http://schemas.openxmlformats.org/drawingml/2006/table">
            <a:tbl>
              <a:tblPr firstRow="1" bandRow="1">
                <a:tableStyleId>{5C22544A-7EE6-4342-B048-85BDC9FD1C3A}</a:tableStyleId>
              </a:tblPr>
              <a:tblGrid>
                <a:gridCol w="3782913">
                  <a:extLst>
                    <a:ext uri="{9D8B030D-6E8A-4147-A177-3AD203B41FA5}">
                      <a16:colId xmlns:a16="http://schemas.microsoft.com/office/drawing/2014/main" val="3100038445"/>
                    </a:ext>
                  </a:extLst>
                </a:gridCol>
                <a:gridCol w="2495774">
                  <a:extLst>
                    <a:ext uri="{9D8B030D-6E8A-4147-A177-3AD203B41FA5}">
                      <a16:colId xmlns:a16="http://schemas.microsoft.com/office/drawing/2014/main" val="3368160282"/>
                    </a:ext>
                  </a:extLst>
                </a:gridCol>
              </a:tblGrid>
              <a:tr h="494050">
                <a:tc>
                  <a:txBody>
                    <a:bodyPr/>
                    <a:lstStyle/>
                    <a:p>
                      <a:r>
                        <a:rPr lang="en-IE" sz="1600" b="1" dirty="0"/>
                        <a:t>Total</a:t>
                      </a:r>
                    </a:p>
                  </a:txBody>
                  <a:tcPr/>
                </a:tc>
                <a:tc>
                  <a:txBody>
                    <a:bodyPr/>
                    <a:lstStyle/>
                    <a:p>
                      <a:r>
                        <a:rPr lang="en-GB" sz="1600" b="1" dirty="0"/>
                        <a:t>2023</a:t>
                      </a:r>
                      <a:endParaRPr lang="en-IE" sz="1600" b="1" dirty="0"/>
                    </a:p>
                  </a:txBody>
                  <a:tcPr/>
                </a:tc>
                <a:extLst>
                  <a:ext uri="{0D108BD9-81ED-4DB2-BD59-A6C34878D82A}">
                    <a16:rowId xmlns:a16="http://schemas.microsoft.com/office/drawing/2014/main" val="2621010779"/>
                  </a:ext>
                </a:extLst>
              </a:tr>
              <a:tr h="561826">
                <a:tc>
                  <a:txBody>
                    <a:bodyPr/>
                    <a:lstStyle/>
                    <a:p>
                      <a:r>
                        <a:rPr lang="en-IE" sz="1600" b="1" dirty="0"/>
                        <a:t>Clients</a:t>
                      </a:r>
                    </a:p>
                  </a:txBody>
                  <a:tcPr/>
                </a:tc>
                <a:tc>
                  <a:txBody>
                    <a:bodyPr/>
                    <a:lstStyle/>
                    <a:p>
                      <a:r>
                        <a:rPr lang="en-GB" sz="1600" b="0" dirty="0"/>
                        <a:t>5,730</a:t>
                      </a:r>
                      <a:endParaRPr lang="en-IE" sz="1600" b="0" dirty="0"/>
                    </a:p>
                  </a:txBody>
                  <a:tcPr/>
                </a:tc>
                <a:extLst>
                  <a:ext uri="{0D108BD9-81ED-4DB2-BD59-A6C34878D82A}">
                    <a16:rowId xmlns:a16="http://schemas.microsoft.com/office/drawing/2014/main" val="1333266900"/>
                  </a:ext>
                </a:extLst>
              </a:tr>
              <a:tr h="603654">
                <a:tc>
                  <a:txBody>
                    <a:bodyPr/>
                    <a:lstStyle/>
                    <a:p>
                      <a:r>
                        <a:rPr lang="en-IE" sz="1600" b="1" dirty="0"/>
                        <a:t>Free therapy sessions delivered</a:t>
                      </a:r>
                    </a:p>
                  </a:txBody>
                  <a:tcPr/>
                </a:tc>
                <a:tc>
                  <a:txBody>
                    <a:bodyPr/>
                    <a:lstStyle/>
                    <a:p>
                      <a:r>
                        <a:rPr lang="en-GB" sz="1600" b="0" dirty="0"/>
                        <a:t>40,974</a:t>
                      </a:r>
                      <a:endParaRPr lang="en-IE" sz="1600" b="0" dirty="0"/>
                    </a:p>
                  </a:txBody>
                  <a:tcPr/>
                </a:tc>
                <a:extLst>
                  <a:ext uri="{0D108BD9-81ED-4DB2-BD59-A6C34878D82A}">
                    <a16:rowId xmlns:a16="http://schemas.microsoft.com/office/drawing/2014/main" val="3276411321"/>
                  </a:ext>
                </a:extLst>
              </a:tr>
            </a:tbl>
          </a:graphicData>
        </a:graphic>
      </p:graphicFrame>
      <p:pic>
        <p:nvPicPr>
          <p:cNvPr id="2052" name="Picture 4" descr="Pieta says it may not be able to ...">
            <a:extLst>
              <a:ext uri="{FF2B5EF4-FFF2-40B4-BE49-F238E27FC236}">
                <a16:creationId xmlns:a16="http://schemas.microsoft.com/office/drawing/2014/main" id="{9B7DEB23-1181-7B9C-46AD-5159FD8D2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3127" y="1301651"/>
            <a:ext cx="4461656" cy="2353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2D8463-4F0F-48A5-CF8B-4CDD4EA11132}"/>
              </a:ext>
            </a:extLst>
          </p:cNvPr>
          <p:cNvSpPr txBox="1"/>
          <p:nvPr/>
        </p:nvSpPr>
        <p:spPr>
          <a:xfrm>
            <a:off x="573933" y="3896819"/>
            <a:ext cx="9237041" cy="211718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entury Gothic"/>
                <a:ea typeface="+mn-ea"/>
                <a:cs typeface="+mn-cs"/>
              </a:rPr>
              <a:t>1 assessment with 12, 1-hour sessions and wrap around supports. Free, no referral necessary.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entury Gothic"/>
                <a:ea typeface="+mn-ea"/>
                <a:cs typeface="+mn-cs"/>
              </a:rPr>
              <a:t>40% of all clients are under 18, including clients under 12</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entury Gothic"/>
                <a:ea typeface="+mn-ea"/>
                <a:cs typeface="+mn-cs"/>
              </a:rPr>
              <a:t>60% of all clients are under 25</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entury Gothic"/>
                <a:ea typeface="+mn-ea"/>
                <a:cs typeface="+mn-cs"/>
              </a:rPr>
              <a:t>More than 60% of all clients identify as female</a:t>
            </a:r>
          </a:p>
        </p:txBody>
      </p:sp>
      <p:sp>
        <p:nvSpPr>
          <p:cNvPr id="5" name="TextBox 4">
            <a:extLst>
              <a:ext uri="{FF2B5EF4-FFF2-40B4-BE49-F238E27FC236}">
                <a16:creationId xmlns:a16="http://schemas.microsoft.com/office/drawing/2014/main" id="{84E8DEE2-ADFA-9B9E-B030-43D5AE66F05D}"/>
              </a:ext>
            </a:extLst>
          </p:cNvPr>
          <p:cNvSpPr txBox="1"/>
          <p:nvPr/>
        </p:nvSpPr>
        <p:spPr>
          <a:xfrm>
            <a:off x="573933" y="1468212"/>
            <a:ext cx="6989194" cy="685701"/>
          </a:xfrm>
          <a:prstGeom prst="rect">
            <a:avLst/>
          </a:prstGeom>
          <a:noFill/>
        </p:spPr>
        <p:txBody>
          <a:bodyPr wrap="square">
            <a:spAutoFit/>
          </a:bodyPr>
          <a:lstStyle/>
          <a:p>
            <a:pPr marL="0" marR="0" lvl="0" indent="0" algn="l" defTabSz="914400" rtl="0" eaLnBrk="1" fontAlgn="auto" latinLnBrk="0" hangingPunct="1">
              <a:lnSpc>
                <a:spcPct val="107000"/>
              </a:lnSpc>
              <a:spcBef>
                <a:spcPts val="200"/>
              </a:spcBef>
              <a:spcAft>
                <a:spcPts val="20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FE5000"/>
                </a:solidFill>
                <a:effectLst/>
                <a:uLnTx/>
                <a:uFillTx/>
                <a:latin typeface="Century Gothic"/>
                <a:ea typeface="+mn-ea"/>
                <a:cs typeface="+mn-cs"/>
              </a:rPr>
              <a:t>Counselling for suicidal ideation and self-harm</a:t>
            </a:r>
          </a:p>
          <a:p>
            <a:pPr marL="0" marR="0" lvl="0" indent="0" algn="l" defTabSz="914400" rtl="0" eaLnBrk="1" fontAlgn="auto" latinLnBrk="0" hangingPunct="1">
              <a:lnSpc>
                <a:spcPct val="107000"/>
              </a:lnSpc>
              <a:spcBef>
                <a:spcPts val="200"/>
              </a:spcBef>
              <a:spcAft>
                <a:spcPts val="20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0310744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CC208-D3A9-4A6D-B0E3-0903BCCDF2BC}"/>
              </a:ext>
            </a:extLst>
          </p:cNvPr>
          <p:cNvSpPr>
            <a:spLocks noGrp="1"/>
          </p:cNvSpPr>
          <p:nvPr>
            <p:ph type="title"/>
          </p:nvPr>
        </p:nvSpPr>
        <p:spPr>
          <a:xfrm>
            <a:off x="347905" y="652248"/>
            <a:ext cx="8640000" cy="697584"/>
          </a:xfrm>
        </p:spPr>
        <p:txBody>
          <a:bodyPr/>
          <a:lstStyle/>
          <a:p>
            <a:r>
              <a:rPr lang="en-GB" dirty="0"/>
              <a:t>Intervention services</a:t>
            </a:r>
          </a:p>
        </p:txBody>
      </p:sp>
      <p:sp>
        <p:nvSpPr>
          <p:cNvPr id="10" name="TextBox 9">
            <a:extLst>
              <a:ext uri="{FF2B5EF4-FFF2-40B4-BE49-F238E27FC236}">
                <a16:creationId xmlns:a16="http://schemas.microsoft.com/office/drawing/2014/main" id="{20372E67-B370-5381-4A1F-0AAFBECA5368}"/>
              </a:ext>
            </a:extLst>
          </p:cNvPr>
          <p:cNvSpPr txBox="1"/>
          <p:nvPr/>
        </p:nvSpPr>
        <p:spPr>
          <a:xfrm>
            <a:off x="246531" y="1366888"/>
            <a:ext cx="6989194" cy="685701"/>
          </a:xfrm>
          <a:prstGeom prst="rect">
            <a:avLst/>
          </a:prstGeom>
          <a:noFill/>
        </p:spPr>
        <p:txBody>
          <a:bodyPr wrap="square">
            <a:spAutoFit/>
          </a:bodyPr>
          <a:lstStyle/>
          <a:p>
            <a:pPr marL="0" marR="0" lvl="0" indent="0" algn="l" defTabSz="914400" rtl="0" eaLnBrk="1" fontAlgn="auto" latinLnBrk="0" hangingPunct="1">
              <a:lnSpc>
                <a:spcPct val="107000"/>
              </a:lnSpc>
              <a:spcBef>
                <a:spcPts val="200"/>
              </a:spcBef>
              <a:spcAft>
                <a:spcPts val="20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FE5000"/>
                </a:solidFill>
                <a:effectLst/>
                <a:uLnTx/>
                <a:uFillTx/>
                <a:latin typeface="Century Gothic"/>
                <a:ea typeface="+mn-ea"/>
                <a:cs typeface="+mn-cs"/>
              </a:rPr>
              <a:t>Crisis Text and Phoneline</a:t>
            </a:r>
          </a:p>
          <a:p>
            <a:pPr marL="0" marR="0" lvl="0" indent="0" algn="l" defTabSz="914400" rtl="0" eaLnBrk="1" fontAlgn="auto" latinLnBrk="0" hangingPunct="1">
              <a:lnSpc>
                <a:spcPct val="107000"/>
              </a:lnSpc>
              <a:spcBef>
                <a:spcPts val="200"/>
              </a:spcBef>
              <a:spcAft>
                <a:spcPts val="20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endParaRPr>
          </a:p>
        </p:txBody>
      </p:sp>
      <p:graphicFrame>
        <p:nvGraphicFramePr>
          <p:cNvPr id="4" name="Table 4">
            <a:extLst>
              <a:ext uri="{FF2B5EF4-FFF2-40B4-BE49-F238E27FC236}">
                <a16:creationId xmlns:a16="http://schemas.microsoft.com/office/drawing/2014/main" id="{25445FCF-A2B7-7EF8-691B-8F0E418CB1B8}"/>
              </a:ext>
            </a:extLst>
          </p:cNvPr>
          <p:cNvGraphicFramePr>
            <a:graphicFrameLocks noGrp="1"/>
          </p:cNvGraphicFramePr>
          <p:nvPr>
            <p:extLst/>
          </p:nvPr>
        </p:nvGraphicFramePr>
        <p:xfrm>
          <a:off x="246531" y="2030359"/>
          <a:ext cx="7950796" cy="1439628"/>
        </p:xfrm>
        <a:graphic>
          <a:graphicData uri="http://schemas.openxmlformats.org/drawingml/2006/table">
            <a:tbl>
              <a:tblPr firstRow="1" bandRow="1">
                <a:tableStyleId>{5C22544A-7EE6-4342-B048-85BDC9FD1C3A}</a:tableStyleId>
              </a:tblPr>
              <a:tblGrid>
                <a:gridCol w="1987699">
                  <a:extLst>
                    <a:ext uri="{9D8B030D-6E8A-4147-A177-3AD203B41FA5}">
                      <a16:colId xmlns:a16="http://schemas.microsoft.com/office/drawing/2014/main" val="375884029"/>
                    </a:ext>
                  </a:extLst>
                </a:gridCol>
                <a:gridCol w="1987699">
                  <a:extLst>
                    <a:ext uri="{9D8B030D-6E8A-4147-A177-3AD203B41FA5}">
                      <a16:colId xmlns:a16="http://schemas.microsoft.com/office/drawing/2014/main" val="3100978149"/>
                    </a:ext>
                  </a:extLst>
                </a:gridCol>
                <a:gridCol w="1987699">
                  <a:extLst>
                    <a:ext uri="{9D8B030D-6E8A-4147-A177-3AD203B41FA5}">
                      <a16:colId xmlns:a16="http://schemas.microsoft.com/office/drawing/2014/main" val="3853396043"/>
                    </a:ext>
                  </a:extLst>
                </a:gridCol>
                <a:gridCol w="1987699">
                  <a:extLst>
                    <a:ext uri="{9D8B030D-6E8A-4147-A177-3AD203B41FA5}">
                      <a16:colId xmlns:a16="http://schemas.microsoft.com/office/drawing/2014/main" val="3939147919"/>
                    </a:ext>
                  </a:extLst>
                </a:gridCol>
              </a:tblGrid>
              <a:tr h="359907">
                <a:tc>
                  <a:txBody>
                    <a:bodyPr/>
                    <a:lstStyle/>
                    <a:p>
                      <a:r>
                        <a:rPr lang="en-IE" sz="1600"/>
                        <a:t>Contacts</a:t>
                      </a:r>
                    </a:p>
                  </a:txBody>
                  <a:tcPr/>
                </a:tc>
                <a:tc>
                  <a:txBody>
                    <a:bodyPr/>
                    <a:lstStyle/>
                    <a:p>
                      <a:r>
                        <a:rPr lang="en-IE" sz="1600" dirty="0"/>
                        <a:t>2021</a:t>
                      </a:r>
                    </a:p>
                  </a:txBody>
                  <a:tcPr/>
                </a:tc>
                <a:tc>
                  <a:txBody>
                    <a:bodyPr/>
                    <a:lstStyle/>
                    <a:p>
                      <a:r>
                        <a:rPr lang="en-IE" sz="1600" dirty="0"/>
                        <a:t>2022</a:t>
                      </a:r>
                    </a:p>
                  </a:txBody>
                  <a:tcPr/>
                </a:tc>
                <a:tc>
                  <a:txBody>
                    <a:bodyPr/>
                    <a:lstStyle/>
                    <a:p>
                      <a:r>
                        <a:rPr lang="en-GB" sz="1600" dirty="0"/>
                        <a:t>2023</a:t>
                      </a:r>
                      <a:endParaRPr lang="en-IE" sz="1600" dirty="0"/>
                    </a:p>
                  </a:txBody>
                  <a:tcPr/>
                </a:tc>
                <a:extLst>
                  <a:ext uri="{0D108BD9-81ED-4DB2-BD59-A6C34878D82A}">
                    <a16:rowId xmlns:a16="http://schemas.microsoft.com/office/drawing/2014/main" val="889465035"/>
                  </a:ext>
                </a:extLst>
              </a:tr>
              <a:tr h="359907">
                <a:tc>
                  <a:txBody>
                    <a:bodyPr/>
                    <a:lstStyle/>
                    <a:p>
                      <a:r>
                        <a:rPr lang="en-IE" sz="1600"/>
                        <a:t>Calls</a:t>
                      </a:r>
                    </a:p>
                  </a:txBody>
                  <a:tcPr/>
                </a:tc>
                <a:tc>
                  <a:txBody>
                    <a:bodyPr/>
                    <a:lstStyle/>
                    <a:p>
                      <a:r>
                        <a:rPr lang="en-IE" sz="1600"/>
                        <a:t>41,686</a:t>
                      </a:r>
                    </a:p>
                  </a:txBody>
                  <a:tcPr/>
                </a:tc>
                <a:tc>
                  <a:txBody>
                    <a:bodyPr/>
                    <a:lstStyle/>
                    <a:p>
                      <a:r>
                        <a:rPr lang="en-IE" sz="1600"/>
                        <a:t>41,622</a:t>
                      </a:r>
                    </a:p>
                  </a:txBody>
                  <a:tcPr/>
                </a:tc>
                <a:tc>
                  <a:txBody>
                    <a:bodyPr/>
                    <a:lstStyle/>
                    <a:p>
                      <a:r>
                        <a:rPr lang="en-GB" sz="1600" dirty="0"/>
                        <a:t>40,471</a:t>
                      </a:r>
                      <a:endParaRPr lang="en-IE" sz="1600" dirty="0"/>
                    </a:p>
                  </a:txBody>
                  <a:tcPr/>
                </a:tc>
                <a:extLst>
                  <a:ext uri="{0D108BD9-81ED-4DB2-BD59-A6C34878D82A}">
                    <a16:rowId xmlns:a16="http://schemas.microsoft.com/office/drawing/2014/main" val="1577592280"/>
                  </a:ext>
                </a:extLst>
              </a:tr>
              <a:tr h="359907">
                <a:tc>
                  <a:txBody>
                    <a:bodyPr/>
                    <a:lstStyle/>
                    <a:p>
                      <a:r>
                        <a:rPr lang="en-IE" sz="1600"/>
                        <a:t>Texts</a:t>
                      </a:r>
                    </a:p>
                  </a:txBody>
                  <a:tcPr/>
                </a:tc>
                <a:tc>
                  <a:txBody>
                    <a:bodyPr/>
                    <a:lstStyle/>
                    <a:p>
                      <a:r>
                        <a:rPr lang="en-IE" sz="1600"/>
                        <a:t>56,030</a:t>
                      </a:r>
                    </a:p>
                  </a:txBody>
                  <a:tcPr/>
                </a:tc>
                <a:tc>
                  <a:txBody>
                    <a:bodyPr/>
                    <a:lstStyle/>
                    <a:p>
                      <a:r>
                        <a:rPr lang="en-IE" sz="1600"/>
                        <a:t>57,420</a:t>
                      </a:r>
                    </a:p>
                  </a:txBody>
                  <a:tcPr/>
                </a:tc>
                <a:tc>
                  <a:txBody>
                    <a:bodyPr/>
                    <a:lstStyle/>
                    <a:p>
                      <a:r>
                        <a:rPr lang="en-GB" sz="1600" dirty="0"/>
                        <a:t>75,439</a:t>
                      </a:r>
                      <a:endParaRPr lang="en-IE" sz="1600" dirty="0"/>
                    </a:p>
                  </a:txBody>
                  <a:tcPr/>
                </a:tc>
                <a:extLst>
                  <a:ext uri="{0D108BD9-81ED-4DB2-BD59-A6C34878D82A}">
                    <a16:rowId xmlns:a16="http://schemas.microsoft.com/office/drawing/2014/main" val="2895042649"/>
                  </a:ext>
                </a:extLst>
              </a:tr>
              <a:tr h="359907">
                <a:tc>
                  <a:txBody>
                    <a:bodyPr/>
                    <a:lstStyle/>
                    <a:p>
                      <a:r>
                        <a:rPr lang="en-IE" sz="1600" b="1"/>
                        <a:t>Total</a:t>
                      </a:r>
                    </a:p>
                  </a:txBody>
                  <a:tcPr/>
                </a:tc>
                <a:tc>
                  <a:txBody>
                    <a:bodyPr/>
                    <a:lstStyle/>
                    <a:p>
                      <a:r>
                        <a:rPr lang="en-IE" sz="1600" b="1" dirty="0"/>
                        <a:t>97,716</a:t>
                      </a:r>
                    </a:p>
                  </a:txBody>
                  <a:tcPr/>
                </a:tc>
                <a:tc>
                  <a:txBody>
                    <a:bodyPr/>
                    <a:lstStyle/>
                    <a:p>
                      <a:r>
                        <a:rPr lang="en-IE" sz="1600" b="1" dirty="0"/>
                        <a:t>99,042</a:t>
                      </a:r>
                    </a:p>
                  </a:txBody>
                  <a:tcPr/>
                </a:tc>
                <a:tc>
                  <a:txBody>
                    <a:bodyPr/>
                    <a:lstStyle/>
                    <a:p>
                      <a:r>
                        <a:rPr lang="en-GB" sz="1600" b="1" dirty="0"/>
                        <a:t>115,910</a:t>
                      </a:r>
                      <a:endParaRPr lang="en-IE" sz="1600" b="1" dirty="0"/>
                    </a:p>
                  </a:txBody>
                  <a:tcPr/>
                </a:tc>
                <a:extLst>
                  <a:ext uri="{0D108BD9-81ED-4DB2-BD59-A6C34878D82A}">
                    <a16:rowId xmlns:a16="http://schemas.microsoft.com/office/drawing/2014/main" val="3815033079"/>
                  </a:ext>
                </a:extLst>
              </a:tr>
            </a:tbl>
          </a:graphicData>
        </a:graphic>
      </p:graphicFrame>
      <p:pic>
        <p:nvPicPr>
          <p:cNvPr id="1026" name="Picture 2" descr="Pieta | How We Can Help">
            <a:extLst>
              <a:ext uri="{FF2B5EF4-FFF2-40B4-BE49-F238E27FC236}">
                <a16:creationId xmlns:a16="http://schemas.microsoft.com/office/drawing/2014/main" id="{D625598D-1D16-7C80-117F-71ECD3C87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8983" y="1366888"/>
            <a:ext cx="3269658" cy="32696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829E14E-74DE-207C-5D88-510AFB6C1F37}"/>
              </a:ext>
            </a:extLst>
          </p:cNvPr>
          <p:cNvSpPr txBox="1"/>
          <p:nvPr/>
        </p:nvSpPr>
        <p:spPr>
          <a:xfrm>
            <a:off x="246531" y="3808207"/>
            <a:ext cx="7950796" cy="203132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entury Gothic"/>
                <a:ea typeface="+mn-ea"/>
                <a:cs typeface="+mn-cs"/>
              </a:rPr>
              <a:t>1800 247 247</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entury Gothic"/>
                <a:ea typeface="+mn-ea"/>
                <a:cs typeface="+mn-cs"/>
              </a:rPr>
              <a:t>Staffed by qualified counsellors and psychotherapist 24/7</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What’s interesting here is the growing preference for text-based communication, particularly among younger demographics. </a:t>
            </a:r>
            <a:endParaRPr kumimoji="0" lang="en-IE" sz="18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7420445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64A93-8E9D-081B-D212-8269CBCC00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1BEDCF-76DE-B499-4C20-A1B4AA2914DC}"/>
              </a:ext>
            </a:extLst>
          </p:cNvPr>
          <p:cNvSpPr>
            <a:spLocks noGrp="1"/>
          </p:cNvSpPr>
          <p:nvPr>
            <p:ph type="title"/>
          </p:nvPr>
        </p:nvSpPr>
        <p:spPr/>
        <p:txBody>
          <a:bodyPr/>
          <a:lstStyle/>
          <a:p>
            <a:r>
              <a:rPr lang="en-GB" dirty="0"/>
              <a:t>Postvention – Suicide bereavement counselling</a:t>
            </a:r>
          </a:p>
        </p:txBody>
      </p:sp>
      <p:graphicFrame>
        <p:nvGraphicFramePr>
          <p:cNvPr id="6" name="Table 7">
            <a:extLst>
              <a:ext uri="{FF2B5EF4-FFF2-40B4-BE49-F238E27FC236}">
                <a16:creationId xmlns:a16="http://schemas.microsoft.com/office/drawing/2014/main" id="{A98D75A1-8BDB-624A-D387-5081E266EFC0}"/>
              </a:ext>
            </a:extLst>
          </p:cNvPr>
          <p:cNvGraphicFramePr>
            <a:graphicFrameLocks noGrp="1"/>
          </p:cNvGraphicFramePr>
          <p:nvPr>
            <p:extLst/>
          </p:nvPr>
        </p:nvGraphicFramePr>
        <p:xfrm>
          <a:off x="659876" y="2237321"/>
          <a:ext cx="7201362" cy="1582490"/>
        </p:xfrm>
        <a:graphic>
          <a:graphicData uri="http://schemas.openxmlformats.org/drawingml/2006/table">
            <a:tbl>
              <a:tblPr firstRow="1" bandRow="1">
                <a:tableStyleId>{5C22544A-7EE6-4342-B048-85BDC9FD1C3A}</a:tableStyleId>
              </a:tblPr>
              <a:tblGrid>
                <a:gridCol w="3600681">
                  <a:extLst>
                    <a:ext uri="{9D8B030D-6E8A-4147-A177-3AD203B41FA5}">
                      <a16:colId xmlns:a16="http://schemas.microsoft.com/office/drawing/2014/main" val="3100038445"/>
                    </a:ext>
                  </a:extLst>
                </a:gridCol>
                <a:gridCol w="3600681">
                  <a:extLst>
                    <a:ext uri="{9D8B030D-6E8A-4147-A177-3AD203B41FA5}">
                      <a16:colId xmlns:a16="http://schemas.microsoft.com/office/drawing/2014/main" val="3368160282"/>
                    </a:ext>
                  </a:extLst>
                </a:gridCol>
              </a:tblGrid>
              <a:tr h="443334">
                <a:tc>
                  <a:txBody>
                    <a:bodyPr/>
                    <a:lstStyle/>
                    <a:p>
                      <a:r>
                        <a:rPr lang="en-IE" sz="1600" b="1" dirty="0"/>
                        <a:t>Total</a:t>
                      </a:r>
                    </a:p>
                  </a:txBody>
                  <a:tcPr/>
                </a:tc>
                <a:tc>
                  <a:txBody>
                    <a:bodyPr/>
                    <a:lstStyle/>
                    <a:p>
                      <a:r>
                        <a:rPr lang="en-GB" sz="1600" b="1" dirty="0"/>
                        <a:t>2023</a:t>
                      </a:r>
                      <a:endParaRPr lang="en-IE" sz="1600" b="1" dirty="0"/>
                    </a:p>
                  </a:txBody>
                  <a:tcPr/>
                </a:tc>
                <a:extLst>
                  <a:ext uri="{0D108BD9-81ED-4DB2-BD59-A6C34878D82A}">
                    <a16:rowId xmlns:a16="http://schemas.microsoft.com/office/drawing/2014/main" val="2621010779"/>
                  </a:ext>
                </a:extLst>
              </a:tr>
              <a:tr h="569578">
                <a:tc>
                  <a:txBody>
                    <a:bodyPr/>
                    <a:lstStyle/>
                    <a:p>
                      <a:r>
                        <a:rPr lang="en-IE" sz="1600" b="1" dirty="0"/>
                        <a:t>Clients</a:t>
                      </a:r>
                    </a:p>
                  </a:txBody>
                  <a:tcPr/>
                </a:tc>
                <a:tc>
                  <a:txBody>
                    <a:bodyPr/>
                    <a:lstStyle/>
                    <a:p>
                      <a:r>
                        <a:rPr lang="en-GB" sz="1600" b="0" dirty="0"/>
                        <a:t>889</a:t>
                      </a:r>
                      <a:endParaRPr lang="en-IE" sz="1600" b="0" dirty="0"/>
                    </a:p>
                  </a:txBody>
                  <a:tcPr/>
                </a:tc>
                <a:extLst>
                  <a:ext uri="{0D108BD9-81ED-4DB2-BD59-A6C34878D82A}">
                    <a16:rowId xmlns:a16="http://schemas.microsoft.com/office/drawing/2014/main" val="1333266900"/>
                  </a:ext>
                </a:extLst>
              </a:tr>
              <a:tr h="569578">
                <a:tc>
                  <a:txBody>
                    <a:bodyPr/>
                    <a:lstStyle/>
                    <a:p>
                      <a:r>
                        <a:rPr lang="en-IE" sz="1600" b="1" dirty="0"/>
                        <a:t>Free therapy sessions delivered</a:t>
                      </a:r>
                    </a:p>
                  </a:txBody>
                  <a:tcPr/>
                </a:tc>
                <a:tc>
                  <a:txBody>
                    <a:bodyPr/>
                    <a:lstStyle/>
                    <a:p>
                      <a:r>
                        <a:rPr lang="en-GB" sz="1600" b="0" dirty="0"/>
                        <a:t>9,234</a:t>
                      </a:r>
                      <a:endParaRPr lang="en-IE" sz="1600" b="0" dirty="0"/>
                    </a:p>
                  </a:txBody>
                  <a:tcPr/>
                </a:tc>
                <a:extLst>
                  <a:ext uri="{0D108BD9-81ED-4DB2-BD59-A6C34878D82A}">
                    <a16:rowId xmlns:a16="http://schemas.microsoft.com/office/drawing/2014/main" val="3276411321"/>
                  </a:ext>
                </a:extLst>
              </a:tr>
            </a:tbl>
          </a:graphicData>
        </a:graphic>
      </p:graphicFrame>
      <p:sp>
        <p:nvSpPr>
          <p:cNvPr id="7" name="Content Placeholder 2">
            <a:extLst>
              <a:ext uri="{FF2B5EF4-FFF2-40B4-BE49-F238E27FC236}">
                <a16:creationId xmlns:a16="http://schemas.microsoft.com/office/drawing/2014/main" id="{3CA78F5B-B0B5-A410-A24E-9120226645E8}"/>
              </a:ext>
            </a:extLst>
          </p:cNvPr>
          <p:cNvSpPr txBox="1">
            <a:spLocks/>
          </p:cNvSpPr>
          <p:nvPr/>
        </p:nvSpPr>
        <p:spPr>
          <a:xfrm>
            <a:off x="659876" y="1627968"/>
            <a:ext cx="5320667" cy="348272"/>
          </a:xfrm>
          <a:prstGeom prst="rect">
            <a:avLst/>
          </a:prstGeom>
        </p:spPr>
        <p:txBody>
          <a:bodyPr vert="horz" lIns="0" tIns="0" rIns="0" bIns="0" rtlCol="0">
            <a:noAutofit/>
          </a:bodyPr>
          <a:lstStyle>
            <a:lvl1pPr marL="0" indent="0" algn="l" defTabSz="914400" rtl="0" eaLnBrk="1" latinLnBrk="0" hangingPunct="1">
              <a:lnSpc>
                <a:spcPct val="90000"/>
              </a:lnSpc>
              <a:spcBef>
                <a:spcPts val="2400"/>
              </a:spcBef>
              <a:spcAft>
                <a:spcPts val="0"/>
              </a:spcAft>
              <a:buFont typeface="Arial" panose="020B0604020202020204" pitchFamily="34" charset="0"/>
              <a:buNone/>
              <a:defRPr sz="1800" b="1" kern="1200">
                <a:solidFill>
                  <a:schemeClr val="accent1"/>
                </a:solidFill>
                <a:latin typeface="+mn-lt"/>
                <a:ea typeface="+mn-ea"/>
                <a:cs typeface="+mn-cs"/>
              </a:defRPr>
            </a:lvl1pPr>
            <a:lvl2pPr marL="200025" indent="-200025" algn="l" defTabSz="914400" rtl="0" eaLnBrk="1" latinLnBrk="0" hangingPunct="1">
              <a:lnSpc>
                <a:spcPct val="118000"/>
              </a:lnSpc>
              <a:spcBef>
                <a:spcPts val="300"/>
              </a:spcBef>
              <a:spcAft>
                <a:spcPts val="300"/>
              </a:spcAft>
              <a:buClr>
                <a:schemeClr val="tx2"/>
              </a:buClr>
              <a:buFont typeface="Arial" panose="020B0604020202020204" pitchFamily="34" charset="0"/>
              <a:buChar char="•"/>
              <a:defRPr sz="1800" kern="1200">
                <a:solidFill>
                  <a:schemeClr val="accent6"/>
                </a:solidFill>
                <a:latin typeface="+mn-lt"/>
                <a:ea typeface="+mn-ea"/>
                <a:cs typeface="+mn-cs"/>
              </a:defRPr>
            </a:lvl2pPr>
            <a:lvl3pPr marL="631825" indent="-228600" algn="l" defTabSz="914400" rtl="0" eaLnBrk="1" latinLnBrk="0" hangingPunct="1">
              <a:lnSpc>
                <a:spcPct val="90000"/>
              </a:lnSpc>
              <a:spcBef>
                <a:spcPts val="500"/>
              </a:spcBef>
              <a:buClr>
                <a:schemeClr val="tx2"/>
              </a:buClr>
              <a:buFont typeface="Century Gothic" panose="020B0502020202020204" pitchFamily="34" charset="0"/>
              <a:buChar char="–"/>
              <a:defRPr sz="1800" kern="1200">
                <a:solidFill>
                  <a:schemeClr val="accent6"/>
                </a:solidFill>
                <a:latin typeface="+mn-lt"/>
                <a:ea typeface="+mn-ea"/>
                <a:cs typeface="+mn-cs"/>
              </a:defRPr>
            </a:lvl3pPr>
            <a:lvl4pPr marL="990600" indent="-179388"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1347788" indent="-179388"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18000"/>
              </a:lnSpc>
              <a:spcBef>
                <a:spcPts val="300"/>
              </a:spcBef>
              <a:spcAft>
                <a:spcPts val="300"/>
              </a:spcAft>
              <a:buClr>
                <a:srgbClr val="5D4777"/>
              </a:buClr>
              <a:buSzTx/>
              <a:buFont typeface="Arial" panose="020B0604020202020204" pitchFamily="34" charset="0"/>
              <a:buNone/>
              <a:tabLst/>
              <a:defRPr/>
            </a:pPr>
            <a:r>
              <a:rPr kumimoji="0" lang="en-GB" sz="2000" b="1" i="0" u="none" strike="noStrike" kern="1200" cap="none" spc="0" normalizeH="0" baseline="0" noProof="0" dirty="0">
                <a:ln>
                  <a:noFill/>
                </a:ln>
                <a:solidFill>
                  <a:srgbClr val="FE5000"/>
                </a:solidFill>
                <a:effectLst/>
                <a:uLnTx/>
                <a:uFillTx/>
                <a:latin typeface="Century Gothic"/>
                <a:ea typeface="+mn-ea"/>
                <a:cs typeface="+mn-cs"/>
              </a:rPr>
              <a:t>Suicide Bereavement Counselling</a:t>
            </a:r>
          </a:p>
          <a:p>
            <a:pPr marL="200025" marR="0" lvl="1" indent="-200025" algn="l" defTabSz="914400" rtl="0" eaLnBrk="1" fontAlgn="auto" latinLnBrk="0" hangingPunct="1">
              <a:lnSpc>
                <a:spcPct val="118000"/>
              </a:lnSpc>
              <a:spcBef>
                <a:spcPts val="300"/>
              </a:spcBef>
              <a:spcAft>
                <a:spcPts val="300"/>
              </a:spcAft>
              <a:buClr>
                <a:srgbClr val="5D4777"/>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F313E"/>
              </a:solidFill>
              <a:effectLst/>
              <a:uLnTx/>
              <a:uFillTx/>
              <a:latin typeface="Century Gothic"/>
              <a:ea typeface="+mn-ea"/>
              <a:cs typeface="+mn-cs"/>
            </a:endParaRPr>
          </a:p>
          <a:p>
            <a:pPr marL="200025" marR="0" lvl="1" indent="-200025" algn="l" defTabSz="914400" rtl="0" eaLnBrk="1" fontAlgn="auto" latinLnBrk="0" hangingPunct="1">
              <a:lnSpc>
                <a:spcPct val="118000"/>
              </a:lnSpc>
              <a:spcBef>
                <a:spcPts val="300"/>
              </a:spcBef>
              <a:spcAft>
                <a:spcPts val="300"/>
              </a:spcAft>
              <a:buClr>
                <a:srgbClr val="5D4777"/>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F313E"/>
              </a:solidFill>
              <a:effectLst/>
              <a:uLnTx/>
              <a:uFillTx/>
              <a:latin typeface="Century Gothic"/>
              <a:ea typeface="+mn-ea"/>
              <a:cs typeface="+mn-cs"/>
            </a:endParaRPr>
          </a:p>
          <a:p>
            <a:pPr marL="0" marR="0" lvl="1" indent="0" algn="l" defTabSz="914400" rtl="0" eaLnBrk="1" fontAlgn="auto" latinLnBrk="0" hangingPunct="1">
              <a:lnSpc>
                <a:spcPct val="118000"/>
              </a:lnSpc>
              <a:spcBef>
                <a:spcPts val="300"/>
              </a:spcBef>
              <a:spcAft>
                <a:spcPts val="300"/>
              </a:spcAft>
              <a:buClr>
                <a:srgbClr val="5D4777"/>
              </a:buClr>
              <a:buSzTx/>
              <a:buFont typeface="Arial" panose="020B0604020202020204" pitchFamily="34" charset="0"/>
              <a:buNone/>
              <a:tabLst/>
              <a:defRPr/>
            </a:pPr>
            <a:endParaRPr kumimoji="0" lang="en-GB" sz="1800" b="1" i="0" u="none" strike="noStrike" kern="1200" cap="none" spc="0" normalizeH="0" baseline="0" noProof="0" dirty="0">
              <a:ln>
                <a:noFill/>
              </a:ln>
              <a:solidFill>
                <a:srgbClr val="FE5000"/>
              </a:solidFill>
              <a:effectLst/>
              <a:uLnTx/>
              <a:uFillTx/>
              <a:latin typeface="Century Gothic"/>
              <a:ea typeface="+mn-ea"/>
              <a:cs typeface="+mn-cs"/>
            </a:endParaRPr>
          </a:p>
        </p:txBody>
      </p:sp>
      <p:pic>
        <p:nvPicPr>
          <p:cNvPr id="3074" name="Picture 2" descr="Counselling at The Brain Charity - The ...">
            <a:extLst>
              <a:ext uri="{FF2B5EF4-FFF2-40B4-BE49-F238E27FC236}">
                <a16:creationId xmlns:a16="http://schemas.microsoft.com/office/drawing/2014/main" id="{F0CF42A9-A202-E14B-325F-05A3DC20C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5512" y="1342425"/>
            <a:ext cx="3703529" cy="24556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8F7EE0B-3B22-1350-B8DF-BA300D5E6FEE}"/>
              </a:ext>
            </a:extLst>
          </p:cNvPr>
          <p:cNvSpPr txBox="1"/>
          <p:nvPr/>
        </p:nvSpPr>
        <p:spPr>
          <a:xfrm>
            <a:off x="659876" y="4083569"/>
            <a:ext cx="10388228"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entury Gothic"/>
                <a:ea typeface="+mn-ea"/>
                <a:cs typeface="+mn-cs"/>
              </a:rPr>
              <a:t>1 assessment with 30, 1-hour sessions and wrap around supports. Free, no referral necessary.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dirty="0">
              <a:ln>
                <a:noFill/>
              </a:ln>
              <a:solidFill>
                <a:prstClr val="black"/>
              </a:solidFill>
              <a:effectLst/>
              <a:uLnTx/>
              <a:uFillTx/>
              <a:latin typeface="Century Gothic"/>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entury Gothic"/>
                <a:ea typeface="+mn-ea"/>
                <a:cs typeface="+mn-cs"/>
              </a:rPr>
              <a:t>Number of suicide bereavement clients grew by 30% between 2021 and 2023 and continues to grow in 2024</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dirty="0">
              <a:ln>
                <a:noFill/>
              </a:ln>
              <a:solidFill>
                <a:prstClr val="black"/>
              </a:solidFill>
              <a:effectLst/>
              <a:uLnTx/>
              <a:uFillTx/>
              <a:latin typeface="Century Gothic"/>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792556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370E7-8C5A-F4DB-9450-9E6D9AF373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93D225-C1F4-1ED9-3ED7-91AEE0B35B8C}"/>
              </a:ext>
            </a:extLst>
          </p:cNvPr>
          <p:cNvSpPr>
            <a:spLocks noGrp="1"/>
          </p:cNvSpPr>
          <p:nvPr>
            <p:ph type="title"/>
          </p:nvPr>
        </p:nvSpPr>
        <p:spPr/>
        <p:txBody>
          <a:bodyPr/>
          <a:lstStyle/>
          <a:p>
            <a:r>
              <a:rPr lang="en-GB" dirty="0"/>
              <a:t>Postvention – Suicide bereavement liaison Service</a:t>
            </a:r>
          </a:p>
        </p:txBody>
      </p:sp>
      <p:sp>
        <p:nvSpPr>
          <p:cNvPr id="5" name="Content Placeholder 2">
            <a:extLst>
              <a:ext uri="{FF2B5EF4-FFF2-40B4-BE49-F238E27FC236}">
                <a16:creationId xmlns:a16="http://schemas.microsoft.com/office/drawing/2014/main" id="{D73AB3A6-57E7-0056-1C43-BFD81ACBD9ED}"/>
              </a:ext>
            </a:extLst>
          </p:cNvPr>
          <p:cNvSpPr>
            <a:spLocks noGrp="1"/>
          </p:cNvSpPr>
          <p:nvPr>
            <p:ph idx="1"/>
          </p:nvPr>
        </p:nvSpPr>
        <p:spPr>
          <a:xfrm>
            <a:off x="531101" y="1674128"/>
            <a:ext cx="5320667" cy="348272"/>
          </a:xfrm>
        </p:spPr>
        <p:txBody>
          <a:bodyPr/>
          <a:lstStyle/>
          <a:p>
            <a:pPr marL="0" lvl="1" indent="0">
              <a:buNone/>
            </a:pPr>
            <a:r>
              <a:rPr lang="en-GB" sz="2000" b="1" dirty="0">
                <a:solidFill>
                  <a:schemeClr val="accent1"/>
                </a:solidFill>
              </a:rPr>
              <a:t>Suicide Bereavement Liaison Service</a:t>
            </a:r>
          </a:p>
          <a:p>
            <a:pPr lvl="1"/>
            <a:endParaRPr lang="en-GB" dirty="0"/>
          </a:p>
          <a:p>
            <a:pPr lvl="1"/>
            <a:endParaRPr lang="en-GB" dirty="0"/>
          </a:p>
          <a:p>
            <a:pPr marL="0" lvl="1" indent="0">
              <a:buNone/>
            </a:pPr>
            <a:endParaRPr lang="en-GB" b="1" dirty="0">
              <a:solidFill>
                <a:schemeClr val="accent1"/>
              </a:solidFill>
            </a:endParaRPr>
          </a:p>
        </p:txBody>
      </p:sp>
      <p:graphicFrame>
        <p:nvGraphicFramePr>
          <p:cNvPr id="9" name="Table 5">
            <a:extLst>
              <a:ext uri="{FF2B5EF4-FFF2-40B4-BE49-F238E27FC236}">
                <a16:creationId xmlns:a16="http://schemas.microsoft.com/office/drawing/2014/main" id="{201BB824-5D1C-DDF2-98BF-B7B74D5F9591}"/>
              </a:ext>
            </a:extLst>
          </p:cNvPr>
          <p:cNvGraphicFramePr>
            <a:graphicFrameLocks noGrp="1"/>
          </p:cNvGraphicFramePr>
          <p:nvPr>
            <p:extLst/>
          </p:nvPr>
        </p:nvGraphicFramePr>
        <p:xfrm>
          <a:off x="531101" y="2194470"/>
          <a:ext cx="7201362" cy="1710495"/>
        </p:xfrm>
        <a:graphic>
          <a:graphicData uri="http://schemas.openxmlformats.org/drawingml/2006/table">
            <a:tbl>
              <a:tblPr firstRow="1" bandRow="1">
                <a:tableStyleId>{F5AB1C69-6EDB-4FF4-983F-18BD219EF322}</a:tableStyleId>
              </a:tblPr>
              <a:tblGrid>
                <a:gridCol w="4707873">
                  <a:extLst>
                    <a:ext uri="{9D8B030D-6E8A-4147-A177-3AD203B41FA5}">
                      <a16:colId xmlns:a16="http://schemas.microsoft.com/office/drawing/2014/main" val="2434765330"/>
                    </a:ext>
                  </a:extLst>
                </a:gridCol>
                <a:gridCol w="2493489">
                  <a:extLst>
                    <a:ext uri="{9D8B030D-6E8A-4147-A177-3AD203B41FA5}">
                      <a16:colId xmlns:a16="http://schemas.microsoft.com/office/drawing/2014/main" val="3873090215"/>
                    </a:ext>
                  </a:extLst>
                </a:gridCol>
              </a:tblGrid>
              <a:tr h="323782">
                <a:tc>
                  <a:txBody>
                    <a:bodyPr/>
                    <a:lstStyle/>
                    <a:p>
                      <a:endParaRPr lang="en-IE" sz="1600"/>
                    </a:p>
                  </a:txBody>
                  <a:tcPr/>
                </a:tc>
                <a:tc>
                  <a:txBody>
                    <a:bodyPr/>
                    <a:lstStyle/>
                    <a:p>
                      <a:r>
                        <a:rPr lang="en-GB" sz="1600" dirty="0"/>
                        <a:t>2023</a:t>
                      </a:r>
                      <a:endParaRPr lang="en-IE" sz="1600" dirty="0"/>
                    </a:p>
                  </a:txBody>
                  <a:tcPr/>
                </a:tc>
                <a:extLst>
                  <a:ext uri="{0D108BD9-81ED-4DB2-BD59-A6C34878D82A}">
                    <a16:rowId xmlns:a16="http://schemas.microsoft.com/office/drawing/2014/main" val="2533069500"/>
                  </a:ext>
                </a:extLst>
              </a:tr>
              <a:tr h="794737">
                <a:tc>
                  <a:txBody>
                    <a:bodyPr/>
                    <a:lstStyle/>
                    <a:p>
                      <a:r>
                        <a:rPr lang="en-IE" sz="1600" b="1" dirty="0"/>
                        <a:t>Households Supported (multiple individuals)</a:t>
                      </a:r>
                    </a:p>
                  </a:txBody>
                  <a:tcPr/>
                </a:tc>
                <a:tc>
                  <a:txBody>
                    <a:bodyPr/>
                    <a:lstStyle/>
                    <a:p>
                      <a:r>
                        <a:rPr lang="en-GB" sz="1600" dirty="0"/>
                        <a:t>606</a:t>
                      </a:r>
                      <a:endParaRPr lang="en-IE" sz="1600" dirty="0"/>
                    </a:p>
                  </a:txBody>
                  <a:tcPr/>
                </a:tc>
                <a:extLst>
                  <a:ext uri="{0D108BD9-81ED-4DB2-BD59-A6C34878D82A}">
                    <a16:rowId xmlns:a16="http://schemas.microsoft.com/office/drawing/2014/main" val="3853620178"/>
                  </a:ext>
                </a:extLst>
              </a:tr>
              <a:tr h="580478">
                <a:tc>
                  <a:txBody>
                    <a:bodyPr/>
                    <a:lstStyle/>
                    <a:p>
                      <a:r>
                        <a:rPr lang="en-IE" sz="1600" b="1" dirty="0"/>
                        <a:t>Direct hours of support to households</a:t>
                      </a:r>
                    </a:p>
                  </a:txBody>
                  <a:tcPr/>
                </a:tc>
                <a:tc>
                  <a:txBody>
                    <a:bodyPr/>
                    <a:lstStyle/>
                    <a:p>
                      <a:r>
                        <a:rPr lang="en-GB" sz="1600" dirty="0"/>
                        <a:t>4,593</a:t>
                      </a:r>
                      <a:endParaRPr lang="en-IE" sz="1600" dirty="0"/>
                    </a:p>
                  </a:txBody>
                  <a:tcPr/>
                </a:tc>
                <a:extLst>
                  <a:ext uri="{0D108BD9-81ED-4DB2-BD59-A6C34878D82A}">
                    <a16:rowId xmlns:a16="http://schemas.microsoft.com/office/drawing/2014/main" val="356166417"/>
                  </a:ext>
                </a:extLst>
              </a:tr>
            </a:tbl>
          </a:graphicData>
        </a:graphic>
      </p:graphicFrame>
      <p:sp>
        <p:nvSpPr>
          <p:cNvPr id="8" name="TextBox 7">
            <a:extLst>
              <a:ext uri="{FF2B5EF4-FFF2-40B4-BE49-F238E27FC236}">
                <a16:creationId xmlns:a16="http://schemas.microsoft.com/office/drawing/2014/main" id="{F317B8E4-ADF2-2409-0C44-22547FF4ABB4}"/>
              </a:ext>
            </a:extLst>
          </p:cNvPr>
          <p:cNvSpPr txBox="1"/>
          <p:nvPr/>
        </p:nvSpPr>
        <p:spPr>
          <a:xfrm>
            <a:off x="531100" y="4195482"/>
            <a:ext cx="9150781"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entury Gothic"/>
                <a:ea typeface="+mn-ea"/>
                <a:cs typeface="+mn-cs"/>
              </a:rPr>
              <a:t>Home and community supports for families recently bereaved by suicide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entury Gothic"/>
                <a:ea typeface="+mn-ea"/>
                <a:cs typeface="+mn-cs"/>
              </a:rPr>
              <a:t>Available in every county in Ireland</a:t>
            </a:r>
          </a:p>
        </p:txBody>
      </p:sp>
      <p:pic>
        <p:nvPicPr>
          <p:cNvPr id="4100" name="Picture 4">
            <a:extLst>
              <a:ext uri="{FF2B5EF4-FFF2-40B4-BE49-F238E27FC236}">
                <a16:creationId xmlns:a16="http://schemas.microsoft.com/office/drawing/2014/main" id="{55790D43-1BDC-6215-81E7-890DE9E29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8133" y="1789411"/>
            <a:ext cx="3749434" cy="1971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0670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65ADC-7283-48ED-B308-99C4868F97B7}"/>
              </a:ext>
            </a:extLst>
          </p:cNvPr>
          <p:cNvSpPr>
            <a:spLocks noGrp="1"/>
          </p:cNvSpPr>
          <p:nvPr>
            <p:ph type="title"/>
          </p:nvPr>
        </p:nvSpPr>
        <p:spPr>
          <a:xfrm>
            <a:off x="765175" y="1863381"/>
            <a:ext cx="10515600" cy="2852737"/>
          </a:xfrm>
        </p:spPr>
        <p:txBody>
          <a:bodyPr/>
          <a:lstStyle/>
          <a:p>
            <a:r>
              <a:rPr lang="en-GB" dirty="0"/>
              <a:t>Key issues and trends</a:t>
            </a:r>
          </a:p>
        </p:txBody>
      </p:sp>
    </p:spTree>
    <p:extLst>
      <p:ext uri="{BB962C8B-B14F-4D97-AF65-F5344CB8AC3E}">
        <p14:creationId xmlns:p14="http://schemas.microsoft.com/office/powerpoint/2010/main" val="24610129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F0C5-2C40-CC3C-8FA9-395EAC785829}"/>
              </a:ext>
            </a:extLst>
          </p:cNvPr>
          <p:cNvSpPr>
            <a:spLocks noGrp="1"/>
          </p:cNvSpPr>
          <p:nvPr>
            <p:ph type="title"/>
          </p:nvPr>
        </p:nvSpPr>
        <p:spPr/>
        <p:txBody>
          <a:bodyPr/>
          <a:lstStyle/>
          <a:p>
            <a:r>
              <a:rPr lang="en-GB" cap="none" dirty="0"/>
              <a:t>Who comes to our services</a:t>
            </a:r>
            <a:br>
              <a:rPr lang="en-GB" cap="none" dirty="0"/>
            </a:br>
            <a:r>
              <a:rPr lang="en-GB" b="0" cap="none" dirty="0"/>
              <a:t>Clinical risk level</a:t>
            </a:r>
            <a:endParaRPr lang="en-IE" dirty="0"/>
          </a:p>
        </p:txBody>
      </p:sp>
      <p:pic>
        <p:nvPicPr>
          <p:cNvPr id="4" name="Content Placeholder 3" descr="A screenshot of a computer&#10;&#10;Description automatically generated">
            <a:extLst>
              <a:ext uri="{FF2B5EF4-FFF2-40B4-BE49-F238E27FC236}">
                <a16:creationId xmlns:a16="http://schemas.microsoft.com/office/drawing/2014/main" id="{1889C507-380D-1E8C-5CB2-D403D4568D9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6692" t="17836" r="2879" b="69171"/>
          <a:stretch/>
        </p:blipFill>
        <p:spPr>
          <a:xfrm>
            <a:off x="659875" y="2126511"/>
            <a:ext cx="10908347" cy="3253563"/>
          </a:xfrm>
          <a:prstGeom prst="rect">
            <a:avLst/>
          </a:prstGeom>
        </p:spPr>
      </p:pic>
    </p:spTree>
    <p:extLst>
      <p:ext uri="{BB962C8B-B14F-4D97-AF65-F5344CB8AC3E}">
        <p14:creationId xmlns:p14="http://schemas.microsoft.com/office/powerpoint/2010/main" val="23043083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81E2-CE24-620C-0D53-18B5CB301F11}"/>
              </a:ext>
            </a:extLst>
          </p:cNvPr>
          <p:cNvSpPr>
            <a:spLocks noGrp="1"/>
          </p:cNvSpPr>
          <p:nvPr>
            <p:ph type="title"/>
          </p:nvPr>
        </p:nvSpPr>
        <p:spPr/>
        <p:txBody>
          <a:bodyPr/>
          <a:lstStyle/>
          <a:p>
            <a:r>
              <a:rPr lang="en-GB" cap="none" dirty="0"/>
              <a:t>Who comes to our services…</a:t>
            </a:r>
            <a:br>
              <a:rPr lang="en-GB" cap="none" dirty="0"/>
            </a:br>
            <a:r>
              <a:rPr lang="en-GB" b="0" cap="none" dirty="0"/>
              <a:t>Age range</a:t>
            </a:r>
            <a:endParaRPr lang="en-IE" dirty="0"/>
          </a:p>
        </p:txBody>
      </p:sp>
      <p:pic>
        <p:nvPicPr>
          <p:cNvPr id="4" name="Content Placeholder 3" descr="A screenshot of a computer&#10;&#10;Description automatically generated">
            <a:extLst>
              <a:ext uri="{FF2B5EF4-FFF2-40B4-BE49-F238E27FC236}">
                <a16:creationId xmlns:a16="http://schemas.microsoft.com/office/drawing/2014/main" id="{E8A549C6-F4A0-0C43-A6CB-CF21BA5DF48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6692" t="46626" r="2879" b="37088"/>
          <a:stretch/>
        </p:blipFill>
        <p:spPr>
          <a:xfrm>
            <a:off x="520994" y="2530549"/>
            <a:ext cx="10994066" cy="3094074"/>
          </a:xfrm>
          <a:prstGeom prst="rect">
            <a:avLst/>
          </a:prstGeom>
        </p:spPr>
      </p:pic>
    </p:spTree>
    <p:extLst>
      <p:ext uri="{BB962C8B-B14F-4D97-AF65-F5344CB8AC3E}">
        <p14:creationId xmlns:p14="http://schemas.microsoft.com/office/powerpoint/2010/main" val="16220668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CC208-D3A9-4A6D-B0E3-0903BCCDF2BC}"/>
              </a:ext>
            </a:extLst>
          </p:cNvPr>
          <p:cNvSpPr>
            <a:spLocks noGrp="1"/>
          </p:cNvSpPr>
          <p:nvPr>
            <p:ph type="title"/>
          </p:nvPr>
        </p:nvSpPr>
        <p:spPr/>
        <p:txBody>
          <a:bodyPr/>
          <a:lstStyle/>
          <a:p>
            <a:r>
              <a:rPr lang="en-GB" dirty="0"/>
              <a:t>High demand from young people</a:t>
            </a:r>
          </a:p>
        </p:txBody>
      </p:sp>
      <p:sp>
        <p:nvSpPr>
          <p:cNvPr id="3" name="Content Placeholder 2">
            <a:extLst>
              <a:ext uri="{FF2B5EF4-FFF2-40B4-BE49-F238E27FC236}">
                <a16:creationId xmlns:a16="http://schemas.microsoft.com/office/drawing/2014/main" id="{F8C3C0D0-BB2F-4B0C-B6DA-DE51F07D6FAE}"/>
              </a:ext>
            </a:extLst>
          </p:cNvPr>
          <p:cNvSpPr>
            <a:spLocks noGrp="1"/>
          </p:cNvSpPr>
          <p:nvPr>
            <p:ph idx="1"/>
          </p:nvPr>
        </p:nvSpPr>
        <p:spPr>
          <a:xfrm>
            <a:off x="659876" y="1084493"/>
            <a:ext cx="8640000" cy="443093"/>
          </a:xfrm>
        </p:spPr>
        <p:txBody>
          <a:bodyPr vert="horz" lIns="0" tIns="0" rIns="0" bIns="0" rtlCol="0" anchor="t">
            <a:noAutofit/>
          </a:bodyPr>
          <a:lstStyle/>
          <a:p>
            <a:pPr marL="0" lvl="1" indent="0">
              <a:buNone/>
            </a:pPr>
            <a:r>
              <a:rPr lang="en-GB" sz="2000" b="1" dirty="0">
                <a:solidFill>
                  <a:schemeClr val="accent1"/>
                </a:solidFill>
              </a:rPr>
              <a:t>U18s Clients: All counselling 2021, 2022 &amp; 2023</a:t>
            </a:r>
          </a:p>
          <a:p>
            <a:pPr lvl="2">
              <a:buFont typeface="Wingdings" panose="05000000000000000000" pitchFamily="2" charset="2"/>
              <a:buChar char="Ø"/>
            </a:pPr>
            <a:endParaRPr lang="en-GB" dirty="0"/>
          </a:p>
          <a:p>
            <a:pPr lvl="2">
              <a:buFont typeface="Wingdings" panose="05000000000000000000" pitchFamily="2" charset="2"/>
              <a:buChar char="Ø"/>
            </a:pPr>
            <a:endParaRPr lang="en-GB" dirty="0"/>
          </a:p>
          <a:p>
            <a:pPr lvl="2"/>
            <a:endParaRPr lang="en-GB" dirty="0"/>
          </a:p>
          <a:p>
            <a:pPr marL="403225" lvl="2" indent="0">
              <a:buNone/>
            </a:pPr>
            <a:endParaRPr lang="en-GB" dirty="0"/>
          </a:p>
          <a:p>
            <a:pPr marL="0" lvl="1" indent="0">
              <a:buNone/>
            </a:pPr>
            <a:endParaRPr lang="en-GB" b="1" dirty="0">
              <a:solidFill>
                <a:schemeClr val="tx1">
                  <a:lumMod val="95000"/>
                  <a:lumOff val="5000"/>
                </a:schemeClr>
              </a:solidFill>
            </a:endParaRPr>
          </a:p>
          <a:p>
            <a:pPr marL="0" lvl="1" indent="0">
              <a:buNone/>
            </a:pPr>
            <a:endParaRPr lang="en-GB" b="1" dirty="0">
              <a:solidFill>
                <a:schemeClr val="accent1"/>
              </a:solidFill>
            </a:endParaRPr>
          </a:p>
        </p:txBody>
      </p:sp>
      <p:graphicFrame>
        <p:nvGraphicFramePr>
          <p:cNvPr id="5" name="Chart 4">
            <a:extLst>
              <a:ext uri="{FF2B5EF4-FFF2-40B4-BE49-F238E27FC236}">
                <a16:creationId xmlns:a16="http://schemas.microsoft.com/office/drawing/2014/main" id="{02E53BBE-CEC8-624F-EE70-9D41DFB1B88D}"/>
              </a:ext>
            </a:extLst>
          </p:cNvPr>
          <p:cNvGraphicFramePr/>
          <p:nvPr>
            <p:extLst/>
          </p:nvPr>
        </p:nvGraphicFramePr>
        <p:xfrm>
          <a:off x="830508" y="1717119"/>
          <a:ext cx="9939092" cy="41756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88143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9B0CA8-F9EE-2D83-A3BF-D39C47FD56C1}"/>
              </a:ext>
            </a:extLst>
          </p:cNvPr>
          <p:cNvSpPr/>
          <p:nvPr/>
        </p:nvSpPr>
        <p:spPr>
          <a:xfrm>
            <a:off x="0" y="0"/>
            <a:ext cx="4901938" cy="6858000"/>
          </a:xfrm>
          <a:prstGeom prst="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FD07BE-ADFE-B2E1-BF4D-46D11E89C414}"/>
              </a:ext>
            </a:extLst>
          </p:cNvPr>
          <p:cNvSpPr>
            <a:spLocks noGrp="1"/>
          </p:cNvSpPr>
          <p:nvPr>
            <p:ph type="title"/>
          </p:nvPr>
        </p:nvSpPr>
        <p:spPr>
          <a:xfrm>
            <a:off x="-1" y="1986425"/>
            <a:ext cx="4901939" cy="2885150"/>
          </a:xfrm>
        </p:spPr>
        <p:txBody>
          <a:bodyPr>
            <a:noAutofit/>
          </a:bodyPr>
          <a:lstStyle/>
          <a:p>
            <a:pPr algn="ctr"/>
            <a:r>
              <a:rPr lang="en-US" sz="3600" b="1" i="1" dirty="0">
                <a:solidFill>
                  <a:schemeClr val="bg1"/>
                </a:solidFill>
              </a:rPr>
              <a:t>Context for Suicide and Self-Harm Prevention </a:t>
            </a:r>
            <a:br>
              <a:rPr lang="en-US" sz="3600" b="1" i="1" dirty="0">
                <a:solidFill>
                  <a:schemeClr val="bg1"/>
                </a:solidFill>
              </a:rPr>
            </a:br>
            <a:r>
              <a:rPr lang="en-US" sz="3600" b="1" i="1" dirty="0">
                <a:solidFill>
                  <a:schemeClr val="bg1"/>
                </a:solidFill>
              </a:rPr>
              <a:t>in Ireland</a:t>
            </a:r>
            <a:endParaRPr lang="en-IE" sz="3600" i="1" dirty="0">
              <a:solidFill>
                <a:schemeClr val="bg1"/>
              </a:solidFill>
            </a:endParaRPr>
          </a:p>
        </p:txBody>
      </p:sp>
      <p:pic>
        <p:nvPicPr>
          <p:cNvPr id="6" name="Picture 5">
            <a:extLst>
              <a:ext uri="{FF2B5EF4-FFF2-40B4-BE49-F238E27FC236}">
                <a16:creationId xmlns:a16="http://schemas.microsoft.com/office/drawing/2014/main" id="{5B028DD4-3BA6-74C7-6D78-6F748A8F51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2909" y="6021266"/>
            <a:ext cx="919091" cy="797102"/>
          </a:xfrm>
          <a:prstGeom prst="rect">
            <a:avLst/>
          </a:prstGeom>
        </p:spPr>
      </p:pic>
      <p:sp>
        <p:nvSpPr>
          <p:cNvPr id="7" name="Title 1">
            <a:extLst>
              <a:ext uri="{FF2B5EF4-FFF2-40B4-BE49-F238E27FC236}">
                <a16:creationId xmlns:a16="http://schemas.microsoft.com/office/drawing/2014/main" id="{7BAAC484-F5C8-43D1-2B87-92081949DCB4}"/>
              </a:ext>
            </a:extLst>
          </p:cNvPr>
          <p:cNvSpPr txBox="1">
            <a:spLocks/>
          </p:cNvSpPr>
          <p:nvPr/>
        </p:nvSpPr>
        <p:spPr>
          <a:xfrm>
            <a:off x="5255641" y="262891"/>
            <a:ext cx="6017267" cy="49124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IE" sz="3600" b="1" dirty="0">
              <a:solidFill>
                <a:schemeClr val="accent1">
                  <a:lumMod val="50000"/>
                </a:schemeClr>
              </a:solidFill>
            </a:endParaRPr>
          </a:p>
        </p:txBody>
      </p:sp>
      <p:sp>
        <p:nvSpPr>
          <p:cNvPr id="3" name="TextBox 2">
            <a:extLst>
              <a:ext uri="{FF2B5EF4-FFF2-40B4-BE49-F238E27FC236}">
                <a16:creationId xmlns:a16="http://schemas.microsoft.com/office/drawing/2014/main" id="{229A5D7E-8D71-611B-750B-B62109572B47}"/>
              </a:ext>
            </a:extLst>
          </p:cNvPr>
          <p:cNvSpPr txBox="1"/>
          <p:nvPr/>
        </p:nvSpPr>
        <p:spPr>
          <a:xfrm>
            <a:off x="5715187" y="3328887"/>
            <a:ext cx="6017267" cy="2862322"/>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solidFill>
                  <a:srgbClr val="002060"/>
                </a:solidFill>
              </a:rPr>
              <a:t>Connecting for Life 2015-2024, Ireland’s National Suicide Prevention Strategy set out a vision of “</a:t>
            </a:r>
            <a:r>
              <a:rPr lang="en-US" sz="2000" i="1" dirty="0">
                <a:solidFill>
                  <a:srgbClr val="002060"/>
                </a:solidFill>
              </a:rPr>
              <a:t>an Ireland where fewer lives are lost through suicide and where communities and individuals are empowered to improve their mental health and wellbeing</a:t>
            </a:r>
            <a:r>
              <a:rPr lang="en-US" sz="2000" dirty="0">
                <a:solidFill>
                  <a:srgbClr val="002060"/>
                </a:solidFill>
              </a:rPr>
              <a:t>”</a:t>
            </a:r>
          </a:p>
          <a:p>
            <a:pPr marL="342900" indent="-342900">
              <a:buFont typeface="Wingdings" panose="05000000000000000000" pitchFamily="2" charset="2"/>
              <a:buChar char="Ø"/>
            </a:pPr>
            <a:endParaRPr lang="en-US" sz="2000" dirty="0">
              <a:solidFill>
                <a:srgbClr val="002060"/>
              </a:solidFill>
            </a:endParaRPr>
          </a:p>
          <a:p>
            <a:pPr marL="342900" indent="-342900">
              <a:buFont typeface="Wingdings" panose="05000000000000000000" pitchFamily="2" charset="2"/>
              <a:buChar char="Ø"/>
            </a:pPr>
            <a:r>
              <a:rPr lang="en-US" sz="2000" dirty="0">
                <a:solidFill>
                  <a:srgbClr val="002060"/>
                </a:solidFill>
              </a:rPr>
              <a:t>The strategy is now under review by the Centre for Effective Services ahead of public consultation, expected early 2025</a:t>
            </a:r>
          </a:p>
        </p:txBody>
      </p:sp>
      <p:sp>
        <p:nvSpPr>
          <p:cNvPr id="5" name="TextBox 4">
            <a:extLst>
              <a:ext uri="{FF2B5EF4-FFF2-40B4-BE49-F238E27FC236}">
                <a16:creationId xmlns:a16="http://schemas.microsoft.com/office/drawing/2014/main" id="{F5445960-3D7A-B75C-2EC3-5A512B4AE28A}"/>
              </a:ext>
            </a:extLst>
          </p:cNvPr>
          <p:cNvSpPr txBox="1"/>
          <p:nvPr/>
        </p:nvSpPr>
        <p:spPr>
          <a:xfrm>
            <a:off x="5798364" y="1932459"/>
            <a:ext cx="1952721" cy="707886"/>
          </a:xfrm>
          <a:prstGeom prst="rect">
            <a:avLst/>
          </a:prstGeom>
          <a:noFill/>
        </p:spPr>
        <p:txBody>
          <a:bodyPr wrap="square" rtlCol="0">
            <a:spAutoFit/>
          </a:bodyPr>
          <a:lstStyle/>
          <a:p>
            <a:pPr algn="ctr"/>
            <a:r>
              <a:rPr lang="en-US" sz="2000" i="1" dirty="0">
                <a:solidFill>
                  <a:srgbClr val="002060"/>
                </a:solidFill>
              </a:rPr>
              <a:t>persons died by suicide in 2020</a:t>
            </a:r>
            <a:endParaRPr lang="en-IE" sz="2000" i="1" dirty="0">
              <a:solidFill>
                <a:srgbClr val="002060"/>
              </a:solidFill>
            </a:endParaRPr>
          </a:p>
        </p:txBody>
      </p:sp>
      <p:sp>
        <p:nvSpPr>
          <p:cNvPr id="8" name="TextBox 7">
            <a:extLst>
              <a:ext uri="{FF2B5EF4-FFF2-40B4-BE49-F238E27FC236}">
                <a16:creationId xmlns:a16="http://schemas.microsoft.com/office/drawing/2014/main" id="{A1525997-D434-0B5E-CDE2-E38F21888C8A}"/>
              </a:ext>
            </a:extLst>
          </p:cNvPr>
          <p:cNvSpPr txBox="1"/>
          <p:nvPr/>
        </p:nvSpPr>
        <p:spPr>
          <a:xfrm>
            <a:off x="8378981" y="1932459"/>
            <a:ext cx="3436650" cy="707886"/>
          </a:xfrm>
          <a:prstGeom prst="rect">
            <a:avLst/>
          </a:prstGeom>
          <a:noFill/>
        </p:spPr>
        <p:txBody>
          <a:bodyPr wrap="square" rtlCol="0">
            <a:spAutoFit/>
          </a:bodyPr>
          <a:lstStyle/>
          <a:p>
            <a:pPr algn="ctr"/>
            <a:r>
              <a:rPr lang="en-US" sz="2000" i="1" dirty="0">
                <a:solidFill>
                  <a:srgbClr val="002060"/>
                </a:solidFill>
              </a:rPr>
              <a:t>persons presented to hospitals as a result of self-harm in 2021</a:t>
            </a:r>
            <a:endParaRPr lang="en-IE" sz="2000" i="1" dirty="0">
              <a:solidFill>
                <a:srgbClr val="002060"/>
              </a:solidFill>
            </a:endParaRPr>
          </a:p>
        </p:txBody>
      </p:sp>
      <p:sp>
        <p:nvSpPr>
          <p:cNvPr id="9" name="Rectangle 8">
            <a:extLst>
              <a:ext uri="{FF2B5EF4-FFF2-40B4-BE49-F238E27FC236}">
                <a16:creationId xmlns:a16="http://schemas.microsoft.com/office/drawing/2014/main" id="{CC87706B-885D-B6D2-83C5-DA82B3AACC74}"/>
              </a:ext>
            </a:extLst>
          </p:cNvPr>
          <p:cNvSpPr/>
          <p:nvPr/>
        </p:nvSpPr>
        <p:spPr>
          <a:xfrm>
            <a:off x="5718924" y="750398"/>
            <a:ext cx="2111603" cy="1107996"/>
          </a:xfrm>
          <a:prstGeom prst="rect">
            <a:avLst/>
          </a:prstGeom>
          <a:noFill/>
        </p:spPr>
        <p:txBody>
          <a:bodyPr wrap="square" lIns="91440" tIns="45720" rIns="91440" bIns="45720">
            <a:spAutoFit/>
          </a:bodyPr>
          <a:lstStyle/>
          <a:p>
            <a:pPr algn="ctr"/>
            <a:r>
              <a:rPr lang="en-US" sz="6600" b="0" cap="none" spc="0" dirty="0">
                <a:ln w="0"/>
                <a:solidFill>
                  <a:srgbClr val="002060"/>
                </a:solidFill>
                <a:effectLst>
                  <a:outerShdw blurRad="38100" dist="19050" dir="2700000" algn="tl" rotWithShape="0">
                    <a:schemeClr val="dk1">
                      <a:alpha val="40000"/>
                    </a:schemeClr>
                  </a:outerShdw>
                </a:effectLst>
              </a:rPr>
              <a:t>504</a:t>
            </a:r>
          </a:p>
        </p:txBody>
      </p:sp>
      <p:sp>
        <p:nvSpPr>
          <p:cNvPr id="11" name="Rectangle 10">
            <a:extLst>
              <a:ext uri="{FF2B5EF4-FFF2-40B4-BE49-F238E27FC236}">
                <a16:creationId xmlns:a16="http://schemas.microsoft.com/office/drawing/2014/main" id="{CF7DEE06-9AC3-6BFF-8661-6397A8B0BF7E}"/>
              </a:ext>
            </a:extLst>
          </p:cNvPr>
          <p:cNvSpPr/>
          <p:nvPr/>
        </p:nvSpPr>
        <p:spPr>
          <a:xfrm>
            <a:off x="8502362" y="737225"/>
            <a:ext cx="3023533" cy="1107996"/>
          </a:xfrm>
          <a:prstGeom prst="rect">
            <a:avLst/>
          </a:prstGeom>
          <a:noFill/>
        </p:spPr>
        <p:txBody>
          <a:bodyPr wrap="square" lIns="91440" tIns="45720" rIns="91440" bIns="45720">
            <a:spAutoFit/>
          </a:bodyPr>
          <a:lstStyle/>
          <a:p>
            <a:pPr algn="ctr"/>
            <a:r>
              <a:rPr lang="en-US" sz="6600" dirty="0">
                <a:ln w="0"/>
                <a:solidFill>
                  <a:srgbClr val="002060"/>
                </a:solidFill>
                <a:effectLst>
                  <a:outerShdw blurRad="38100" dist="19050" dir="2700000" algn="tl" rotWithShape="0">
                    <a:schemeClr val="dk1">
                      <a:alpha val="40000"/>
                    </a:schemeClr>
                  </a:outerShdw>
                </a:effectLst>
              </a:rPr>
              <a:t>9,533</a:t>
            </a:r>
            <a:endParaRPr lang="en-US" sz="6600" b="0" cap="none" spc="0" dirty="0">
              <a:ln w="0"/>
              <a:solidFill>
                <a:srgbClr val="00206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137101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6ECBC-72FA-EB9A-02AA-D7522312370D}"/>
              </a:ext>
            </a:extLst>
          </p:cNvPr>
          <p:cNvSpPr>
            <a:spLocks noGrp="1"/>
          </p:cNvSpPr>
          <p:nvPr>
            <p:ph type="title"/>
          </p:nvPr>
        </p:nvSpPr>
        <p:spPr/>
        <p:txBody>
          <a:bodyPr/>
          <a:lstStyle/>
          <a:p>
            <a:r>
              <a:rPr lang="en-GB" cap="none" dirty="0"/>
              <a:t>Who comes to our services</a:t>
            </a:r>
            <a:br>
              <a:rPr lang="en-GB" cap="none" dirty="0"/>
            </a:br>
            <a:r>
              <a:rPr lang="en-GB" b="0" cap="none" dirty="0"/>
              <a:t>Gender</a:t>
            </a:r>
            <a:endParaRPr lang="en-IE" dirty="0"/>
          </a:p>
        </p:txBody>
      </p:sp>
      <p:pic>
        <p:nvPicPr>
          <p:cNvPr id="4" name="Content Placeholder 3" descr="A screenshot of a computer&#10;&#10;Description automatically generated">
            <a:extLst>
              <a:ext uri="{FF2B5EF4-FFF2-40B4-BE49-F238E27FC236}">
                <a16:creationId xmlns:a16="http://schemas.microsoft.com/office/drawing/2014/main" id="{6AA1D3F4-E4FE-4CA9-3A7C-766C01183AD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6692" t="31156" r="2879" b="54736"/>
          <a:stretch/>
        </p:blipFill>
        <p:spPr>
          <a:xfrm>
            <a:off x="659875" y="2211573"/>
            <a:ext cx="10706329" cy="2796361"/>
          </a:xfrm>
          <a:prstGeom prst="rect">
            <a:avLst/>
          </a:prstGeom>
          <a:solidFill>
            <a:srgbClr val="4F3B80"/>
          </a:solidFill>
        </p:spPr>
      </p:pic>
    </p:spTree>
    <p:extLst>
      <p:ext uri="{BB962C8B-B14F-4D97-AF65-F5344CB8AC3E}">
        <p14:creationId xmlns:p14="http://schemas.microsoft.com/office/powerpoint/2010/main" val="40540667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19F00-3696-35E0-049F-10EC30C2F3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F6A67E-B564-59E3-7E5F-3349F5CE90BB}"/>
              </a:ext>
            </a:extLst>
          </p:cNvPr>
          <p:cNvSpPr>
            <a:spLocks noGrp="1"/>
          </p:cNvSpPr>
          <p:nvPr>
            <p:ph type="title"/>
          </p:nvPr>
        </p:nvSpPr>
        <p:spPr/>
        <p:txBody>
          <a:bodyPr/>
          <a:lstStyle/>
          <a:p>
            <a:r>
              <a:rPr lang="en-GB" dirty="0"/>
              <a:t>Sustainability of services</a:t>
            </a:r>
          </a:p>
        </p:txBody>
      </p:sp>
      <p:graphicFrame>
        <p:nvGraphicFramePr>
          <p:cNvPr id="9" name="Chart 8">
            <a:extLst>
              <a:ext uri="{FF2B5EF4-FFF2-40B4-BE49-F238E27FC236}">
                <a16:creationId xmlns:a16="http://schemas.microsoft.com/office/drawing/2014/main" id="{7FA61915-06C6-12A1-FDCE-C65CBCBC1B3B}"/>
              </a:ext>
            </a:extLst>
          </p:cNvPr>
          <p:cNvGraphicFramePr/>
          <p:nvPr>
            <p:extLst/>
          </p:nvPr>
        </p:nvGraphicFramePr>
        <p:xfrm>
          <a:off x="-441063" y="1265977"/>
          <a:ext cx="8148320" cy="4922719"/>
        </p:xfrm>
        <a:graphic>
          <a:graphicData uri="http://schemas.openxmlformats.org/drawingml/2006/chart">
            <c:chart xmlns:c="http://schemas.openxmlformats.org/drawingml/2006/chart" xmlns:r="http://schemas.openxmlformats.org/officeDocument/2006/relationships" r:id="rId3"/>
          </a:graphicData>
        </a:graphic>
      </p:graphicFrame>
      <p:pic>
        <p:nvPicPr>
          <p:cNvPr id="5122" name="Picture 2" descr="Darkness into Light goes local « News Four">
            <a:extLst>
              <a:ext uri="{FF2B5EF4-FFF2-40B4-BE49-F238E27FC236}">
                <a16:creationId xmlns:a16="http://schemas.microsoft.com/office/drawing/2014/main" id="{10108240-1D1A-FC6F-FEDA-907EC12F8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7257" y="3665283"/>
            <a:ext cx="3884351" cy="258485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arkness into Light to take place tomorrow in 14 Mayo locations - Mayo Live">
            <a:extLst>
              <a:ext uri="{FF2B5EF4-FFF2-40B4-BE49-F238E27FC236}">
                <a16:creationId xmlns:a16="http://schemas.microsoft.com/office/drawing/2014/main" id="{B0BE5233-9512-1D5F-A1B0-F422921B8E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7256" y="1204531"/>
            <a:ext cx="3884351" cy="226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9945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5D46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 name="object 3"/>
          <p:cNvSpPr/>
          <p:nvPr/>
        </p:nvSpPr>
        <p:spPr>
          <a:xfrm>
            <a:off x="10596838" y="1573833"/>
            <a:ext cx="1450975" cy="989965"/>
          </a:xfrm>
          <a:custGeom>
            <a:avLst/>
            <a:gdLst/>
            <a:ahLst/>
            <a:cxnLst/>
            <a:rect l="l" t="t" r="r" b="b"/>
            <a:pathLst>
              <a:path w="1450975" h="989964">
                <a:moveTo>
                  <a:pt x="1267039" y="0"/>
                </a:moveTo>
                <a:lnTo>
                  <a:pt x="1210884" y="15002"/>
                </a:lnTo>
                <a:lnTo>
                  <a:pt x="1170384" y="32311"/>
                </a:lnTo>
                <a:lnTo>
                  <a:pt x="1127812" y="52670"/>
                </a:lnTo>
                <a:lnTo>
                  <a:pt x="1083392" y="75858"/>
                </a:lnTo>
                <a:lnTo>
                  <a:pt x="1037348" y="101654"/>
                </a:lnTo>
                <a:lnTo>
                  <a:pt x="989905" y="129836"/>
                </a:lnTo>
                <a:lnTo>
                  <a:pt x="941287" y="160182"/>
                </a:lnTo>
                <a:lnTo>
                  <a:pt x="891718" y="192472"/>
                </a:lnTo>
                <a:lnTo>
                  <a:pt x="841424" y="226483"/>
                </a:lnTo>
                <a:lnTo>
                  <a:pt x="790627" y="261994"/>
                </a:lnTo>
                <a:lnTo>
                  <a:pt x="739554" y="298784"/>
                </a:lnTo>
                <a:lnTo>
                  <a:pt x="688428" y="336631"/>
                </a:lnTo>
                <a:lnTo>
                  <a:pt x="637473" y="375313"/>
                </a:lnTo>
                <a:lnTo>
                  <a:pt x="586914" y="414610"/>
                </a:lnTo>
                <a:lnTo>
                  <a:pt x="536976" y="454299"/>
                </a:lnTo>
                <a:lnTo>
                  <a:pt x="487882" y="494159"/>
                </a:lnTo>
                <a:lnTo>
                  <a:pt x="439858" y="533969"/>
                </a:lnTo>
                <a:lnTo>
                  <a:pt x="393127" y="573507"/>
                </a:lnTo>
                <a:lnTo>
                  <a:pt x="347915" y="612552"/>
                </a:lnTo>
                <a:lnTo>
                  <a:pt x="304445" y="650881"/>
                </a:lnTo>
                <a:lnTo>
                  <a:pt x="262941" y="688275"/>
                </a:lnTo>
                <a:lnTo>
                  <a:pt x="223629" y="724510"/>
                </a:lnTo>
                <a:lnTo>
                  <a:pt x="186733" y="759366"/>
                </a:lnTo>
                <a:lnTo>
                  <a:pt x="152476" y="792621"/>
                </a:lnTo>
                <a:lnTo>
                  <a:pt x="121084" y="824054"/>
                </a:lnTo>
                <a:lnTo>
                  <a:pt x="92781" y="853442"/>
                </a:lnTo>
                <a:lnTo>
                  <a:pt x="46340" y="905202"/>
                </a:lnTo>
                <a:lnTo>
                  <a:pt x="14946" y="946128"/>
                </a:lnTo>
                <a:lnTo>
                  <a:pt x="0" y="983328"/>
                </a:lnTo>
                <a:lnTo>
                  <a:pt x="4486" y="988391"/>
                </a:lnTo>
                <a:lnTo>
                  <a:pt x="15651" y="989660"/>
                </a:lnTo>
                <a:lnTo>
                  <a:pt x="33713" y="987694"/>
                </a:lnTo>
                <a:lnTo>
                  <a:pt x="88572" y="974887"/>
                </a:lnTo>
                <a:lnTo>
                  <a:pt x="165157" y="951632"/>
                </a:lnTo>
                <a:lnTo>
                  <a:pt x="210377" y="936606"/>
                </a:lnTo>
                <a:lnTo>
                  <a:pt x="259564" y="919592"/>
                </a:lnTo>
                <a:lnTo>
                  <a:pt x="367887" y="880428"/>
                </a:lnTo>
                <a:lnTo>
                  <a:pt x="547920" y="811961"/>
                </a:lnTo>
                <a:lnTo>
                  <a:pt x="800220" y="711253"/>
                </a:lnTo>
                <a:lnTo>
                  <a:pt x="1037885" y="611969"/>
                </a:lnTo>
                <a:lnTo>
                  <a:pt x="1141465" y="567017"/>
                </a:lnTo>
                <a:lnTo>
                  <a:pt x="1229671" y="527408"/>
                </a:lnTo>
                <a:lnTo>
                  <a:pt x="1266788" y="510126"/>
                </a:lnTo>
                <a:lnTo>
                  <a:pt x="1324609" y="481648"/>
                </a:lnTo>
                <a:lnTo>
                  <a:pt x="1385543" y="442253"/>
                </a:lnTo>
                <a:lnTo>
                  <a:pt x="1415774" y="409394"/>
                </a:lnTo>
                <a:lnTo>
                  <a:pt x="1436033" y="373177"/>
                </a:lnTo>
                <a:lnTo>
                  <a:pt x="1447325" y="334490"/>
                </a:lnTo>
                <a:lnTo>
                  <a:pt x="1450655" y="294222"/>
                </a:lnTo>
                <a:lnTo>
                  <a:pt x="1447028" y="253261"/>
                </a:lnTo>
                <a:lnTo>
                  <a:pt x="1437447" y="212495"/>
                </a:lnTo>
                <a:lnTo>
                  <a:pt x="1422918" y="172813"/>
                </a:lnTo>
                <a:lnTo>
                  <a:pt x="1404444" y="135103"/>
                </a:lnTo>
                <a:lnTo>
                  <a:pt x="1383032" y="100253"/>
                </a:lnTo>
                <a:lnTo>
                  <a:pt x="1359684" y="69152"/>
                </a:lnTo>
                <a:lnTo>
                  <a:pt x="1311203" y="21749"/>
                </a:lnTo>
                <a:lnTo>
                  <a:pt x="1267039" y="0"/>
                </a:lnTo>
                <a:close/>
              </a:path>
            </a:pathLst>
          </a:custGeom>
          <a:solidFill>
            <a:srgbClr val="3E2C5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4" name="object 4"/>
          <p:cNvSpPr/>
          <p:nvPr/>
        </p:nvSpPr>
        <p:spPr>
          <a:xfrm>
            <a:off x="8774321" y="486822"/>
            <a:ext cx="3073400" cy="2471420"/>
          </a:xfrm>
          <a:custGeom>
            <a:avLst/>
            <a:gdLst/>
            <a:ahLst/>
            <a:cxnLst/>
            <a:rect l="l" t="t" r="r" b="b"/>
            <a:pathLst>
              <a:path w="3073400" h="2471420">
                <a:moveTo>
                  <a:pt x="2631959" y="0"/>
                </a:moveTo>
                <a:lnTo>
                  <a:pt x="2590236" y="4980"/>
                </a:lnTo>
                <a:lnTo>
                  <a:pt x="2547728" y="18002"/>
                </a:lnTo>
                <a:lnTo>
                  <a:pt x="2484643" y="46055"/>
                </a:lnTo>
                <a:lnTo>
                  <a:pt x="2416953" y="80824"/>
                </a:lnTo>
                <a:lnTo>
                  <a:pt x="2381495" y="100603"/>
                </a:lnTo>
                <a:lnTo>
                  <a:pt x="2345024" y="121912"/>
                </a:lnTo>
                <a:lnTo>
                  <a:pt x="2307585" y="144702"/>
                </a:lnTo>
                <a:lnTo>
                  <a:pt x="2269224" y="168924"/>
                </a:lnTo>
                <a:lnTo>
                  <a:pt x="2229988" y="194527"/>
                </a:lnTo>
                <a:lnTo>
                  <a:pt x="2189922" y="221463"/>
                </a:lnTo>
                <a:lnTo>
                  <a:pt x="2149072" y="249682"/>
                </a:lnTo>
                <a:lnTo>
                  <a:pt x="2107484" y="279134"/>
                </a:lnTo>
                <a:lnTo>
                  <a:pt x="2065204" y="309771"/>
                </a:lnTo>
                <a:lnTo>
                  <a:pt x="2022278" y="341541"/>
                </a:lnTo>
                <a:lnTo>
                  <a:pt x="1978753" y="374397"/>
                </a:lnTo>
                <a:lnTo>
                  <a:pt x="1934673" y="408289"/>
                </a:lnTo>
                <a:lnTo>
                  <a:pt x="1890085" y="443167"/>
                </a:lnTo>
                <a:lnTo>
                  <a:pt x="1845035" y="478981"/>
                </a:lnTo>
                <a:lnTo>
                  <a:pt x="1799569" y="515683"/>
                </a:lnTo>
                <a:lnTo>
                  <a:pt x="1753733" y="553222"/>
                </a:lnTo>
                <a:lnTo>
                  <a:pt x="1707572" y="591550"/>
                </a:lnTo>
                <a:lnTo>
                  <a:pt x="1661133" y="630616"/>
                </a:lnTo>
                <a:lnTo>
                  <a:pt x="1614462" y="670372"/>
                </a:lnTo>
                <a:lnTo>
                  <a:pt x="1567604" y="710767"/>
                </a:lnTo>
                <a:lnTo>
                  <a:pt x="1473514" y="793280"/>
                </a:lnTo>
                <a:lnTo>
                  <a:pt x="1379229" y="877758"/>
                </a:lnTo>
                <a:lnTo>
                  <a:pt x="1285118" y="963806"/>
                </a:lnTo>
                <a:lnTo>
                  <a:pt x="1191548" y="1051029"/>
                </a:lnTo>
                <a:lnTo>
                  <a:pt x="1098797" y="1139116"/>
                </a:lnTo>
                <a:lnTo>
                  <a:pt x="1007503" y="1227413"/>
                </a:lnTo>
                <a:lnTo>
                  <a:pt x="917762" y="1315783"/>
                </a:lnTo>
                <a:lnTo>
                  <a:pt x="830034" y="1403744"/>
                </a:lnTo>
                <a:lnTo>
                  <a:pt x="744685" y="1490900"/>
                </a:lnTo>
                <a:lnTo>
                  <a:pt x="662084" y="1576856"/>
                </a:lnTo>
                <a:lnTo>
                  <a:pt x="621928" y="1619260"/>
                </a:lnTo>
                <a:lnTo>
                  <a:pt x="582597" y="1661216"/>
                </a:lnTo>
                <a:lnTo>
                  <a:pt x="544136" y="1702673"/>
                </a:lnTo>
                <a:lnTo>
                  <a:pt x="506592" y="1743583"/>
                </a:lnTo>
                <a:lnTo>
                  <a:pt x="470011" y="1783896"/>
                </a:lnTo>
                <a:lnTo>
                  <a:pt x="434438" y="1823563"/>
                </a:lnTo>
                <a:lnTo>
                  <a:pt x="399920" y="1862534"/>
                </a:lnTo>
                <a:lnTo>
                  <a:pt x="366502" y="1900759"/>
                </a:lnTo>
                <a:lnTo>
                  <a:pt x="334230" y="1938189"/>
                </a:lnTo>
                <a:lnTo>
                  <a:pt x="303151" y="1974776"/>
                </a:lnTo>
                <a:lnTo>
                  <a:pt x="273310" y="2010468"/>
                </a:lnTo>
                <a:lnTo>
                  <a:pt x="244753" y="2045217"/>
                </a:lnTo>
                <a:lnTo>
                  <a:pt x="217526" y="2078973"/>
                </a:lnTo>
                <a:lnTo>
                  <a:pt x="191676" y="2111688"/>
                </a:lnTo>
                <a:lnTo>
                  <a:pt x="167247" y="2143310"/>
                </a:lnTo>
                <a:lnTo>
                  <a:pt x="144287" y="2173791"/>
                </a:lnTo>
                <a:lnTo>
                  <a:pt x="102954" y="2231133"/>
                </a:lnTo>
                <a:lnTo>
                  <a:pt x="68045" y="2283316"/>
                </a:lnTo>
                <a:lnTo>
                  <a:pt x="39928" y="2329945"/>
                </a:lnTo>
                <a:lnTo>
                  <a:pt x="18969" y="2370624"/>
                </a:lnTo>
                <a:lnTo>
                  <a:pt x="1759" y="2419621"/>
                </a:lnTo>
                <a:lnTo>
                  <a:pt x="0" y="2432549"/>
                </a:lnTo>
                <a:lnTo>
                  <a:pt x="312" y="2443717"/>
                </a:lnTo>
                <a:lnTo>
                  <a:pt x="34447" y="2470799"/>
                </a:lnTo>
                <a:lnTo>
                  <a:pt x="48373" y="2470523"/>
                </a:lnTo>
                <a:lnTo>
                  <a:pt x="104293" y="2459356"/>
                </a:lnTo>
                <a:lnTo>
                  <a:pt x="152727" y="2443694"/>
                </a:lnTo>
                <a:lnTo>
                  <a:pt x="209260" y="2421917"/>
                </a:lnTo>
                <a:lnTo>
                  <a:pt x="273528" y="2394293"/>
                </a:lnTo>
                <a:lnTo>
                  <a:pt x="308366" y="2378402"/>
                </a:lnTo>
                <a:lnTo>
                  <a:pt x="344915" y="2361183"/>
                </a:lnTo>
                <a:lnTo>
                  <a:pt x="383104" y="2342676"/>
                </a:lnTo>
                <a:lnTo>
                  <a:pt x="422866" y="2322925"/>
                </a:lnTo>
                <a:lnTo>
                  <a:pt x="464129" y="2301971"/>
                </a:lnTo>
                <a:lnTo>
                  <a:pt x="550888" y="2256624"/>
                </a:lnTo>
                <a:lnTo>
                  <a:pt x="642826" y="2206974"/>
                </a:lnTo>
                <a:lnTo>
                  <a:pt x="739389" y="2153359"/>
                </a:lnTo>
                <a:lnTo>
                  <a:pt x="891695" y="2066239"/>
                </a:lnTo>
                <a:lnTo>
                  <a:pt x="1051292" y="1972098"/>
                </a:lnTo>
                <a:lnTo>
                  <a:pt x="1216311" y="1872075"/>
                </a:lnTo>
                <a:lnTo>
                  <a:pt x="1384882" y="1767309"/>
                </a:lnTo>
                <a:lnTo>
                  <a:pt x="1555136" y="1658943"/>
                </a:lnTo>
                <a:lnTo>
                  <a:pt x="1725203" y="1548115"/>
                </a:lnTo>
                <a:lnTo>
                  <a:pt x="1893213" y="1435966"/>
                </a:lnTo>
                <a:lnTo>
                  <a:pt x="2057298" y="1323637"/>
                </a:lnTo>
                <a:lnTo>
                  <a:pt x="2163583" y="1249213"/>
                </a:lnTo>
                <a:lnTo>
                  <a:pt x="2266739" y="1175553"/>
                </a:lnTo>
                <a:lnTo>
                  <a:pt x="2317088" y="1139029"/>
                </a:lnTo>
                <a:lnTo>
                  <a:pt x="2414393" y="1067236"/>
                </a:lnTo>
                <a:lnTo>
                  <a:pt x="2507301" y="996965"/>
                </a:lnTo>
                <a:lnTo>
                  <a:pt x="2551889" y="962539"/>
                </a:lnTo>
                <a:lnTo>
                  <a:pt x="2595140" y="928641"/>
                </a:lnTo>
                <a:lnTo>
                  <a:pt x="2636986" y="895314"/>
                </a:lnTo>
                <a:lnTo>
                  <a:pt x="2677357" y="862601"/>
                </a:lnTo>
                <a:lnTo>
                  <a:pt x="2716184" y="830544"/>
                </a:lnTo>
                <a:lnTo>
                  <a:pt x="2753398" y="799184"/>
                </a:lnTo>
                <a:lnTo>
                  <a:pt x="2788929" y="768564"/>
                </a:lnTo>
                <a:lnTo>
                  <a:pt x="2822708" y="738727"/>
                </a:lnTo>
                <a:lnTo>
                  <a:pt x="2854667" y="709714"/>
                </a:lnTo>
                <a:lnTo>
                  <a:pt x="2884735" y="681567"/>
                </a:lnTo>
                <a:lnTo>
                  <a:pt x="2912843" y="654330"/>
                </a:lnTo>
                <a:lnTo>
                  <a:pt x="2962904" y="602751"/>
                </a:lnTo>
                <a:lnTo>
                  <a:pt x="3004296" y="555315"/>
                </a:lnTo>
                <a:lnTo>
                  <a:pt x="3036465" y="512360"/>
                </a:lnTo>
                <a:lnTo>
                  <a:pt x="3058857" y="474222"/>
                </a:lnTo>
                <a:lnTo>
                  <a:pt x="3072902" y="426790"/>
                </a:lnTo>
                <a:lnTo>
                  <a:pt x="3072095" y="413754"/>
                </a:lnTo>
                <a:lnTo>
                  <a:pt x="3049918" y="364411"/>
                </a:lnTo>
                <a:lnTo>
                  <a:pt x="3028995" y="325375"/>
                </a:lnTo>
                <a:lnTo>
                  <a:pt x="3005774" y="285735"/>
                </a:lnTo>
                <a:lnTo>
                  <a:pt x="2980371" y="246155"/>
                </a:lnTo>
                <a:lnTo>
                  <a:pt x="2952904" y="207301"/>
                </a:lnTo>
                <a:lnTo>
                  <a:pt x="2923488" y="169837"/>
                </a:lnTo>
                <a:lnTo>
                  <a:pt x="2892240" y="134429"/>
                </a:lnTo>
                <a:lnTo>
                  <a:pt x="2859275" y="101742"/>
                </a:lnTo>
                <a:lnTo>
                  <a:pt x="2824710" y="72441"/>
                </a:lnTo>
                <a:lnTo>
                  <a:pt x="2788662" y="47190"/>
                </a:lnTo>
                <a:lnTo>
                  <a:pt x="2751247" y="26656"/>
                </a:lnTo>
                <a:lnTo>
                  <a:pt x="2712580" y="11503"/>
                </a:lnTo>
                <a:lnTo>
                  <a:pt x="2672779" y="2395"/>
                </a:lnTo>
                <a:lnTo>
                  <a:pt x="2631959" y="0"/>
                </a:lnTo>
                <a:close/>
              </a:path>
            </a:pathLst>
          </a:custGeom>
          <a:solidFill>
            <a:srgbClr val="3E2C5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5" name="object 5"/>
          <p:cNvSpPr/>
          <p:nvPr/>
        </p:nvSpPr>
        <p:spPr>
          <a:xfrm>
            <a:off x="9217042" y="192484"/>
            <a:ext cx="1094740" cy="1392555"/>
          </a:xfrm>
          <a:custGeom>
            <a:avLst/>
            <a:gdLst/>
            <a:ahLst/>
            <a:cxnLst/>
            <a:rect l="l" t="t" r="r" b="b"/>
            <a:pathLst>
              <a:path w="1094740" h="1392555">
                <a:moveTo>
                  <a:pt x="904262" y="0"/>
                </a:moveTo>
                <a:lnTo>
                  <a:pt x="857232" y="4365"/>
                </a:lnTo>
                <a:lnTo>
                  <a:pt x="818934" y="18851"/>
                </a:lnTo>
                <a:lnTo>
                  <a:pt x="784207" y="41671"/>
                </a:lnTo>
                <a:lnTo>
                  <a:pt x="751862" y="70445"/>
                </a:lnTo>
                <a:lnTo>
                  <a:pt x="720707" y="102790"/>
                </a:lnTo>
                <a:lnTo>
                  <a:pt x="691698" y="137905"/>
                </a:lnTo>
                <a:lnTo>
                  <a:pt x="650394" y="193288"/>
                </a:lnTo>
                <a:lnTo>
                  <a:pt x="625824" y="227629"/>
                </a:lnTo>
                <a:lnTo>
                  <a:pt x="599010" y="265895"/>
                </a:lnTo>
                <a:lnTo>
                  <a:pt x="570230" y="307707"/>
                </a:lnTo>
                <a:lnTo>
                  <a:pt x="539760" y="352683"/>
                </a:lnTo>
                <a:lnTo>
                  <a:pt x="507878" y="400444"/>
                </a:lnTo>
                <a:lnTo>
                  <a:pt x="474860" y="450608"/>
                </a:lnTo>
                <a:lnTo>
                  <a:pt x="440984" y="502795"/>
                </a:lnTo>
                <a:lnTo>
                  <a:pt x="406525" y="556625"/>
                </a:lnTo>
                <a:lnTo>
                  <a:pt x="371762" y="611718"/>
                </a:lnTo>
                <a:lnTo>
                  <a:pt x="336970" y="667692"/>
                </a:lnTo>
                <a:lnTo>
                  <a:pt x="302427" y="724168"/>
                </a:lnTo>
                <a:lnTo>
                  <a:pt x="268410" y="780764"/>
                </a:lnTo>
                <a:lnTo>
                  <a:pt x="235195" y="837101"/>
                </a:lnTo>
                <a:lnTo>
                  <a:pt x="203059" y="892798"/>
                </a:lnTo>
                <a:lnTo>
                  <a:pt x="172280" y="947474"/>
                </a:lnTo>
                <a:lnTo>
                  <a:pt x="143134" y="1000749"/>
                </a:lnTo>
                <a:lnTo>
                  <a:pt x="115899" y="1052242"/>
                </a:lnTo>
                <a:lnTo>
                  <a:pt x="90850" y="1101574"/>
                </a:lnTo>
                <a:lnTo>
                  <a:pt x="68265" y="1148363"/>
                </a:lnTo>
                <a:lnTo>
                  <a:pt x="48420" y="1192229"/>
                </a:lnTo>
                <a:lnTo>
                  <a:pt x="31593" y="1232792"/>
                </a:lnTo>
                <a:lnTo>
                  <a:pt x="18061" y="1269671"/>
                </a:lnTo>
                <a:lnTo>
                  <a:pt x="1987" y="1330855"/>
                </a:lnTo>
                <a:lnTo>
                  <a:pt x="0" y="1354399"/>
                </a:lnTo>
                <a:lnTo>
                  <a:pt x="2414" y="1372738"/>
                </a:lnTo>
                <a:lnTo>
                  <a:pt x="9507" y="1385490"/>
                </a:lnTo>
                <a:lnTo>
                  <a:pt x="21483" y="1392075"/>
                </a:lnTo>
                <a:lnTo>
                  <a:pt x="37557" y="1392419"/>
                </a:lnTo>
                <a:lnTo>
                  <a:pt x="57449" y="1386902"/>
                </a:lnTo>
                <a:lnTo>
                  <a:pt x="107555" y="1359803"/>
                </a:lnTo>
                <a:lnTo>
                  <a:pt x="169544" y="1313817"/>
                </a:lnTo>
                <a:lnTo>
                  <a:pt x="204290" y="1284692"/>
                </a:lnTo>
                <a:lnTo>
                  <a:pt x="241161" y="1251983"/>
                </a:lnTo>
                <a:lnTo>
                  <a:pt x="279875" y="1216073"/>
                </a:lnTo>
                <a:lnTo>
                  <a:pt x="320150" y="1177340"/>
                </a:lnTo>
                <a:lnTo>
                  <a:pt x="361704" y="1136164"/>
                </a:lnTo>
                <a:lnTo>
                  <a:pt x="404254" y="1092925"/>
                </a:lnTo>
                <a:lnTo>
                  <a:pt x="447520" y="1048004"/>
                </a:lnTo>
                <a:lnTo>
                  <a:pt x="491218" y="1001779"/>
                </a:lnTo>
                <a:lnTo>
                  <a:pt x="535067" y="954631"/>
                </a:lnTo>
                <a:lnTo>
                  <a:pt x="578786" y="906939"/>
                </a:lnTo>
                <a:lnTo>
                  <a:pt x="622091" y="859083"/>
                </a:lnTo>
                <a:lnTo>
                  <a:pt x="664701" y="811444"/>
                </a:lnTo>
                <a:lnTo>
                  <a:pt x="706334" y="764400"/>
                </a:lnTo>
                <a:lnTo>
                  <a:pt x="746708" y="718333"/>
                </a:lnTo>
                <a:lnTo>
                  <a:pt x="822550" y="630644"/>
                </a:lnTo>
                <a:lnTo>
                  <a:pt x="889973" y="551417"/>
                </a:lnTo>
                <a:lnTo>
                  <a:pt x="946718" y="483690"/>
                </a:lnTo>
                <a:lnTo>
                  <a:pt x="990532" y="430501"/>
                </a:lnTo>
                <a:lnTo>
                  <a:pt x="1019157" y="394890"/>
                </a:lnTo>
                <a:lnTo>
                  <a:pt x="1060035" y="336550"/>
                </a:lnTo>
                <a:lnTo>
                  <a:pt x="1089007" y="271065"/>
                </a:lnTo>
                <a:lnTo>
                  <a:pt x="1094464" y="218777"/>
                </a:lnTo>
                <a:lnTo>
                  <a:pt x="1087420" y="164703"/>
                </a:lnTo>
                <a:lnTo>
                  <a:pt x="1068469" y="113010"/>
                </a:lnTo>
                <a:lnTo>
                  <a:pt x="1038207" y="67865"/>
                </a:lnTo>
                <a:lnTo>
                  <a:pt x="998321" y="32940"/>
                </a:lnTo>
                <a:lnTo>
                  <a:pt x="952482" y="9921"/>
                </a:lnTo>
                <a:lnTo>
                  <a:pt x="904262" y="0"/>
                </a:lnTo>
                <a:close/>
              </a:path>
            </a:pathLst>
          </a:custGeom>
          <a:solidFill>
            <a:srgbClr val="3E2C5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6" name="object 6"/>
          <p:cNvSpPr/>
          <p:nvPr/>
        </p:nvSpPr>
        <p:spPr>
          <a:xfrm>
            <a:off x="10337800" y="5360135"/>
            <a:ext cx="1368425" cy="967740"/>
          </a:xfrm>
          <a:custGeom>
            <a:avLst/>
            <a:gdLst/>
            <a:ahLst/>
            <a:cxnLst/>
            <a:rect l="l" t="t" r="r" b="b"/>
            <a:pathLst>
              <a:path w="1368425" h="967739">
                <a:moveTo>
                  <a:pt x="49846" y="0"/>
                </a:moveTo>
                <a:lnTo>
                  <a:pt x="29368" y="2805"/>
                </a:lnTo>
                <a:lnTo>
                  <a:pt x="14006" y="9306"/>
                </a:lnTo>
                <a:lnTo>
                  <a:pt x="4102" y="19701"/>
                </a:lnTo>
                <a:lnTo>
                  <a:pt x="0" y="34189"/>
                </a:lnTo>
                <a:lnTo>
                  <a:pt x="1639" y="54204"/>
                </a:lnTo>
                <a:lnTo>
                  <a:pt x="22562" y="102885"/>
                </a:lnTo>
                <a:lnTo>
                  <a:pt x="64509" y="161518"/>
                </a:lnTo>
                <a:lnTo>
                  <a:pt x="92429" y="193975"/>
                </a:lnTo>
                <a:lnTo>
                  <a:pt x="124480" y="228207"/>
                </a:lnTo>
                <a:lnTo>
                  <a:pt x="160287" y="263980"/>
                </a:lnTo>
                <a:lnTo>
                  <a:pt x="199476" y="301054"/>
                </a:lnTo>
                <a:lnTo>
                  <a:pt x="241671" y="339194"/>
                </a:lnTo>
                <a:lnTo>
                  <a:pt x="286497" y="378161"/>
                </a:lnTo>
                <a:lnTo>
                  <a:pt x="333579" y="417719"/>
                </a:lnTo>
                <a:lnTo>
                  <a:pt x="382543" y="457631"/>
                </a:lnTo>
                <a:lnTo>
                  <a:pt x="433013" y="497658"/>
                </a:lnTo>
                <a:lnTo>
                  <a:pt x="484614" y="537565"/>
                </a:lnTo>
                <a:lnTo>
                  <a:pt x="536971" y="577114"/>
                </a:lnTo>
                <a:lnTo>
                  <a:pt x="589710" y="616067"/>
                </a:lnTo>
                <a:lnTo>
                  <a:pt x="642456" y="654188"/>
                </a:lnTo>
                <a:lnTo>
                  <a:pt x="694832" y="691240"/>
                </a:lnTo>
                <a:lnTo>
                  <a:pt x="746466" y="726984"/>
                </a:lnTo>
                <a:lnTo>
                  <a:pt x="796980" y="761184"/>
                </a:lnTo>
                <a:lnTo>
                  <a:pt x="846001" y="793603"/>
                </a:lnTo>
                <a:lnTo>
                  <a:pt x="893154" y="824004"/>
                </a:lnTo>
                <a:lnTo>
                  <a:pt x="938063" y="852148"/>
                </a:lnTo>
                <a:lnTo>
                  <a:pt x="980354" y="877800"/>
                </a:lnTo>
                <a:lnTo>
                  <a:pt x="1019651" y="900722"/>
                </a:lnTo>
                <a:lnTo>
                  <a:pt x="1055580" y="920677"/>
                </a:lnTo>
                <a:lnTo>
                  <a:pt x="1115833" y="950735"/>
                </a:lnTo>
                <a:lnTo>
                  <a:pt x="1158112" y="966079"/>
                </a:lnTo>
                <a:lnTo>
                  <a:pt x="1171575" y="967639"/>
                </a:lnTo>
                <a:lnTo>
                  <a:pt x="1201617" y="959900"/>
                </a:lnTo>
                <a:lnTo>
                  <a:pt x="1235057" y="940296"/>
                </a:lnTo>
                <a:lnTo>
                  <a:pt x="1269412" y="911077"/>
                </a:lnTo>
                <a:lnTo>
                  <a:pt x="1302198" y="874488"/>
                </a:lnTo>
                <a:lnTo>
                  <a:pt x="1330934" y="832778"/>
                </a:lnTo>
                <a:lnTo>
                  <a:pt x="1353137" y="788193"/>
                </a:lnTo>
                <a:lnTo>
                  <a:pt x="1366325" y="742980"/>
                </a:lnTo>
                <a:lnTo>
                  <a:pt x="1368015" y="699388"/>
                </a:lnTo>
                <a:lnTo>
                  <a:pt x="1355725" y="659664"/>
                </a:lnTo>
                <a:lnTo>
                  <a:pt x="1311427" y="613417"/>
                </a:lnTo>
                <a:lnTo>
                  <a:pt x="1257300" y="571865"/>
                </a:lnTo>
                <a:lnTo>
                  <a:pt x="1223883" y="548471"/>
                </a:lnTo>
                <a:lnTo>
                  <a:pt x="1186687" y="523596"/>
                </a:lnTo>
                <a:lnTo>
                  <a:pt x="1146055" y="497440"/>
                </a:lnTo>
                <a:lnTo>
                  <a:pt x="1102328" y="470201"/>
                </a:lnTo>
                <a:lnTo>
                  <a:pt x="1055849" y="442079"/>
                </a:lnTo>
                <a:lnTo>
                  <a:pt x="1006959" y="413273"/>
                </a:lnTo>
                <a:lnTo>
                  <a:pt x="956001" y="383982"/>
                </a:lnTo>
                <a:lnTo>
                  <a:pt x="903317" y="354404"/>
                </a:lnTo>
                <a:lnTo>
                  <a:pt x="849248" y="324740"/>
                </a:lnTo>
                <a:lnTo>
                  <a:pt x="794138" y="295187"/>
                </a:lnTo>
                <a:lnTo>
                  <a:pt x="738328" y="265945"/>
                </a:lnTo>
                <a:lnTo>
                  <a:pt x="682161" y="237214"/>
                </a:lnTo>
                <a:lnTo>
                  <a:pt x="625977" y="209191"/>
                </a:lnTo>
                <a:lnTo>
                  <a:pt x="570121" y="182077"/>
                </a:lnTo>
                <a:lnTo>
                  <a:pt x="514933" y="156070"/>
                </a:lnTo>
                <a:lnTo>
                  <a:pt x="460755" y="131369"/>
                </a:lnTo>
                <a:lnTo>
                  <a:pt x="407931" y="108174"/>
                </a:lnTo>
                <a:lnTo>
                  <a:pt x="356802" y="86683"/>
                </a:lnTo>
                <a:lnTo>
                  <a:pt x="307710" y="67095"/>
                </a:lnTo>
                <a:lnTo>
                  <a:pt x="260997" y="49610"/>
                </a:lnTo>
                <a:lnTo>
                  <a:pt x="217006" y="34427"/>
                </a:lnTo>
                <a:lnTo>
                  <a:pt x="176079" y="21744"/>
                </a:lnTo>
                <a:lnTo>
                  <a:pt x="138556" y="11761"/>
                </a:lnTo>
                <a:lnTo>
                  <a:pt x="75098" y="689"/>
                </a:lnTo>
                <a:lnTo>
                  <a:pt x="49846" y="0"/>
                </a:lnTo>
                <a:close/>
              </a:path>
            </a:pathLst>
          </a:custGeom>
          <a:solidFill>
            <a:srgbClr val="3E2C5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7" name="object 7"/>
          <p:cNvSpPr/>
          <p:nvPr/>
        </p:nvSpPr>
        <p:spPr>
          <a:xfrm>
            <a:off x="5340101" y="0"/>
            <a:ext cx="1049020" cy="1200150"/>
          </a:xfrm>
          <a:custGeom>
            <a:avLst/>
            <a:gdLst/>
            <a:ahLst/>
            <a:cxnLst/>
            <a:rect l="l" t="t" r="r" b="b"/>
            <a:pathLst>
              <a:path w="1049020" h="1200150">
                <a:moveTo>
                  <a:pt x="393948" y="0"/>
                </a:moveTo>
                <a:lnTo>
                  <a:pt x="41523" y="0"/>
                </a:lnTo>
                <a:lnTo>
                  <a:pt x="22125" y="25400"/>
                </a:lnTo>
                <a:lnTo>
                  <a:pt x="7788" y="53181"/>
                </a:lnTo>
                <a:lnTo>
                  <a:pt x="0" y="82153"/>
                </a:lnTo>
                <a:lnTo>
                  <a:pt x="248" y="111125"/>
                </a:lnTo>
                <a:lnTo>
                  <a:pt x="24321" y="170320"/>
                </a:lnTo>
                <a:lnTo>
                  <a:pt x="59601" y="228544"/>
                </a:lnTo>
                <a:lnTo>
                  <a:pt x="82264" y="262362"/>
                </a:lnTo>
                <a:lnTo>
                  <a:pt x="107944" y="298907"/>
                </a:lnTo>
                <a:lnTo>
                  <a:pt x="136392" y="337871"/>
                </a:lnTo>
                <a:lnTo>
                  <a:pt x="167359" y="378948"/>
                </a:lnTo>
                <a:lnTo>
                  <a:pt x="200597" y="421830"/>
                </a:lnTo>
                <a:lnTo>
                  <a:pt x="235856" y="466209"/>
                </a:lnTo>
                <a:lnTo>
                  <a:pt x="272888" y="511778"/>
                </a:lnTo>
                <a:lnTo>
                  <a:pt x="311444" y="558230"/>
                </a:lnTo>
                <a:lnTo>
                  <a:pt x="351276" y="605256"/>
                </a:lnTo>
                <a:lnTo>
                  <a:pt x="392133" y="652550"/>
                </a:lnTo>
                <a:lnTo>
                  <a:pt x="433769" y="699804"/>
                </a:lnTo>
                <a:lnTo>
                  <a:pt x="475933" y="746710"/>
                </a:lnTo>
                <a:lnTo>
                  <a:pt x="518376" y="792962"/>
                </a:lnTo>
                <a:lnTo>
                  <a:pt x="560851" y="838251"/>
                </a:lnTo>
                <a:lnTo>
                  <a:pt x="603109" y="882270"/>
                </a:lnTo>
                <a:lnTo>
                  <a:pt x="644900" y="924712"/>
                </a:lnTo>
                <a:lnTo>
                  <a:pt x="685975" y="965269"/>
                </a:lnTo>
                <a:lnTo>
                  <a:pt x="726086" y="1003634"/>
                </a:lnTo>
                <a:lnTo>
                  <a:pt x="764985" y="1039499"/>
                </a:lnTo>
                <a:lnTo>
                  <a:pt x="802421" y="1072557"/>
                </a:lnTo>
                <a:lnTo>
                  <a:pt x="838147" y="1102500"/>
                </a:lnTo>
                <a:lnTo>
                  <a:pt x="871913" y="1129022"/>
                </a:lnTo>
                <a:lnTo>
                  <a:pt x="903472" y="1151813"/>
                </a:lnTo>
                <a:lnTo>
                  <a:pt x="958968" y="1184978"/>
                </a:lnTo>
                <a:lnTo>
                  <a:pt x="1002646" y="1199535"/>
                </a:lnTo>
                <a:lnTo>
                  <a:pt x="1019430" y="1199067"/>
                </a:lnTo>
                <a:lnTo>
                  <a:pt x="1032514" y="1193024"/>
                </a:lnTo>
                <a:lnTo>
                  <a:pt x="1041648" y="1181100"/>
                </a:lnTo>
                <a:lnTo>
                  <a:pt x="1047054" y="1163180"/>
                </a:lnTo>
                <a:lnTo>
                  <a:pt x="1048451" y="1140913"/>
                </a:lnTo>
                <a:lnTo>
                  <a:pt x="1046058" y="1114594"/>
                </a:lnTo>
                <a:lnTo>
                  <a:pt x="1030774" y="1050975"/>
                </a:lnTo>
                <a:lnTo>
                  <a:pt x="1018321" y="1014263"/>
                </a:lnTo>
                <a:lnTo>
                  <a:pt x="1002952" y="974675"/>
                </a:lnTo>
                <a:lnTo>
                  <a:pt x="984886" y="932505"/>
                </a:lnTo>
                <a:lnTo>
                  <a:pt x="964342" y="888048"/>
                </a:lnTo>
                <a:lnTo>
                  <a:pt x="941538" y="841598"/>
                </a:lnTo>
                <a:lnTo>
                  <a:pt x="916693" y="793448"/>
                </a:lnTo>
                <a:lnTo>
                  <a:pt x="890025" y="743894"/>
                </a:lnTo>
                <a:lnTo>
                  <a:pt x="861754" y="693228"/>
                </a:lnTo>
                <a:lnTo>
                  <a:pt x="832098" y="641746"/>
                </a:lnTo>
                <a:lnTo>
                  <a:pt x="801275" y="589742"/>
                </a:lnTo>
                <a:lnTo>
                  <a:pt x="769505" y="537509"/>
                </a:lnTo>
                <a:lnTo>
                  <a:pt x="737005" y="485343"/>
                </a:lnTo>
                <a:lnTo>
                  <a:pt x="703996" y="433536"/>
                </a:lnTo>
                <a:lnTo>
                  <a:pt x="670695" y="382384"/>
                </a:lnTo>
                <a:lnTo>
                  <a:pt x="637321" y="332180"/>
                </a:lnTo>
                <a:lnTo>
                  <a:pt x="604093" y="283219"/>
                </a:lnTo>
                <a:lnTo>
                  <a:pt x="571229" y="235795"/>
                </a:lnTo>
                <a:lnTo>
                  <a:pt x="538949" y="190202"/>
                </a:lnTo>
                <a:lnTo>
                  <a:pt x="507470" y="146734"/>
                </a:lnTo>
                <a:lnTo>
                  <a:pt x="477012" y="105686"/>
                </a:lnTo>
                <a:lnTo>
                  <a:pt x="447793" y="67351"/>
                </a:lnTo>
                <a:lnTo>
                  <a:pt x="420032" y="32024"/>
                </a:lnTo>
                <a:lnTo>
                  <a:pt x="393948" y="0"/>
                </a:lnTo>
                <a:close/>
              </a:path>
            </a:pathLst>
          </a:custGeom>
          <a:solidFill>
            <a:srgbClr val="3E2C5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8" name="object 8"/>
          <p:cNvSpPr/>
          <p:nvPr/>
        </p:nvSpPr>
        <p:spPr>
          <a:xfrm>
            <a:off x="6419850" y="0"/>
            <a:ext cx="1024255" cy="2494915"/>
          </a:xfrm>
          <a:custGeom>
            <a:avLst/>
            <a:gdLst/>
            <a:ahLst/>
            <a:cxnLst/>
            <a:rect l="l" t="t" r="r" b="b"/>
            <a:pathLst>
              <a:path w="1024254" h="2494915">
                <a:moveTo>
                  <a:pt x="698500" y="0"/>
                </a:moveTo>
                <a:lnTo>
                  <a:pt x="0" y="0"/>
                </a:lnTo>
                <a:lnTo>
                  <a:pt x="13662" y="53288"/>
                </a:lnTo>
                <a:lnTo>
                  <a:pt x="28091" y="107648"/>
                </a:lnTo>
                <a:lnTo>
                  <a:pt x="43253" y="163001"/>
                </a:lnTo>
                <a:lnTo>
                  <a:pt x="59114" y="219271"/>
                </a:lnTo>
                <a:lnTo>
                  <a:pt x="75639" y="276380"/>
                </a:lnTo>
                <a:lnTo>
                  <a:pt x="92793" y="334251"/>
                </a:lnTo>
                <a:lnTo>
                  <a:pt x="110542" y="392807"/>
                </a:lnTo>
                <a:lnTo>
                  <a:pt x="128851" y="451970"/>
                </a:lnTo>
                <a:lnTo>
                  <a:pt x="147686" y="511663"/>
                </a:lnTo>
                <a:lnTo>
                  <a:pt x="167012" y="571809"/>
                </a:lnTo>
                <a:lnTo>
                  <a:pt x="186796" y="632331"/>
                </a:lnTo>
                <a:lnTo>
                  <a:pt x="207002" y="693152"/>
                </a:lnTo>
                <a:lnTo>
                  <a:pt x="227595" y="754193"/>
                </a:lnTo>
                <a:lnTo>
                  <a:pt x="248542" y="815379"/>
                </a:lnTo>
                <a:lnTo>
                  <a:pt x="269809" y="876632"/>
                </a:lnTo>
                <a:lnTo>
                  <a:pt x="291359" y="937874"/>
                </a:lnTo>
                <a:lnTo>
                  <a:pt x="313159" y="999029"/>
                </a:lnTo>
                <a:lnTo>
                  <a:pt x="335175" y="1060018"/>
                </a:lnTo>
                <a:lnTo>
                  <a:pt x="357372" y="1120766"/>
                </a:lnTo>
                <a:lnTo>
                  <a:pt x="379715" y="1181194"/>
                </a:lnTo>
                <a:lnTo>
                  <a:pt x="402170" y="1241226"/>
                </a:lnTo>
                <a:lnTo>
                  <a:pt x="424703" y="1300784"/>
                </a:lnTo>
                <a:lnTo>
                  <a:pt x="447278" y="1359791"/>
                </a:lnTo>
                <a:lnTo>
                  <a:pt x="469862" y="1418169"/>
                </a:lnTo>
                <a:lnTo>
                  <a:pt x="492420" y="1475842"/>
                </a:lnTo>
                <a:lnTo>
                  <a:pt x="514918" y="1532732"/>
                </a:lnTo>
                <a:lnTo>
                  <a:pt x="537320" y="1588763"/>
                </a:lnTo>
                <a:lnTo>
                  <a:pt x="559593" y="1643856"/>
                </a:lnTo>
                <a:lnTo>
                  <a:pt x="581702" y="1697934"/>
                </a:lnTo>
                <a:lnTo>
                  <a:pt x="603613" y="1750921"/>
                </a:lnTo>
                <a:lnTo>
                  <a:pt x="625290" y="1802739"/>
                </a:lnTo>
                <a:lnTo>
                  <a:pt x="646700" y="1853311"/>
                </a:lnTo>
                <a:lnTo>
                  <a:pt x="667808" y="1902559"/>
                </a:lnTo>
                <a:lnTo>
                  <a:pt x="688579" y="1950407"/>
                </a:lnTo>
                <a:lnTo>
                  <a:pt x="708979" y="1996777"/>
                </a:lnTo>
                <a:lnTo>
                  <a:pt x="728974" y="2041592"/>
                </a:lnTo>
                <a:lnTo>
                  <a:pt x="748529" y="2084774"/>
                </a:lnTo>
                <a:lnTo>
                  <a:pt x="767610" y="2126247"/>
                </a:lnTo>
                <a:lnTo>
                  <a:pt x="786181" y="2165933"/>
                </a:lnTo>
                <a:lnTo>
                  <a:pt x="804209" y="2203755"/>
                </a:lnTo>
                <a:lnTo>
                  <a:pt x="821660" y="2239636"/>
                </a:lnTo>
                <a:lnTo>
                  <a:pt x="854688" y="2305264"/>
                </a:lnTo>
                <a:lnTo>
                  <a:pt x="884990" y="2362201"/>
                </a:lnTo>
                <a:lnTo>
                  <a:pt x="912291" y="2409828"/>
                </a:lnTo>
                <a:lnTo>
                  <a:pt x="936314" y="2447528"/>
                </a:lnTo>
                <a:lnTo>
                  <a:pt x="965600" y="2484111"/>
                </a:lnTo>
                <a:lnTo>
                  <a:pt x="985958" y="2494881"/>
                </a:lnTo>
                <a:lnTo>
                  <a:pt x="990600" y="2492375"/>
                </a:lnTo>
                <a:lnTo>
                  <a:pt x="1010532" y="2444140"/>
                </a:lnTo>
                <a:lnTo>
                  <a:pt x="1017053" y="2402818"/>
                </a:lnTo>
                <a:lnTo>
                  <a:pt x="1021361" y="2350951"/>
                </a:lnTo>
                <a:lnTo>
                  <a:pt x="1023519" y="2289232"/>
                </a:lnTo>
                <a:lnTo>
                  <a:pt x="1023812" y="2254896"/>
                </a:lnTo>
                <a:lnTo>
                  <a:pt x="1023592" y="2218356"/>
                </a:lnTo>
                <a:lnTo>
                  <a:pt x="1022865" y="2179702"/>
                </a:lnTo>
                <a:lnTo>
                  <a:pt x="1021641" y="2139018"/>
                </a:lnTo>
                <a:lnTo>
                  <a:pt x="1019926" y="2096391"/>
                </a:lnTo>
                <a:lnTo>
                  <a:pt x="1017730" y="2051909"/>
                </a:lnTo>
                <a:lnTo>
                  <a:pt x="1015059" y="2005659"/>
                </a:lnTo>
                <a:lnTo>
                  <a:pt x="1011922" y="1957726"/>
                </a:lnTo>
                <a:lnTo>
                  <a:pt x="1008326" y="1908198"/>
                </a:lnTo>
                <a:lnTo>
                  <a:pt x="1004280" y="1857161"/>
                </a:lnTo>
                <a:lnTo>
                  <a:pt x="999792" y="1804702"/>
                </a:lnTo>
                <a:lnTo>
                  <a:pt x="994868" y="1750909"/>
                </a:lnTo>
                <a:lnTo>
                  <a:pt x="989518" y="1695866"/>
                </a:lnTo>
                <a:lnTo>
                  <a:pt x="983749" y="1639662"/>
                </a:lnTo>
                <a:lnTo>
                  <a:pt x="977569" y="1582384"/>
                </a:lnTo>
                <a:lnTo>
                  <a:pt x="970986" y="1524117"/>
                </a:lnTo>
                <a:lnTo>
                  <a:pt x="964008" y="1464948"/>
                </a:lnTo>
                <a:lnTo>
                  <a:pt x="956642" y="1404965"/>
                </a:lnTo>
                <a:lnTo>
                  <a:pt x="948897" y="1344254"/>
                </a:lnTo>
                <a:lnTo>
                  <a:pt x="940780" y="1282902"/>
                </a:lnTo>
                <a:lnTo>
                  <a:pt x="932300" y="1220995"/>
                </a:lnTo>
                <a:lnTo>
                  <a:pt x="923464" y="1158621"/>
                </a:lnTo>
                <a:lnTo>
                  <a:pt x="914281" y="1095865"/>
                </a:lnTo>
                <a:lnTo>
                  <a:pt x="904757" y="1032815"/>
                </a:lnTo>
                <a:lnTo>
                  <a:pt x="894901" y="969558"/>
                </a:lnTo>
                <a:lnTo>
                  <a:pt x="884721" y="906180"/>
                </a:lnTo>
                <a:lnTo>
                  <a:pt x="874225" y="842768"/>
                </a:lnTo>
                <a:lnTo>
                  <a:pt x="863421" y="779408"/>
                </a:lnTo>
                <a:lnTo>
                  <a:pt x="852316" y="716189"/>
                </a:lnTo>
                <a:lnTo>
                  <a:pt x="840919" y="653195"/>
                </a:lnTo>
                <a:lnTo>
                  <a:pt x="829237" y="590514"/>
                </a:lnTo>
                <a:lnTo>
                  <a:pt x="817278" y="528233"/>
                </a:lnTo>
                <a:lnTo>
                  <a:pt x="805050" y="466438"/>
                </a:lnTo>
                <a:lnTo>
                  <a:pt x="792562" y="405216"/>
                </a:lnTo>
                <a:lnTo>
                  <a:pt x="779820" y="344655"/>
                </a:lnTo>
                <a:lnTo>
                  <a:pt x="766834" y="284840"/>
                </a:lnTo>
                <a:lnTo>
                  <a:pt x="753610" y="225858"/>
                </a:lnTo>
                <a:lnTo>
                  <a:pt x="740156" y="167796"/>
                </a:lnTo>
                <a:lnTo>
                  <a:pt x="726482" y="110742"/>
                </a:lnTo>
                <a:lnTo>
                  <a:pt x="712593" y="54780"/>
                </a:lnTo>
                <a:lnTo>
                  <a:pt x="698500" y="0"/>
                </a:lnTo>
                <a:close/>
              </a:path>
            </a:pathLst>
          </a:custGeom>
          <a:solidFill>
            <a:srgbClr val="3E2C5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9" name="object 9"/>
          <p:cNvSpPr/>
          <p:nvPr/>
        </p:nvSpPr>
        <p:spPr>
          <a:xfrm>
            <a:off x="8985687" y="6144852"/>
            <a:ext cx="638175" cy="713740"/>
          </a:xfrm>
          <a:custGeom>
            <a:avLst/>
            <a:gdLst/>
            <a:ahLst/>
            <a:cxnLst/>
            <a:rect l="l" t="t" r="r" b="b"/>
            <a:pathLst>
              <a:path w="638175" h="713740">
                <a:moveTo>
                  <a:pt x="36274" y="0"/>
                </a:moveTo>
                <a:lnTo>
                  <a:pt x="21787" y="1947"/>
                </a:lnTo>
                <a:lnTo>
                  <a:pt x="9942" y="11050"/>
                </a:lnTo>
                <a:lnTo>
                  <a:pt x="2780" y="27297"/>
                </a:lnTo>
                <a:lnTo>
                  <a:pt x="0" y="50167"/>
                </a:lnTo>
                <a:lnTo>
                  <a:pt x="1298" y="79139"/>
                </a:lnTo>
                <a:lnTo>
                  <a:pt x="14922" y="153305"/>
                </a:lnTo>
                <a:lnTo>
                  <a:pt x="26643" y="197457"/>
                </a:lnTo>
                <a:lnTo>
                  <a:pt x="41233" y="245628"/>
                </a:lnTo>
                <a:lnTo>
                  <a:pt x="58391" y="297296"/>
                </a:lnTo>
                <a:lnTo>
                  <a:pt x="77814" y="351941"/>
                </a:lnTo>
                <a:lnTo>
                  <a:pt x="99200" y="409041"/>
                </a:lnTo>
                <a:lnTo>
                  <a:pt x="122246" y="468076"/>
                </a:lnTo>
                <a:lnTo>
                  <a:pt x="146649" y="528525"/>
                </a:lnTo>
                <a:lnTo>
                  <a:pt x="172109" y="589867"/>
                </a:lnTo>
                <a:lnTo>
                  <a:pt x="198322" y="651581"/>
                </a:lnTo>
                <a:lnTo>
                  <a:pt x="224987" y="713146"/>
                </a:lnTo>
                <a:lnTo>
                  <a:pt x="637737" y="713146"/>
                </a:lnTo>
                <a:lnTo>
                  <a:pt x="603795" y="662610"/>
                </a:lnTo>
                <a:lnTo>
                  <a:pt x="568798" y="611279"/>
                </a:lnTo>
                <a:lnTo>
                  <a:pt x="532977" y="559548"/>
                </a:lnTo>
                <a:lnTo>
                  <a:pt x="496563" y="507813"/>
                </a:lnTo>
                <a:lnTo>
                  <a:pt x="459788" y="456467"/>
                </a:lnTo>
                <a:lnTo>
                  <a:pt x="422881" y="405908"/>
                </a:lnTo>
                <a:lnTo>
                  <a:pt x="386075" y="356530"/>
                </a:lnTo>
                <a:lnTo>
                  <a:pt x="349599" y="308728"/>
                </a:lnTo>
                <a:lnTo>
                  <a:pt x="313685" y="262897"/>
                </a:lnTo>
                <a:lnTo>
                  <a:pt x="278565" y="219434"/>
                </a:lnTo>
                <a:lnTo>
                  <a:pt x="244468" y="178733"/>
                </a:lnTo>
                <a:lnTo>
                  <a:pt x="211626" y="141189"/>
                </a:lnTo>
                <a:lnTo>
                  <a:pt x="180270" y="107199"/>
                </a:lnTo>
                <a:lnTo>
                  <a:pt x="150631" y="77156"/>
                </a:lnTo>
                <a:lnTo>
                  <a:pt x="97428" y="30496"/>
                </a:lnTo>
                <a:lnTo>
                  <a:pt x="53864" y="4372"/>
                </a:lnTo>
                <a:lnTo>
                  <a:pt x="36274" y="0"/>
                </a:lnTo>
                <a:close/>
              </a:path>
            </a:pathLst>
          </a:custGeom>
          <a:solidFill>
            <a:srgbClr val="3E2C5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0" name="object 10"/>
          <p:cNvSpPr/>
          <p:nvPr/>
        </p:nvSpPr>
        <p:spPr>
          <a:xfrm>
            <a:off x="8837603" y="5064186"/>
            <a:ext cx="2298065" cy="1793875"/>
          </a:xfrm>
          <a:custGeom>
            <a:avLst/>
            <a:gdLst/>
            <a:ahLst/>
            <a:cxnLst/>
            <a:rect l="l" t="t" r="r" b="b"/>
            <a:pathLst>
              <a:path w="2298065" h="1793875">
                <a:moveTo>
                  <a:pt x="36432" y="0"/>
                </a:moveTo>
                <a:lnTo>
                  <a:pt x="2895" y="18436"/>
                </a:lnTo>
                <a:lnTo>
                  <a:pt x="0" y="43763"/>
                </a:lnTo>
                <a:lnTo>
                  <a:pt x="2033" y="59954"/>
                </a:lnTo>
                <a:lnTo>
                  <a:pt x="12757" y="98982"/>
                </a:lnTo>
                <a:lnTo>
                  <a:pt x="31949" y="146325"/>
                </a:lnTo>
                <a:lnTo>
                  <a:pt x="59120" y="201330"/>
                </a:lnTo>
                <a:lnTo>
                  <a:pt x="93782" y="263340"/>
                </a:lnTo>
                <a:lnTo>
                  <a:pt x="113770" y="296768"/>
                </a:lnTo>
                <a:lnTo>
                  <a:pt x="135446" y="331702"/>
                </a:lnTo>
                <a:lnTo>
                  <a:pt x="158751" y="368061"/>
                </a:lnTo>
                <a:lnTo>
                  <a:pt x="183623" y="405761"/>
                </a:lnTo>
                <a:lnTo>
                  <a:pt x="210001" y="444722"/>
                </a:lnTo>
                <a:lnTo>
                  <a:pt x="237824" y="484862"/>
                </a:lnTo>
                <a:lnTo>
                  <a:pt x="267031" y="526099"/>
                </a:lnTo>
                <a:lnTo>
                  <a:pt x="297560" y="568351"/>
                </a:lnTo>
                <a:lnTo>
                  <a:pt x="329352" y="611536"/>
                </a:lnTo>
                <a:lnTo>
                  <a:pt x="362343" y="655572"/>
                </a:lnTo>
                <a:lnTo>
                  <a:pt x="396475" y="700378"/>
                </a:lnTo>
                <a:lnTo>
                  <a:pt x="431684" y="745872"/>
                </a:lnTo>
                <a:lnTo>
                  <a:pt x="467911" y="791972"/>
                </a:lnTo>
                <a:lnTo>
                  <a:pt x="505094" y="838595"/>
                </a:lnTo>
                <a:lnTo>
                  <a:pt x="543172" y="885661"/>
                </a:lnTo>
                <a:lnTo>
                  <a:pt x="582084" y="933087"/>
                </a:lnTo>
                <a:lnTo>
                  <a:pt x="621769" y="980792"/>
                </a:lnTo>
                <a:lnTo>
                  <a:pt x="662165" y="1028693"/>
                </a:lnTo>
                <a:lnTo>
                  <a:pt x="703212" y="1076709"/>
                </a:lnTo>
                <a:lnTo>
                  <a:pt x="744849" y="1124759"/>
                </a:lnTo>
                <a:lnTo>
                  <a:pt x="787014" y="1172759"/>
                </a:lnTo>
                <a:lnTo>
                  <a:pt x="829647" y="1220629"/>
                </a:lnTo>
                <a:lnTo>
                  <a:pt x="872685" y="1268286"/>
                </a:lnTo>
                <a:lnTo>
                  <a:pt x="916069" y="1315649"/>
                </a:lnTo>
                <a:lnTo>
                  <a:pt x="959737" y="1362636"/>
                </a:lnTo>
                <a:lnTo>
                  <a:pt x="1003628" y="1409165"/>
                </a:lnTo>
                <a:lnTo>
                  <a:pt x="1047680" y="1455154"/>
                </a:lnTo>
                <a:lnTo>
                  <a:pt x="1091834" y="1500521"/>
                </a:lnTo>
                <a:lnTo>
                  <a:pt x="1136027" y="1545185"/>
                </a:lnTo>
                <a:lnTo>
                  <a:pt x="1180198" y="1589064"/>
                </a:lnTo>
                <a:lnTo>
                  <a:pt x="1224287" y="1632075"/>
                </a:lnTo>
                <a:lnTo>
                  <a:pt x="1268232" y="1674138"/>
                </a:lnTo>
                <a:lnTo>
                  <a:pt x="1311973" y="1715170"/>
                </a:lnTo>
                <a:lnTo>
                  <a:pt x="1355448" y="1755089"/>
                </a:lnTo>
                <a:lnTo>
                  <a:pt x="1398595" y="1793813"/>
                </a:lnTo>
                <a:lnTo>
                  <a:pt x="2297120" y="1793813"/>
                </a:lnTo>
                <a:lnTo>
                  <a:pt x="2297616" y="1747081"/>
                </a:lnTo>
                <a:lnTo>
                  <a:pt x="2293945" y="1703326"/>
                </a:lnTo>
                <a:lnTo>
                  <a:pt x="2285512" y="1664333"/>
                </a:lnTo>
                <a:lnTo>
                  <a:pt x="2250690" y="1599666"/>
                </a:lnTo>
                <a:lnTo>
                  <a:pt x="2227374" y="1566641"/>
                </a:lnTo>
                <a:lnTo>
                  <a:pt x="2201861" y="1532864"/>
                </a:lnTo>
                <a:lnTo>
                  <a:pt x="2174239" y="1498385"/>
                </a:lnTo>
                <a:lnTo>
                  <a:pt x="2144597" y="1463257"/>
                </a:lnTo>
                <a:lnTo>
                  <a:pt x="2113024" y="1427528"/>
                </a:lnTo>
                <a:lnTo>
                  <a:pt x="2079610" y="1391251"/>
                </a:lnTo>
                <a:lnTo>
                  <a:pt x="2044442" y="1354476"/>
                </a:lnTo>
                <a:lnTo>
                  <a:pt x="2007611" y="1317254"/>
                </a:lnTo>
                <a:lnTo>
                  <a:pt x="1969204" y="1279636"/>
                </a:lnTo>
                <a:lnTo>
                  <a:pt x="1929310" y="1241672"/>
                </a:lnTo>
                <a:lnTo>
                  <a:pt x="1888019" y="1203414"/>
                </a:lnTo>
                <a:lnTo>
                  <a:pt x="1845419" y="1164911"/>
                </a:lnTo>
                <a:lnTo>
                  <a:pt x="1801599" y="1126216"/>
                </a:lnTo>
                <a:lnTo>
                  <a:pt x="1756648" y="1087379"/>
                </a:lnTo>
                <a:lnTo>
                  <a:pt x="1710655" y="1048451"/>
                </a:lnTo>
                <a:lnTo>
                  <a:pt x="1663708" y="1009482"/>
                </a:lnTo>
                <a:lnTo>
                  <a:pt x="1615897" y="970524"/>
                </a:lnTo>
                <a:lnTo>
                  <a:pt x="1567310" y="931626"/>
                </a:lnTo>
                <a:lnTo>
                  <a:pt x="1518037" y="892841"/>
                </a:lnTo>
                <a:lnTo>
                  <a:pt x="1468166" y="854219"/>
                </a:lnTo>
                <a:lnTo>
                  <a:pt x="1417785" y="815810"/>
                </a:lnTo>
                <a:lnTo>
                  <a:pt x="1366985" y="777666"/>
                </a:lnTo>
                <a:lnTo>
                  <a:pt x="1315853" y="739837"/>
                </a:lnTo>
                <a:lnTo>
                  <a:pt x="1264479" y="702375"/>
                </a:lnTo>
                <a:lnTo>
                  <a:pt x="1161358" y="628752"/>
                </a:lnTo>
                <a:lnTo>
                  <a:pt x="1058334" y="557203"/>
                </a:lnTo>
                <a:lnTo>
                  <a:pt x="956117" y="488136"/>
                </a:lnTo>
                <a:lnTo>
                  <a:pt x="855419" y="421958"/>
                </a:lnTo>
                <a:lnTo>
                  <a:pt x="756950" y="359073"/>
                </a:lnTo>
                <a:lnTo>
                  <a:pt x="661420" y="299890"/>
                </a:lnTo>
                <a:lnTo>
                  <a:pt x="614980" y="271814"/>
                </a:lnTo>
                <a:lnTo>
                  <a:pt x="569542" y="244815"/>
                </a:lnTo>
                <a:lnTo>
                  <a:pt x="525193" y="218945"/>
                </a:lnTo>
                <a:lnTo>
                  <a:pt x="482025" y="194255"/>
                </a:lnTo>
                <a:lnTo>
                  <a:pt x="440124" y="170795"/>
                </a:lnTo>
                <a:lnTo>
                  <a:pt x="399580" y="148616"/>
                </a:lnTo>
                <a:lnTo>
                  <a:pt x="360483" y="127769"/>
                </a:lnTo>
                <a:lnTo>
                  <a:pt x="322920" y="108304"/>
                </a:lnTo>
                <a:lnTo>
                  <a:pt x="286980" y="90274"/>
                </a:lnTo>
                <a:lnTo>
                  <a:pt x="220328" y="58717"/>
                </a:lnTo>
                <a:lnTo>
                  <a:pt x="161236" y="33504"/>
                </a:lnTo>
                <a:lnTo>
                  <a:pt x="110415" y="15043"/>
                </a:lnTo>
                <a:lnTo>
                  <a:pt x="68577" y="3739"/>
                </a:lnTo>
                <a:lnTo>
                  <a:pt x="36432" y="0"/>
                </a:lnTo>
                <a:close/>
              </a:path>
            </a:pathLst>
          </a:custGeom>
          <a:solidFill>
            <a:srgbClr val="3E2C5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1" name="object 11"/>
          <p:cNvSpPr/>
          <p:nvPr/>
        </p:nvSpPr>
        <p:spPr>
          <a:xfrm>
            <a:off x="8984743" y="4214728"/>
            <a:ext cx="3204210" cy="1281430"/>
          </a:xfrm>
          <a:custGeom>
            <a:avLst/>
            <a:gdLst/>
            <a:ahLst/>
            <a:cxnLst/>
            <a:rect l="l" t="t" r="r" b="b"/>
            <a:pathLst>
              <a:path w="3204209" h="1281429">
                <a:moveTo>
                  <a:pt x="265795" y="0"/>
                </a:moveTo>
                <a:lnTo>
                  <a:pt x="195849" y="950"/>
                </a:lnTo>
                <a:lnTo>
                  <a:pt x="135412" y="4183"/>
                </a:lnTo>
                <a:lnTo>
                  <a:pt x="85189" y="9819"/>
                </a:lnTo>
                <a:lnTo>
                  <a:pt x="45883" y="17980"/>
                </a:lnTo>
                <a:lnTo>
                  <a:pt x="8933" y="35220"/>
                </a:lnTo>
                <a:lnTo>
                  <a:pt x="0" y="50222"/>
                </a:lnTo>
                <a:lnTo>
                  <a:pt x="506" y="58822"/>
                </a:lnTo>
                <a:lnTo>
                  <a:pt x="33215" y="100588"/>
                </a:lnTo>
                <a:lnTo>
                  <a:pt x="66612" y="126708"/>
                </a:lnTo>
                <a:lnTo>
                  <a:pt x="110520" y="155988"/>
                </a:lnTo>
                <a:lnTo>
                  <a:pt x="164301" y="188182"/>
                </a:lnTo>
                <a:lnTo>
                  <a:pt x="227318" y="223042"/>
                </a:lnTo>
                <a:lnTo>
                  <a:pt x="262089" y="241394"/>
                </a:lnTo>
                <a:lnTo>
                  <a:pt x="298931" y="260320"/>
                </a:lnTo>
                <a:lnTo>
                  <a:pt x="337762" y="279788"/>
                </a:lnTo>
                <a:lnTo>
                  <a:pt x="421075" y="320230"/>
                </a:lnTo>
                <a:lnTo>
                  <a:pt x="511389" y="362472"/>
                </a:lnTo>
                <a:lnTo>
                  <a:pt x="608068" y="406265"/>
                </a:lnTo>
                <a:lnTo>
                  <a:pt x="763622" y="474325"/>
                </a:lnTo>
                <a:lnTo>
                  <a:pt x="929907" y="544484"/>
                </a:lnTo>
                <a:lnTo>
                  <a:pt x="1164588" y="639854"/>
                </a:lnTo>
                <a:lnTo>
                  <a:pt x="1471605" y="759213"/>
                </a:lnTo>
                <a:lnTo>
                  <a:pt x="1784501" y="875126"/>
                </a:lnTo>
                <a:lnTo>
                  <a:pt x="2093307" y="983726"/>
                </a:lnTo>
                <a:lnTo>
                  <a:pt x="2330706" y="1062742"/>
                </a:lnTo>
                <a:lnTo>
                  <a:pt x="2499781" y="1116117"/>
                </a:lnTo>
                <a:lnTo>
                  <a:pt x="2658769" y="1163518"/>
                </a:lnTo>
                <a:lnTo>
                  <a:pt x="2758094" y="1191388"/>
                </a:lnTo>
                <a:lnTo>
                  <a:pt x="2851342" y="1215984"/>
                </a:lnTo>
                <a:lnTo>
                  <a:pt x="2895487" y="1226977"/>
                </a:lnTo>
                <a:lnTo>
                  <a:pt x="2937873" y="1237059"/>
                </a:lnTo>
                <a:lnTo>
                  <a:pt x="2978421" y="1246199"/>
                </a:lnTo>
                <a:lnTo>
                  <a:pt x="3017051" y="1254365"/>
                </a:lnTo>
                <a:lnTo>
                  <a:pt x="3088237" y="1267655"/>
                </a:lnTo>
                <a:lnTo>
                  <a:pt x="3150793" y="1276681"/>
                </a:lnTo>
                <a:lnTo>
                  <a:pt x="3204081" y="1281197"/>
                </a:lnTo>
                <a:lnTo>
                  <a:pt x="3204081" y="401722"/>
                </a:lnTo>
                <a:lnTo>
                  <a:pt x="3148401" y="387353"/>
                </a:lnTo>
                <a:lnTo>
                  <a:pt x="3082877" y="371938"/>
                </a:lnTo>
                <a:lnTo>
                  <a:pt x="2967674" y="347115"/>
                </a:lnTo>
                <a:lnTo>
                  <a:pt x="2786186" y="311484"/>
                </a:lnTo>
                <a:lnTo>
                  <a:pt x="2465639" y="254571"/>
                </a:lnTo>
                <a:lnTo>
                  <a:pt x="1977611" y="177303"/>
                </a:lnTo>
                <a:lnTo>
                  <a:pt x="1526074" y="113959"/>
                </a:lnTo>
                <a:lnTo>
                  <a:pt x="1144848" y="66965"/>
                </a:lnTo>
                <a:lnTo>
                  <a:pt x="845769" y="35448"/>
                </a:lnTo>
                <a:lnTo>
                  <a:pt x="679368" y="20722"/>
                </a:lnTo>
                <a:lnTo>
                  <a:pt x="525656" y="9632"/>
                </a:lnTo>
                <a:lnTo>
                  <a:pt x="431402" y="4462"/>
                </a:lnTo>
                <a:lnTo>
                  <a:pt x="344548" y="1210"/>
                </a:lnTo>
                <a:lnTo>
                  <a:pt x="304115" y="342"/>
                </a:lnTo>
                <a:lnTo>
                  <a:pt x="265795" y="0"/>
                </a:lnTo>
                <a:close/>
              </a:path>
            </a:pathLst>
          </a:custGeom>
          <a:solidFill>
            <a:srgbClr val="3E2C5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2" name="object 12"/>
          <p:cNvSpPr/>
          <p:nvPr/>
        </p:nvSpPr>
        <p:spPr>
          <a:xfrm>
            <a:off x="10690225" y="3732786"/>
            <a:ext cx="1498600" cy="417195"/>
          </a:xfrm>
          <a:custGeom>
            <a:avLst/>
            <a:gdLst/>
            <a:ahLst/>
            <a:cxnLst/>
            <a:rect l="l" t="t" r="r" b="b"/>
            <a:pathLst>
              <a:path w="1498600" h="417195">
                <a:moveTo>
                  <a:pt x="1404818" y="0"/>
                </a:moveTo>
                <a:lnTo>
                  <a:pt x="1335219" y="1787"/>
                </a:lnTo>
                <a:lnTo>
                  <a:pt x="1245932" y="6242"/>
                </a:lnTo>
                <a:lnTo>
                  <a:pt x="1140713" y="13232"/>
                </a:lnTo>
                <a:lnTo>
                  <a:pt x="961224" y="28179"/>
                </a:lnTo>
                <a:lnTo>
                  <a:pt x="767008" y="48081"/>
                </a:lnTo>
                <a:lnTo>
                  <a:pt x="635606" y="63881"/>
                </a:lnTo>
                <a:lnTo>
                  <a:pt x="507047" y="81550"/>
                </a:lnTo>
                <a:lnTo>
                  <a:pt x="445006" y="91044"/>
                </a:lnTo>
                <a:lnTo>
                  <a:pt x="385084" y="100955"/>
                </a:lnTo>
                <a:lnTo>
                  <a:pt x="327750" y="111268"/>
                </a:lnTo>
                <a:lnTo>
                  <a:pt x="273473" y="121965"/>
                </a:lnTo>
                <a:lnTo>
                  <a:pt x="222722" y="133029"/>
                </a:lnTo>
                <a:lnTo>
                  <a:pt x="175968" y="144445"/>
                </a:lnTo>
                <a:lnTo>
                  <a:pt x="133679" y="156195"/>
                </a:lnTo>
                <a:lnTo>
                  <a:pt x="96324" y="168263"/>
                </a:lnTo>
                <a:lnTo>
                  <a:pt x="38297" y="193286"/>
                </a:lnTo>
                <a:lnTo>
                  <a:pt x="5640" y="219380"/>
                </a:lnTo>
                <a:lnTo>
                  <a:pt x="0" y="232788"/>
                </a:lnTo>
                <a:lnTo>
                  <a:pt x="2339" y="246299"/>
                </a:lnTo>
                <a:lnTo>
                  <a:pt x="52082" y="283149"/>
                </a:lnTo>
                <a:lnTo>
                  <a:pt x="116116" y="304767"/>
                </a:lnTo>
                <a:lnTo>
                  <a:pt x="155975" y="314727"/>
                </a:lnTo>
                <a:lnTo>
                  <a:pt x="200431" y="324139"/>
                </a:lnTo>
                <a:lnTo>
                  <a:pt x="249011" y="333013"/>
                </a:lnTo>
                <a:lnTo>
                  <a:pt x="301241" y="341362"/>
                </a:lnTo>
                <a:lnTo>
                  <a:pt x="356649" y="349198"/>
                </a:lnTo>
                <a:lnTo>
                  <a:pt x="414761" y="356534"/>
                </a:lnTo>
                <a:lnTo>
                  <a:pt x="475105" y="363381"/>
                </a:lnTo>
                <a:lnTo>
                  <a:pt x="537206" y="369752"/>
                </a:lnTo>
                <a:lnTo>
                  <a:pt x="664789" y="381112"/>
                </a:lnTo>
                <a:lnTo>
                  <a:pt x="857517" y="394884"/>
                </a:lnTo>
                <a:lnTo>
                  <a:pt x="1097142" y="407655"/>
                </a:lnTo>
                <a:lnTo>
                  <a:pt x="1326206" y="415723"/>
                </a:lnTo>
                <a:lnTo>
                  <a:pt x="1403350" y="416938"/>
                </a:lnTo>
                <a:lnTo>
                  <a:pt x="1427162" y="416343"/>
                </a:lnTo>
                <a:lnTo>
                  <a:pt x="1450975" y="414557"/>
                </a:lnTo>
                <a:lnTo>
                  <a:pt x="1474787" y="411580"/>
                </a:lnTo>
                <a:lnTo>
                  <a:pt x="1498600" y="407413"/>
                </a:lnTo>
                <a:lnTo>
                  <a:pt x="1498600" y="7363"/>
                </a:lnTo>
                <a:lnTo>
                  <a:pt x="1431061" y="148"/>
                </a:lnTo>
                <a:lnTo>
                  <a:pt x="1404818" y="0"/>
                </a:lnTo>
                <a:close/>
              </a:path>
            </a:pathLst>
          </a:custGeom>
          <a:solidFill>
            <a:srgbClr val="3E2C5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3" name="object 13"/>
          <p:cNvSpPr/>
          <p:nvPr/>
        </p:nvSpPr>
        <p:spPr>
          <a:xfrm>
            <a:off x="9063342" y="2501900"/>
            <a:ext cx="3126105" cy="1254125"/>
          </a:xfrm>
          <a:custGeom>
            <a:avLst/>
            <a:gdLst/>
            <a:ahLst/>
            <a:cxnLst/>
            <a:rect l="l" t="t" r="r" b="b"/>
            <a:pathLst>
              <a:path w="3126104" h="1254125">
                <a:moveTo>
                  <a:pt x="3125482" y="0"/>
                </a:moveTo>
                <a:lnTo>
                  <a:pt x="3115957" y="0"/>
                </a:lnTo>
                <a:lnTo>
                  <a:pt x="3086792" y="6010"/>
                </a:lnTo>
                <a:lnTo>
                  <a:pt x="3021894" y="20551"/>
                </a:lnTo>
                <a:lnTo>
                  <a:pt x="2948759" y="38299"/>
                </a:lnTo>
                <a:lnTo>
                  <a:pt x="2824979" y="70527"/>
                </a:lnTo>
                <a:lnTo>
                  <a:pt x="2686181" y="108929"/>
                </a:lnTo>
                <a:lnTo>
                  <a:pt x="2481402" y="168659"/>
                </a:lnTo>
                <a:lnTo>
                  <a:pt x="2200779" y="254944"/>
                </a:lnTo>
                <a:lnTo>
                  <a:pt x="1840772" y="371721"/>
                </a:lnTo>
                <a:lnTo>
                  <a:pt x="1471331" y="498223"/>
                </a:lnTo>
                <a:lnTo>
                  <a:pt x="1168435" y="607471"/>
                </a:lnTo>
                <a:lnTo>
                  <a:pt x="936405" y="695295"/>
                </a:lnTo>
                <a:lnTo>
                  <a:pt x="771665" y="760442"/>
                </a:lnTo>
                <a:lnTo>
                  <a:pt x="617227" y="824277"/>
                </a:lnTo>
                <a:lnTo>
                  <a:pt x="521033" y="865797"/>
                </a:lnTo>
                <a:lnTo>
                  <a:pt x="430979" y="906272"/>
                </a:lnTo>
                <a:lnTo>
                  <a:pt x="388451" y="926059"/>
                </a:lnTo>
                <a:lnTo>
                  <a:pt x="347692" y="945517"/>
                </a:lnTo>
                <a:lnTo>
                  <a:pt x="308782" y="964620"/>
                </a:lnTo>
                <a:lnTo>
                  <a:pt x="271797" y="983347"/>
                </a:lnTo>
                <a:lnTo>
                  <a:pt x="236816" y="1001674"/>
                </a:lnTo>
                <a:lnTo>
                  <a:pt x="173180" y="1037036"/>
                </a:lnTo>
                <a:lnTo>
                  <a:pt x="118498" y="1070521"/>
                </a:lnTo>
                <a:lnTo>
                  <a:pt x="73395" y="1101944"/>
                </a:lnTo>
                <a:lnTo>
                  <a:pt x="38497" y="1131121"/>
                </a:lnTo>
                <a:lnTo>
                  <a:pt x="6651" y="1170270"/>
                </a:lnTo>
                <a:lnTo>
                  <a:pt x="0" y="1193022"/>
                </a:lnTo>
                <a:lnTo>
                  <a:pt x="1282" y="1203325"/>
                </a:lnTo>
                <a:lnTo>
                  <a:pt x="31967" y="1229097"/>
                </a:lnTo>
                <a:lnTo>
                  <a:pt x="82250" y="1242268"/>
                </a:lnTo>
                <a:lnTo>
                  <a:pt x="127752" y="1248221"/>
                </a:lnTo>
                <a:lnTo>
                  <a:pt x="182213" y="1251978"/>
                </a:lnTo>
                <a:lnTo>
                  <a:pt x="245096" y="1253596"/>
                </a:lnTo>
                <a:lnTo>
                  <a:pt x="279529" y="1253619"/>
                </a:lnTo>
                <a:lnTo>
                  <a:pt x="315867" y="1253129"/>
                </a:lnTo>
                <a:lnTo>
                  <a:pt x="354043" y="1252132"/>
                </a:lnTo>
                <a:lnTo>
                  <a:pt x="393989" y="1250635"/>
                </a:lnTo>
                <a:lnTo>
                  <a:pt x="478926" y="1246169"/>
                </a:lnTo>
                <a:lnTo>
                  <a:pt x="570142" y="1239789"/>
                </a:lnTo>
                <a:lnTo>
                  <a:pt x="667102" y="1231549"/>
                </a:lnTo>
                <a:lnTo>
                  <a:pt x="822137" y="1215826"/>
                </a:lnTo>
                <a:lnTo>
                  <a:pt x="987081" y="1196237"/>
                </a:lnTo>
                <a:lnTo>
                  <a:pt x="1219291" y="1164431"/>
                </a:lnTo>
                <a:lnTo>
                  <a:pt x="1461613" y="1126537"/>
                </a:lnTo>
                <a:lnTo>
                  <a:pt x="1709758" y="1083005"/>
                </a:lnTo>
                <a:lnTo>
                  <a:pt x="1897110" y="1046926"/>
                </a:lnTo>
                <a:lnTo>
                  <a:pt x="2083517" y="1008119"/>
                </a:lnTo>
                <a:lnTo>
                  <a:pt x="2267170" y="966772"/>
                </a:lnTo>
                <a:lnTo>
                  <a:pt x="2387183" y="937891"/>
                </a:lnTo>
                <a:lnTo>
                  <a:pt x="2504632" y="908021"/>
                </a:lnTo>
                <a:lnTo>
                  <a:pt x="2618982" y="877219"/>
                </a:lnTo>
                <a:lnTo>
                  <a:pt x="2729696" y="845542"/>
                </a:lnTo>
                <a:lnTo>
                  <a:pt x="2783523" y="829393"/>
                </a:lnTo>
                <a:lnTo>
                  <a:pt x="2836240" y="813045"/>
                </a:lnTo>
                <a:lnTo>
                  <a:pt x="2887779" y="796507"/>
                </a:lnTo>
                <a:lnTo>
                  <a:pt x="2938076" y="779785"/>
                </a:lnTo>
                <a:lnTo>
                  <a:pt x="2987061" y="762886"/>
                </a:lnTo>
                <a:lnTo>
                  <a:pt x="3034668" y="745818"/>
                </a:lnTo>
                <a:lnTo>
                  <a:pt x="3080831" y="728586"/>
                </a:lnTo>
                <a:lnTo>
                  <a:pt x="3125482" y="711200"/>
                </a:lnTo>
                <a:lnTo>
                  <a:pt x="3125482" y="0"/>
                </a:lnTo>
                <a:close/>
              </a:path>
            </a:pathLst>
          </a:custGeom>
          <a:solidFill>
            <a:srgbClr val="3E2C5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4" name="object 14"/>
          <p:cNvSpPr/>
          <p:nvPr/>
        </p:nvSpPr>
        <p:spPr>
          <a:xfrm>
            <a:off x="8056434" y="0"/>
            <a:ext cx="1297305" cy="2639060"/>
          </a:xfrm>
          <a:custGeom>
            <a:avLst/>
            <a:gdLst/>
            <a:ahLst/>
            <a:cxnLst/>
            <a:rect l="l" t="t" r="r" b="b"/>
            <a:pathLst>
              <a:path w="1297304" h="2639060">
                <a:moveTo>
                  <a:pt x="1297115" y="0"/>
                </a:moveTo>
                <a:lnTo>
                  <a:pt x="385890" y="0"/>
                </a:lnTo>
                <a:lnTo>
                  <a:pt x="369957" y="55991"/>
                </a:lnTo>
                <a:lnTo>
                  <a:pt x="354250" y="112960"/>
                </a:lnTo>
                <a:lnTo>
                  <a:pt x="338775" y="170834"/>
                </a:lnTo>
                <a:lnTo>
                  <a:pt x="323540" y="229541"/>
                </a:lnTo>
                <a:lnTo>
                  <a:pt x="308554" y="289009"/>
                </a:lnTo>
                <a:lnTo>
                  <a:pt x="293823" y="349165"/>
                </a:lnTo>
                <a:lnTo>
                  <a:pt x="279357" y="409938"/>
                </a:lnTo>
                <a:lnTo>
                  <a:pt x="265162" y="471254"/>
                </a:lnTo>
                <a:lnTo>
                  <a:pt x="251247" y="533043"/>
                </a:lnTo>
                <a:lnTo>
                  <a:pt x="237619" y="595231"/>
                </a:lnTo>
                <a:lnTo>
                  <a:pt x="224286" y="657746"/>
                </a:lnTo>
                <a:lnTo>
                  <a:pt x="211256" y="720517"/>
                </a:lnTo>
                <a:lnTo>
                  <a:pt x="198537" y="783470"/>
                </a:lnTo>
                <a:lnTo>
                  <a:pt x="186136" y="846535"/>
                </a:lnTo>
                <a:lnTo>
                  <a:pt x="174062" y="909638"/>
                </a:lnTo>
                <a:lnTo>
                  <a:pt x="162322" y="972707"/>
                </a:lnTo>
                <a:lnTo>
                  <a:pt x="150924" y="1035671"/>
                </a:lnTo>
                <a:lnTo>
                  <a:pt x="139875" y="1098456"/>
                </a:lnTo>
                <a:lnTo>
                  <a:pt x="129185" y="1160991"/>
                </a:lnTo>
                <a:lnTo>
                  <a:pt x="118860" y="1223204"/>
                </a:lnTo>
                <a:lnTo>
                  <a:pt x="108908" y="1285022"/>
                </a:lnTo>
                <a:lnTo>
                  <a:pt x="99318" y="1346503"/>
                </a:lnTo>
                <a:lnTo>
                  <a:pt x="90156" y="1407185"/>
                </a:lnTo>
                <a:lnTo>
                  <a:pt x="81371" y="1467386"/>
                </a:lnTo>
                <a:lnTo>
                  <a:pt x="72991" y="1526903"/>
                </a:lnTo>
                <a:lnTo>
                  <a:pt x="65023" y="1585664"/>
                </a:lnTo>
                <a:lnTo>
                  <a:pt x="57475" y="1643597"/>
                </a:lnTo>
                <a:lnTo>
                  <a:pt x="50355" y="1700631"/>
                </a:lnTo>
                <a:lnTo>
                  <a:pt x="43671" y="1756691"/>
                </a:lnTo>
                <a:lnTo>
                  <a:pt x="37431" y="1811708"/>
                </a:lnTo>
                <a:lnTo>
                  <a:pt x="31642" y="1865607"/>
                </a:lnTo>
                <a:lnTo>
                  <a:pt x="26313" y="1918317"/>
                </a:lnTo>
                <a:lnTo>
                  <a:pt x="21451" y="1969766"/>
                </a:lnTo>
                <a:lnTo>
                  <a:pt x="17063" y="2019882"/>
                </a:lnTo>
                <a:lnTo>
                  <a:pt x="13158" y="2068592"/>
                </a:lnTo>
                <a:lnTo>
                  <a:pt x="9744" y="2115824"/>
                </a:lnTo>
                <a:lnTo>
                  <a:pt x="6829" y="2161506"/>
                </a:lnTo>
                <a:lnTo>
                  <a:pt x="4419" y="2205566"/>
                </a:lnTo>
                <a:lnTo>
                  <a:pt x="2524" y="2247931"/>
                </a:lnTo>
                <a:lnTo>
                  <a:pt x="1150" y="2288530"/>
                </a:lnTo>
                <a:lnTo>
                  <a:pt x="306" y="2327290"/>
                </a:lnTo>
                <a:lnTo>
                  <a:pt x="0" y="2364138"/>
                </a:lnTo>
                <a:lnTo>
                  <a:pt x="238" y="2399003"/>
                </a:lnTo>
                <a:lnTo>
                  <a:pt x="2383" y="2462495"/>
                </a:lnTo>
                <a:lnTo>
                  <a:pt x="6803" y="2517186"/>
                </a:lnTo>
                <a:lnTo>
                  <a:pt x="13560" y="2562500"/>
                </a:lnTo>
                <a:lnTo>
                  <a:pt x="28215" y="2611624"/>
                </a:lnTo>
                <a:lnTo>
                  <a:pt x="56521" y="2638909"/>
                </a:lnTo>
                <a:lnTo>
                  <a:pt x="65215" y="2638425"/>
                </a:lnTo>
                <a:lnTo>
                  <a:pt x="106339" y="2609554"/>
                </a:lnTo>
                <a:lnTo>
                  <a:pt x="132655" y="2579622"/>
                </a:lnTo>
                <a:lnTo>
                  <a:pt x="162461" y="2540094"/>
                </a:lnTo>
                <a:lnTo>
                  <a:pt x="195496" y="2491523"/>
                </a:lnTo>
                <a:lnTo>
                  <a:pt x="231501" y="2434461"/>
                </a:lnTo>
                <a:lnTo>
                  <a:pt x="270217" y="2369459"/>
                </a:lnTo>
                <a:lnTo>
                  <a:pt x="290510" y="2334154"/>
                </a:lnTo>
                <a:lnTo>
                  <a:pt x="311383" y="2297071"/>
                </a:lnTo>
                <a:lnTo>
                  <a:pt x="332804" y="2258279"/>
                </a:lnTo>
                <a:lnTo>
                  <a:pt x="354740" y="2217847"/>
                </a:lnTo>
                <a:lnTo>
                  <a:pt x="377159" y="2175845"/>
                </a:lnTo>
                <a:lnTo>
                  <a:pt x="400028" y="2132341"/>
                </a:lnTo>
                <a:lnTo>
                  <a:pt x="423315" y="2087404"/>
                </a:lnTo>
                <a:lnTo>
                  <a:pt x="446988" y="2041104"/>
                </a:lnTo>
                <a:lnTo>
                  <a:pt x="471013" y="1993509"/>
                </a:lnTo>
                <a:lnTo>
                  <a:pt x="495359" y="1944688"/>
                </a:lnTo>
                <a:lnTo>
                  <a:pt x="519993" y="1894711"/>
                </a:lnTo>
                <a:lnTo>
                  <a:pt x="544883" y="1843646"/>
                </a:lnTo>
                <a:lnTo>
                  <a:pt x="569995" y="1791562"/>
                </a:lnTo>
                <a:lnTo>
                  <a:pt x="595298" y="1738529"/>
                </a:lnTo>
                <a:lnTo>
                  <a:pt x="620760" y="1684615"/>
                </a:lnTo>
                <a:lnTo>
                  <a:pt x="646347" y="1629890"/>
                </a:lnTo>
                <a:lnTo>
                  <a:pt x="672027" y="1574421"/>
                </a:lnTo>
                <a:lnTo>
                  <a:pt x="697768" y="1518280"/>
                </a:lnTo>
                <a:lnTo>
                  <a:pt x="723537" y="1461534"/>
                </a:lnTo>
                <a:lnTo>
                  <a:pt x="749302" y="1404252"/>
                </a:lnTo>
                <a:lnTo>
                  <a:pt x="775088" y="1346373"/>
                </a:lnTo>
                <a:lnTo>
                  <a:pt x="800690" y="1288357"/>
                </a:lnTo>
                <a:lnTo>
                  <a:pt x="826248" y="1229883"/>
                </a:lnTo>
                <a:lnTo>
                  <a:pt x="851672" y="1171149"/>
                </a:lnTo>
                <a:lnTo>
                  <a:pt x="876929" y="1112224"/>
                </a:lnTo>
                <a:lnTo>
                  <a:pt x="901987" y="1053178"/>
                </a:lnTo>
                <a:lnTo>
                  <a:pt x="926814" y="994080"/>
                </a:lnTo>
                <a:lnTo>
                  <a:pt x="951377" y="934998"/>
                </a:lnTo>
                <a:lnTo>
                  <a:pt x="975644" y="876001"/>
                </a:lnTo>
                <a:lnTo>
                  <a:pt x="999581" y="817159"/>
                </a:lnTo>
                <a:lnTo>
                  <a:pt x="1023158" y="758541"/>
                </a:lnTo>
                <a:lnTo>
                  <a:pt x="1046341" y="700215"/>
                </a:lnTo>
                <a:lnTo>
                  <a:pt x="1069097" y="642250"/>
                </a:lnTo>
                <a:lnTo>
                  <a:pt x="1091395" y="584717"/>
                </a:lnTo>
                <a:lnTo>
                  <a:pt x="1113202" y="527682"/>
                </a:lnTo>
                <a:lnTo>
                  <a:pt x="1134485" y="471217"/>
                </a:lnTo>
                <a:lnTo>
                  <a:pt x="1155212" y="415389"/>
                </a:lnTo>
                <a:lnTo>
                  <a:pt x="1175351" y="360267"/>
                </a:lnTo>
                <a:lnTo>
                  <a:pt x="1194868" y="305922"/>
                </a:lnTo>
                <a:lnTo>
                  <a:pt x="1213732" y="252420"/>
                </a:lnTo>
                <a:lnTo>
                  <a:pt x="1231910" y="199833"/>
                </a:lnTo>
                <a:lnTo>
                  <a:pt x="1249370" y="148228"/>
                </a:lnTo>
                <a:lnTo>
                  <a:pt x="1266079" y="97675"/>
                </a:lnTo>
                <a:lnTo>
                  <a:pt x="1282005" y="48242"/>
                </a:lnTo>
                <a:lnTo>
                  <a:pt x="1297115" y="0"/>
                </a:lnTo>
                <a:close/>
              </a:path>
            </a:pathLst>
          </a:custGeom>
          <a:solidFill>
            <a:srgbClr val="3E2C5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5" name="object 15"/>
          <p:cNvSpPr/>
          <p:nvPr/>
        </p:nvSpPr>
        <p:spPr>
          <a:xfrm>
            <a:off x="7556500" y="0"/>
            <a:ext cx="460375" cy="892175"/>
          </a:xfrm>
          <a:custGeom>
            <a:avLst/>
            <a:gdLst/>
            <a:ahLst/>
            <a:cxnLst/>
            <a:rect l="l" t="t" r="r" b="b"/>
            <a:pathLst>
              <a:path w="460375" h="892175">
                <a:moveTo>
                  <a:pt x="460375" y="0"/>
                </a:moveTo>
                <a:lnTo>
                  <a:pt x="0" y="0"/>
                </a:lnTo>
                <a:lnTo>
                  <a:pt x="4602" y="64745"/>
                </a:lnTo>
                <a:lnTo>
                  <a:pt x="10329" y="130316"/>
                </a:lnTo>
                <a:lnTo>
                  <a:pt x="17093" y="196217"/>
                </a:lnTo>
                <a:lnTo>
                  <a:pt x="24803" y="261954"/>
                </a:lnTo>
                <a:lnTo>
                  <a:pt x="33372" y="327033"/>
                </a:lnTo>
                <a:lnTo>
                  <a:pt x="42710" y="390959"/>
                </a:lnTo>
                <a:lnTo>
                  <a:pt x="52728" y="453239"/>
                </a:lnTo>
                <a:lnTo>
                  <a:pt x="63338" y="513376"/>
                </a:lnTo>
                <a:lnTo>
                  <a:pt x="74451" y="570879"/>
                </a:lnTo>
                <a:lnTo>
                  <a:pt x="85978" y="625251"/>
                </a:lnTo>
                <a:lnTo>
                  <a:pt x="97829" y="675999"/>
                </a:lnTo>
                <a:lnTo>
                  <a:pt x="109917" y="722627"/>
                </a:lnTo>
                <a:lnTo>
                  <a:pt x="122152" y="764643"/>
                </a:lnTo>
                <a:lnTo>
                  <a:pt x="134445" y="801551"/>
                </a:lnTo>
                <a:lnTo>
                  <a:pt x="158850" y="858067"/>
                </a:lnTo>
                <a:lnTo>
                  <a:pt x="182423" y="888220"/>
                </a:lnTo>
                <a:lnTo>
                  <a:pt x="193675" y="892175"/>
                </a:lnTo>
                <a:lnTo>
                  <a:pt x="207688" y="888082"/>
                </a:lnTo>
                <a:lnTo>
                  <a:pt x="236716" y="859531"/>
                </a:lnTo>
                <a:lnTo>
                  <a:pt x="266600" y="806797"/>
                </a:lnTo>
                <a:lnTo>
                  <a:pt x="296771" y="733441"/>
                </a:lnTo>
                <a:lnTo>
                  <a:pt x="311785" y="690143"/>
                </a:lnTo>
                <a:lnTo>
                  <a:pt x="326655" y="643026"/>
                </a:lnTo>
                <a:lnTo>
                  <a:pt x="341312" y="592534"/>
                </a:lnTo>
                <a:lnTo>
                  <a:pt x="355683" y="539113"/>
                </a:lnTo>
                <a:lnTo>
                  <a:pt x="369697" y="483209"/>
                </a:lnTo>
                <a:lnTo>
                  <a:pt x="383282" y="425267"/>
                </a:lnTo>
                <a:lnTo>
                  <a:pt x="396367" y="365731"/>
                </a:lnTo>
                <a:lnTo>
                  <a:pt x="408880" y="305048"/>
                </a:lnTo>
                <a:lnTo>
                  <a:pt x="420751" y="243662"/>
                </a:lnTo>
                <a:lnTo>
                  <a:pt x="431907" y="182019"/>
                </a:lnTo>
                <a:lnTo>
                  <a:pt x="442277" y="120564"/>
                </a:lnTo>
                <a:lnTo>
                  <a:pt x="451790" y="59742"/>
                </a:lnTo>
                <a:lnTo>
                  <a:pt x="460375" y="0"/>
                </a:lnTo>
                <a:close/>
              </a:path>
            </a:pathLst>
          </a:custGeom>
          <a:solidFill>
            <a:srgbClr val="3E2C5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6" name="object 16"/>
          <p:cNvSpPr txBox="1"/>
          <p:nvPr/>
        </p:nvSpPr>
        <p:spPr>
          <a:xfrm>
            <a:off x="752652" y="4299915"/>
            <a:ext cx="8021669" cy="167481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IE" sz="5400" b="1" i="0" u="none" strike="noStrike" kern="1200" cap="none" spc="0" normalizeH="0" baseline="0" noProof="0" dirty="0">
                <a:ln>
                  <a:noFill/>
                </a:ln>
                <a:solidFill>
                  <a:srgbClr val="FFCD00"/>
                </a:solidFill>
                <a:effectLst/>
                <a:uLnTx/>
                <a:uFillTx/>
                <a:latin typeface="Century Gothic"/>
                <a:ea typeface="+mn-ea"/>
                <a:cs typeface="Century Gothic"/>
              </a:rPr>
              <a:t>Make suicide prevention a priority</a:t>
            </a:r>
            <a:endParaRPr kumimoji="0" sz="5400" b="0"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17" name="object 17"/>
          <p:cNvSpPr/>
          <p:nvPr/>
        </p:nvSpPr>
        <p:spPr>
          <a:xfrm>
            <a:off x="0" y="1037082"/>
            <a:ext cx="3986745" cy="348792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8" name="object 18"/>
          <p:cNvSpPr/>
          <p:nvPr/>
        </p:nvSpPr>
        <p:spPr>
          <a:xfrm>
            <a:off x="2218944" y="829817"/>
            <a:ext cx="1865630" cy="524510"/>
          </a:xfrm>
          <a:custGeom>
            <a:avLst/>
            <a:gdLst/>
            <a:ahLst/>
            <a:cxnLst/>
            <a:rect l="l" t="t" r="r" b="b"/>
            <a:pathLst>
              <a:path w="1865629" h="524510">
                <a:moveTo>
                  <a:pt x="0" y="524255"/>
                </a:moveTo>
                <a:lnTo>
                  <a:pt x="1865376" y="524255"/>
                </a:lnTo>
                <a:lnTo>
                  <a:pt x="1865376" y="0"/>
                </a:lnTo>
                <a:lnTo>
                  <a:pt x="0" y="0"/>
                </a:lnTo>
                <a:lnTo>
                  <a:pt x="0" y="524255"/>
                </a:lnTo>
                <a:close/>
              </a:path>
            </a:pathLst>
          </a:custGeom>
          <a:solidFill>
            <a:srgbClr val="5D46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4341109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E27759D-6F21-6D51-2E22-F78A155C23D8}"/>
              </a:ext>
            </a:extLst>
          </p:cNvPr>
          <p:cNvSpPr/>
          <p:nvPr/>
        </p:nvSpPr>
        <p:spPr>
          <a:xfrm>
            <a:off x="7810052" y="1103224"/>
            <a:ext cx="4181138" cy="493181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 name="Title 1">
            <a:extLst>
              <a:ext uri="{FF2B5EF4-FFF2-40B4-BE49-F238E27FC236}">
                <a16:creationId xmlns:a16="http://schemas.microsoft.com/office/drawing/2014/main" id="{0A7016A8-2C20-332E-C755-9F30C55805E3}"/>
              </a:ext>
            </a:extLst>
          </p:cNvPr>
          <p:cNvSpPr txBox="1">
            <a:spLocks/>
          </p:cNvSpPr>
          <p:nvPr/>
        </p:nvSpPr>
        <p:spPr>
          <a:xfrm>
            <a:off x="659876" y="669304"/>
            <a:ext cx="8640000" cy="697584"/>
          </a:xfrm>
          <a:prstGeom prst="rect">
            <a:avLst/>
          </a:prstGeom>
        </p:spPr>
        <p:txBody>
          <a:bodyPr/>
          <a:lstStyle>
            <a:lvl1pPr algn="l" defTabSz="914400" rtl="0" eaLnBrk="1" latinLnBrk="0" hangingPunct="1">
              <a:lnSpc>
                <a:spcPct val="90000"/>
              </a:lnSpc>
              <a:spcBef>
                <a:spcPct val="0"/>
              </a:spcBef>
              <a:buNone/>
              <a:defRPr sz="2700" b="1" kern="1200" cap="all"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700" b="1" i="0" u="none" strike="noStrike" kern="1200" cap="all" spc="0" normalizeH="0" baseline="0" noProof="0" dirty="0">
                <a:ln>
                  <a:noFill/>
                </a:ln>
                <a:solidFill>
                  <a:srgbClr val="5D4777"/>
                </a:solidFill>
                <a:effectLst/>
                <a:uLnTx/>
                <a:uFillTx/>
                <a:latin typeface="Century Gothic"/>
                <a:ea typeface="+mj-ea"/>
                <a:cs typeface="+mj-cs"/>
              </a:rPr>
              <a:t>No more silence</a:t>
            </a:r>
          </a:p>
        </p:txBody>
      </p:sp>
      <p:sp>
        <p:nvSpPr>
          <p:cNvPr id="4" name="TextBox 3">
            <a:extLst>
              <a:ext uri="{FF2B5EF4-FFF2-40B4-BE49-F238E27FC236}">
                <a16:creationId xmlns:a16="http://schemas.microsoft.com/office/drawing/2014/main" id="{401421A5-B294-F0C8-A469-471B4B309E11}"/>
              </a:ext>
            </a:extLst>
          </p:cNvPr>
          <p:cNvSpPr txBox="1"/>
          <p:nvPr/>
        </p:nvSpPr>
        <p:spPr>
          <a:xfrm>
            <a:off x="828339" y="1527586"/>
            <a:ext cx="6260950" cy="461017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entury Gothic"/>
                <a:ea typeface="+mn-ea"/>
                <a:cs typeface="+mn-cs"/>
              </a:rPr>
              <a:t>Our No More Silence campaign has sought to influence the public and political narrative on suicide and self-harm</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entury Gothic"/>
                <a:ea typeface="+mn-ea"/>
                <a:cs typeface="+mn-cs"/>
              </a:rPr>
              <a:t>We need a transformation in how issues of suicide and self-harm in Ireland are discussed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entury Gothic"/>
                <a:ea typeface="+mn-ea"/>
                <a:cs typeface="+mn-cs"/>
              </a:rPr>
              <a:t>We need a transformation in how services are coordinated to support people of all ages in crisis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entury Gothic"/>
                <a:ea typeface="+mn-ea"/>
                <a:cs typeface="+mn-cs"/>
              </a:rPr>
              <a:t>We need services and supports that are sustainable, so that we can be there for people whenever they need them</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1995185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65ADC-7283-48ED-B308-99C4868F97B7}"/>
              </a:ext>
            </a:extLst>
          </p:cNvPr>
          <p:cNvSpPr>
            <a:spLocks noGrp="1"/>
          </p:cNvSpPr>
          <p:nvPr>
            <p:ph type="title"/>
          </p:nvPr>
        </p:nvSpPr>
        <p:spPr>
          <a:xfrm>
            <a:off x="765175" y="1863381"/>
            <a:ext cx="10515600" cy="2852737"/>
          </a:xfrm>
        </p:spPr>
        <p:txBody>
          <a:bodyPr/>
          <a:lstStyle/>
          <a:p>
            <a:r>
              <a:rPr lang="en-GB" dirty="0"/>
              <a:t>Thank You.</a:t>
            </a:r>
          </a:p>
        </p:txBody>
      </p:sp>
    </p:spTree>
    <p:extLst>
      <p:ext uri="{BB962C8B-B14F-4D97-AF65-F5344CB8AC3E}">
        <p14:creationId xmlns:p14="http://schemas.microsoft.com/office/powerpoint/2010/main" val="29802201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163393" y="5981815"/>
            <a:ext cx="1028607" cy="890212"/>
          </a:xfrm>
          <a:prstGeom prst="rect">
            <a:avLst/>
          </a:prstGeom>
        </p:spPr>
      </p:pic>
      <p:sp>
        <p:nvSpPr>
          <p:cNvPr id="3" name="TextBox 3"/>
          <p:cNvSpPr txBox="1"/>
          <p:nvPr/>
        </p:nvSpPr>
        <p:spPr>
          <a:xfrm>
            <a:off x="6240455" y="637328"/>
            <a:ext cx="5659024" cy="628377"/>
          </a:xfrm>
          <a:prstGeom prst="rect">
            <a:avLst/>
          </a:prstGeom>
        </p:spPr>
        <p:txBody>
          <a:bodyPr lIns="0" tIns="0" rIns="0" bIns="0" rtlCol="0" anchor="t">
            <a:spAutoFit/>
          </a:bodyPr>
          <a:lstStyle/>
          <a:p>
            <a:pPr algn="ctr" defTabSz="609630">
              <a:lnSpc>
                <a:spcPts val="4853"/>
              </a:lnSpc>
              <a:defRPr/>
            </a:pPr>
            <a:endParaRPr lang="en-US" sz="3466" dirty="0">
              <a:solidFill>
                <a:srgbClr val="5C5671"/>
              </a:solidFill>
              <a:latin typeface="Arimo"/>
            </a:endParaRPr>
          </a:p>
        </p:txBody>
      </p:sp>
      <p:grpSp>
        <p:nvGrpSpPr>
          <p:cNvPr id="4" name="Group 4"/>
          <p:cNvGrpSpPr/>
          <p:nvPr/>
        </p:nvGrpSpPr>
        <p:grpSpPr>
          <a:xfrm>
            <a:off x="0" y="0"/>
            <a:ext cx="4114800" cy="6858000"/>
            <a:chOff x="0" y="0"/>
            <a:chExt cx="1679873" cy="1936374"/>
          </a:xfrm>
          <a:solidFill>
            <a:srgbClr val="7030A0"/>
          </a:solidFill>
        </p:grpSpPr>
        <p:sp>
          <p:nvSpPr>
            <p:cNvPr id="5" name="Freeform 5"/>
            <p:cNvSpPr/>
            <p:nvPr/>
          </p:nvSpPr>
          <p:spPr>
            <a:xfrm>
              <a:off x="0" y="0"/>
              <a:ext cx="1679873" cy="1936374"/>
            </a:xfrm>
            <a:custGeom>
              <a:avLst/>
              <a:gdLst/>
              <a:ahLst/>
              <a:cxnLst/>
              <a:rect l="l" t="t" r="r" b="b"/>
              <a:pathLst>
                <a:path w="1679873" h="1936374">
                  <a:moveTo>
                    <a:pt x="0" y="0"/>
                  </a:moveTo>
                  <a:lnTo>
                    <a:pt x="1679873" y="0"/>
                  </a:lnTo>
                  <a:lnTo>
                    <a:pt x="1679873" y="1936374"/>
                  </a:lnTo>
                  <a:lnTo>
                    <a:pt x="0" y="1936374"/>
                  </a:lnTo>
                  <a:close/>
                </a:path>
              </a:pathLst>
            </a:custGeom>
            <a:grpFill/>
          </p:spPr>
        </p:sp>
      </p:grpSp>
      <p:sp>
        <p:nvSpPr>
          <p:cNvPr id="6" name="TextBox 6"/>
          <p:cNvSpPr txBox="1"/>
          <p:nvPr/>
        </p:nvSpPr>
        <p:spPr>
          <a:xfrm>
            <a:off x="-399807" y="2992086"/>
            <a:ext cx="4914414" cy="961802"/>
          </a:xfrm>
          <a:prstGeom prst="rect">
            <a:avLst/>
          </a:prstGeom>
        </p:spPr>
        <p:txBody>
          <a:bodyPr lIns="0" tIns="0" rIns="0" bIns="0" rtlCol="0" anchor="t">
            <a:spAutoFit/>
          </a:bodyPr>
          <a:lstStyle/>
          <a:p>
            <a:pPr algn="ctr" defTabSz="609630">
              <a:lnSpc>
                <a:spcPts val="7467"/>
              </a:lnSpc>
              <a:defRPr/>
            </a:pPr>
            <a:r>
              <a:rPr lang="en-US" sz="5334" dirty="0">
                <a:solidFill>
                  <a:srgbClr val="FFFFFF"/>
                </a:solidFill>
                <a:latin typeface="Arimo Bold"/>
              </a:rPr>
              <a:t>Support</a:t>
            </a:r>
          </a:p>
        </p:txBody>
      </p:sp>
      <p:sp>
        <p:nvSpPr>
          <p:cNvPr id="8" name="Rectangle 7"/>
          <p:cNvSpPr/>
          <p:nvPr/>
        </p:nvSpPr>
        <p:spPr>
          <a:xfrm>
            <a:off x="4186797" y="1052764"/>
            <a:ext cx="8005203" cy="4976427"/>
          </a:xfrm>
          <a:prstGeom prst="rect">
            <a:avLst/>
          </a:prstGeom>
        </p:spPr>
        <p:txBody>
          <a:bodyPr wrap="square">
            <a:spAutoFit/>
          </a:bodyPr>
          <a:lstStyle/>
          <a:p>
            <a:pPr defTabSz="609630" fontAlgn="base">
              <a:defRPr/>
            </a:pPr>
            <a:r>
              <a:rPr lang="en-GB" sz="2667" b="1" dirty="0">
                <a:solidFill>
                  <a:srgbClr val="5C5671"/>
                </a:solidFill>
                <a:latin typeface="Arial" panose="020B0604020202020204" pitchFamily="34" charset="0"/>
                <a:cs typeface="Arial" panose="020B0604020202020204" pitchFamily="34" charset="0"/>
                <a:hlinkClick r:id="rId3"/>
              </a:rPr>
              <a:t>https://www.mentalhealthreform.ie/</a:t>
            </a:r>
          </a:p>
          <a:p>
            <a:pPr defTabSz="609630" fontAlgn="base">
              <a:defRPr/>
            </a:pPr>
            <a:endParaRPr lang="en-GB" sz="2667" b="1" dirty="0">
              <a:solidFill>
                <a:srgbClr val="5C5671"/>
              </a:solidFill>
              <a:latin typeface="Arial" panose="020B0604020202020204" pitchFamily="34" charset="0"/>
              <a:cs typeface="Arial" panose="020B0604020202020204" pitchFamily="34" charset="0"/>
              <a:hlinkClick r:id="rId3"/>
            </a:endParaRPr>
          </a:p>
          <a:p>
            <a:pPr defTabSz="609630" fontAlgn="base">
              <a:defRPr/>
            </a:pPr>
            <a:endParaRPr lang="en-GB" sz="2667" b="1" dirty="0">
              <a:solidFill>
                <a:srgbClr val="5C5671"/>
              </a:solidFill>
              <a:latin typeface="Arial" panose="020B0604020202020204" pitchFamily="34" charset="0"/>
              <a:cs typeface="Arial" panose="020B0604020202020204" pitchFamily="34" charset="0"/>
              <a:hlinkClick r:id=""/>
            </a:endParaRPr>
          </a:p>
          <a:p>
            <a:pPr defTabSz="609630" fontAlgn="base">
              <a:defRPr/>
            </a:pPr>
            <a:r>
              <a:rPr lang="en-GB" sz="2667" b="1" dirty="0">
                <a:solidFill>
                  <a:srgbClr val="5C5671"/>
                </a:solidFill>
                <a:latin typeface="Arial" panose="020B0604020202020204" pitchFamily="34" charset="0"/>
                <a:cs typeface="Arial" panose="020B0604020202020204" pitchFamily="34" charset="0"/>
                <a:hlinkClick r:id=""/>
              </a:rPr>
              <a:t>https</a:t>
            </a:r>
            <a:r>
              <a:rPr lang="en-GB" sz="2667" b="1" dirty="0">
                <a:solidFill>
                  <a:srgbClr val="5C5671"/>
                </a:solidFill>
                <a:latin typeface="Arial" panose="020B0604020202020204" pitchFamily="34" charset="0"/>
                <a:cs typeface="Arial" panose="020B0604020202020204" pitchFamily="34" charset="0"/>
                <a:hlinkClick r:id="rId3"/>
              </a:rPr>
              <a:t>://www.mentalhealthreform.ie/membership/</a:t>
            </a:r>
          </a:p>
          <a:p>
            <a:pPr defTabSz="609630" fontAlgn="base">
              <a:defRPr/>
            </a:pPr>
            <a:endParaRPr lang="en-GB" sz="2667" b="1" dirty="0">
              <a:solidFill>
                <a:srgbClr val="5C5671"/>
              </a:solidFill>
              <a:latin typeface="Arial" panose="020B0604020202020204" pitchFamily="34" charset="0"/>
              <a:cs typeface="Arial" panose="020B0604020202020204" pitchFamily="34" charset="0"/>
              <a:hlinkClick r:id=""/>
            </a:endParaRPr>
          </a:p>
          <a:p>
            <a:pPr defTabSz="609630" fontAlgn="base">
              <a:defRPr/>
            </a:pPr>
            <a:endParaRPr lang="en-GB" sz="2667" b="1" dirty="0">
              <a:solidFill>
                <a:srgbClr val="5C5671"/>
              </a:solidFill>
              <a:latin typeface="Arial" panose="020B0604020202020204" pitchFamily="34" charset="0"/>
              <a:cs typeface="Arial" panose="020B0604020202020204" pitchFamily="34" charset="0"/>
              <a:hlinkClick r:id=""/>
            </a:endParaRPr>
          </a:p>
          <a:p>
            <a:pPr defTabSz="609630" fontAlgn="base">
              <a:defRPr/>
            </a:pPr>
            <a:r>
              <a:rPr lang="en-GB" sz="2667" b="1" dirty="0">
                <a:solidFill>
                  <a:srgbClr val="5C5671"/>
                </a:solidFill>
                <a:latin typeface="Arial" panose="020B0604020202020204" pitchFamily="34" charset="0"/>
                <a:cs typeface="Arial" panose="020B0604020202020204" pitchFamily="34" charset="0"/>
                <a:hlinkClick r:id="rId3"/>
              </a:rPr>
              <a:t>https://www2.hse.ie/mental-health/</a:t>
            </a:r>
            <a:r>
              <a:rPr lang="en-GB" sz="2667" b="1" dirty="0">
                <a:solidFill>
                  <a:srgbClr val="5C5671"/>
                </a:solidFill>
                <a:latin typeface="Arial" panose="020B0604020202020204" pitchFamily="34" charset="0"/>
                <a:cs typeface="Arial" panose="020B0604020202020204" pitchFamily="34" charset="0"/>
              </a:rPr>
              <a:t> </a:t>
            </a:r>
          </a:p>
          <a:p>
            <a:pPr defTabSz="609630" fontAlgn="base">
              <a:defRPr/>
            </a:pPr>
            <a:endParaRPr lang="en-GB" sz="2667" b="1" dirty="0">
              <a:solidFill>
                <a:srgbClr val="5C5671"/>
              </a:solidFill>
              <a:latin typeface="Arial" panose="020B0604020202020204" pitchFamily="34" charset="0"/>
              <a:cs typeface="Arial" panose="020B0604020202020204" pitchFamily="34" charset="0"/>
            </a:endParaRPr>
          </a:p>
          <a:p>
            <a:pPr defTabSz="609630" fontAlgn="base">
              <a:defRPr/>
            </a:pPr>
            <a:endParaRPr lang="en-GB" sz="2667" b="1" dirty="0">
              <a:solidFill>
                <a:srgbClr val="5C5671"/>
              </a:solidFill>
              <a:latin typeface="Arial" panose="020B0604020202020204" pitchFamily="34" charset="0"/>
              <a:cs typeface="Arial" panose="020B0604020202020204" pitchFamily="34" charset="0"/>
            </a:endParaRPr>
          </a:p>
          <a:p>
            <a:pPr defTabSz="609630">
              <a:defRPr/>
            </a:pPr>
            <a:r>
              <a:rPr lang="en-GB" sz="2667" b="1" dirty="0">
                <a:solidFill>
                  <a:srgbClr val="5C5671"/>
                </a:solidFill>
                <a:latin typeface="Arial" panose="020B0604020202020204" pitchFamily="34" charset="0"/>
                <a:cs typeface="Arial" panose="020B0604020202020204" pitchFamily="34" charset="0"/>
              </a:rPr>
              <a:t>Text HELLO to 50808 to start a conversation</a:t>
            </a:r>
          </a:p>
          <a:p>
            <a:pPr defTabSz="609630">
              <a:defRPr/>
            </a:pPr>
            <a:r>
              <a:rPr lang="en-GB" sz="2667" dirty="0">
                <a:solidFill>
                  <a:srgbClr val="5C5671"/>
                </a:solidFill>
                <a:latin typeface="Arial" panose="020B0604020202020204" pitchFamily="34" charset="0"/>
                <a:cs typeface="Arial" panose="020B0604020202020204" pitchFamily="34" charset="0"/>
              </a:rPr>
              <a:t>50808 is anonymous, free and here for you 24/7.</a:t>
            </a:r>
          </a:p>
          <a:p>
            <a:pPr defTabSz="609630" fontAlgn="base">
              <a:defRPr/>
            </a:pPr>
            <a:endParaRPr lang="en-GB" sz="1200" b="1" dirty="0">
              <a:solidFill>
                <a:prstClr val="black"/>
              </a:solidFill>
              <a:latin typeface="Calibri"/>
            </a:endParaRPr>
          </a:p>
          <a:p>
            <a:pPr defTabSz="609630">
              <a:defRPr/>
            </a:pPr>
            <a:endParaRPr lang="en-IE" sz="1200" dirty="0">
              <a:solidFill>
                <a:prstClr val="black"/>
              </a:solidFill>
              <a:latin typeface="Calibri"/>
            </a:endParaRPr>
          </a:p>
        </p:txBody>
      </p:sp>
    </p:spTree>
    <p:extLst>
      <p:ext uri="{BB962C8B-B14F-4D97-AF65-F5344CB8AC3E}">
        <p14:creationId xmlns:p14="http://schemas.microsoft.com/office/powerpoint/2010/main" val="8714628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289956"/>
            <a:ext cx="12192000" cy="3568044"/>
          </a:xfrm>
          <a:prstGeom prst="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6480" y="915706"/>
            <a:ext cx="7559040" cy="1618488"/>
          </a:xfrm>
          <a:prstGeom prst="rect">
            <a:avLst/>
          </a:prstGeom>
        </p:spPr>
      </p:pic>
      <p:sp>
        <p:nvSpPr>
          <p:cNvPr id="6" name="TextBox 5"/>
          <p:cNvSpPr txBox="1"/>
          <p:nvPr/>
        </p:nvSpPr>
        <p:spPr>
          <a:xfrm>
            <a:off x="890451" y="3409950"/>
            <a:ext cx="10411098" cy="2769989"/>
          </a:xfrm>
          <a:prstGeom prst="rect">
            <a:avLst/>
          </a:prstGeom>
          <a:noFill/>
        </p:spPr>
        <p:txBody>
          <a:bodyPr wrap="square" rtlCol="0">
            <a:spAutoFit/>
          </a:bodyPr>
          <a:lstStyle/>
          <a:p>
            <a:pPr algn="ctr"/>
            <a:endParaRPr lang="en-GB" sz="2000" b="1" dirty="0">
              <a:solidFill>
                <a:schemeClr val="bg1"/>
              </a:solidFill>
              <a:latin typeface="Arial" panose="020B0604020202020204" pitchFamily="34" charset="0"/>
              <a:cs typeface="Arial" panose="020B0604020202020204" pitchFamily="34" charset="0"/>
            </a:endParaRPr>
          </a:p>
          <a:p>
            <a:pPr algn="ctr"/>
            <a:endParaRPr lang="en-GB" sz="2800" dirty="0">
              <a:solidFill>
                <a:schemeClr val="bg1"/>
              </a:solidFill>
              <a:latin typeface="Arial" panose="020B0604020202020204" pitchFamily="34" charset="0"/>
              <a:cs typeface="Arial" panose="020B0604020202020204" pitchFamily="34" charset="0"/>
            </a:endParaRPr>
          </a:p>
          <a:p>
            <a:pPr algn="ctr"/>
            <a:r>
              <a:rPr lang="en-GB" sz="6600" b="1" dirty="0" err="1" smtClean="0">
                <a:solidFill>
                  <a:schemeClr val="bg1"/>
                </a:solidFill>
                <a:latin typeface="Arial" panose="020B0604020202020204" pitchFamily="34" charset="0"/>
                <a:cs typeface="Arial" panose="020B0604020202020204" pitchFamily="34" charset="0"/>
              </a:rPr>
              <a:t>Bríd</a:t>
            </a:r>
            <a:r>
              <a:rPr lang="en-GB" sz="6600" b="1" dirty="0" smtClean="0">
                <a:solidFill>
                  <a:schemeClr val="bg1"/>
                </a:solidFill>
                <a:latin typeface="Arial" panose="020B0604020202020204" pitchFamily="34" charset="0"/>
                <a:cs typeface="Arial" panose="020B0604020202020204" pitchFamily="34" charset="0"/>
              </a:rPr>
              <a:t> O’Meara</a:t>
            </a:r>
          </a:p>
          <a:p>
            <a:pPr algn="ctr"/>
            <a:endParaRPr lang="en-GB" sz="2800" i="1" dirty="0" smtClean="0">
              <a:solidFill>
                <a:schemeClr val="bg1"/>
              </a:solidFill>
              <a:latin typeface="Arial" panose="020B0604020202020204" pitchFamily="34" charset="0"/>
              <a:cs typeface="Arial" panose="020B0604020202020204" pitchFamily="34" charset="0"/>
            </a:endParaRPr>
          </a:p>
          <a:p>
            <a:pPr algn="ctr"/>
            <a:r>
              <a:rPr lang="fr-FR" sz="3200" i="1" dirty="0">
                <a:solidFill>
                  <a:schemeClr val="bg1"/>
                </a:solidFill>
                <a:latin typeface="Arial" panose="020B0604020202020204" pitchFamily="34" charset="0"/>
                <a:cs typeface="Arial" panose="020B0604020202020204" pitchFamily="34" charset="0"/>
              </a:rPr>
              <a:t>Eden </a:t>
            </a:r>
            <a:r>
              <a:rPr lang="fr-FR" sz="3200" i="1" dirty="0" smtClean="0">
                <a:solidFill>
                  <a:schemeClr val="bg1"/>
                </a:solidFill>
                <a:latin typeface="Arial" panose="020B0604020202020204" pitchFamily="34" charset="0"/>
                <a:cs typeface="Arial" panose="020B0604020202020204" pitchFamily="34" charset="0"/>
              </a:rPr>
              <a:t>Programme Manager</a:t>
            </a:r>
            <a:r>
              <a:rPr lang="fr-FR" sz="3200" i="1" dirty="0">
                <a:solidFill>
                  <a:schemeClr val="bg1"/>
                </a:solidFill>
                <a:latin typeface="Arial" panose="020B0604020202020204" pitchFamily="34" charset="0"/>
                <a:cs typeface="Arial" panose="020B0604020202020204" pitchFamily="34" charset="0"/>
              </a:rPr>
              <a:t>, Suicide or Survive</a:t>
            </a:r>
          </a:p>
        </p:txBody>
      </p:sp>
    </p:spTree>
    <p:extLst>
      <p:ext uri="{BB962C8B-B14F-4D97-AF65-F5344CB8AC3E}">
        <p14:creationId xmlns:p14="http://schemas.microsoft.com/office/powerpoint/2010/main" val="3719398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CB146-FE89-4765-8EE4-4C3CFD782B83}"/>
              </a:ext>
            </a:extLst>
          </p:cNvPr>
          <p:cNvSpPr>
            <a:spLocks noGrp="1"/>
          </p:cNvSpPr>
          <p:nvPr>
            <p:ph type="title"/>
          </p:nvPr>
        </p:nvSpPr>
        <p:spPr>
          <a:xfrm>
            <a:off x="559242" y="489508"/>
            <a:ext cx="6746627" cy="930218"/>
          </a:xfrm>
        </p:spPr>
        <p:txBody>
          <a:bodyPr anchor="b">
            <a:normAutofit/>
          </a:bodyPr>
          <a:lstStyle/>
          <a:p>
            <a:r>
              <a:rPr lang="en-GB" sz="4800" b="1" dirty="0">
                <a:latin typeface="+mn-lt"/>
              </a:rPr>
              <a:t>Suicide or Survive Origins</a:t>
            </a:r>
            <a:endParaRPr lang="en-IE" sz="4800" b="1" dirty="0">
              <a:latin typeface="+mn-lt"/>
            </a:endParaRPr>
          </a:p>
        </p:txBody>
      </p:sp>
      <p:sp>
        <p:nvSpPr>
          <p:cNvPr id="8" name="Content Placeholder 7">
            <a:extLst>
              <a:ext uri="{FF2B5EF4-FFF2-40B4-BE49-F238E27FC236}">
                <a16:creationId xmlns:a16="http://schemas.microsoft.com/office/drawing/2014/main" id="{329C989A-1694-D1CA-4BCD-C529C2B10A8B}"/>
              </a:ext>
            </a:extLst>
          </p:cNvPr>
          <p:cNvSpPr>
            <a:spLocks noGrp="1"/>
          </p:cNvSpPr>
          <p:nvPr>
            <p:ph idx="1"/>
          </p:nvPr>
        </p:nvSpPr>
        <p:spPr>
          <a:xfrm>
            <a:off x="457199" y="1552074"/>
            <a:ext cx="7063273" cy="4276232"/>
          </a:xfrm>
        </p:spPr>
        <p:txBody>
          <a:bodyPr anchor="t">
            <a:normAutofit/>
          </a:bodyPr>
          <a:lstStyle/>
          <a:p>
            <a:pPr marL="342900" indent="-342900">
              <a:buFont typeface="Arial" panose="020B0604020202020204" pitchFamily="34" charset="0"/>
              <a:buChar char="•"/>
            </a:pPr>
            <a:r>
              <a:rPr lang="en-GB" b="1" dirty="0"/>
              <a:t>Established in 2003 - </a:t>
            </a:r>
            <a:r>
              <a:rPr lang="en-GB" dirty="0"/>
              <a:t>Personal experience of Founder Caroline McGuigan</a:t>
            </a:r>
          </a:p>
          <a:p>
            <a:pPr marL="342900" indent="-342900">
              <a:buFont typeface="Arial" panose="020B0604020202020204" pitchFamily="34" charset="0"/>
              <a:buChar char="•"/>
            </a:pPr>
            <a:r>
              <a:rPr lang="en-GB" b="1" dirty="0" smtClean="0"/>
              <a:t>Vision </a:t>
            </a:r>
            <a:r>
              <a:rPr lang="en-GB" b="1" dirty="0"/>
              <a:t>- </a:t>
            </a:r>
            <a:r>
              <a:rPr lang="en-GB" b="0" i="1" dirty="0">
                <a:solidFill>
                  <a:srgbClr val="333333"/>
                </a:solidFill>
                <a:effectLst/>
              </a:rPr>
              <a:t>A world where everyone is empowered to look after their mental health and fewer people die by </a:t>
            </a:r>
            <a:r>
              <a:rPr lang="en-GB" b="0" i="1" dirty="0" smtClean="0">
                <a:solidFill>
                  <a:srgbClr val="333333"/>
                </a:solidFill>
                <a:effectLst/>
              </a:rPr>
              <a:t>suicide</a:t>
            </a:r>
          </a:p>
          <a:p>
            <a:pPr marL="342900" indent="-342900"/>
            <a:r>
              <a:rPr lang="en-GB" b="1" dirty="0"/>
              <a:t>Mission – </a:t>
            </a:r>
            <a:r>
              <a:rPr lang="en-IE" i="1" dirty="0"/>
              <a:t>to create and deliver innovative approaches that educate, inform and inspire people to cultivate good mental health and reduce stigma leading to less death by suicide. </a:t>
            </a:r>
            <a:endParaRPr lang="en-GB" b="1" dirty="0"/>
          </a:p>
          <a:p>
            <a:pPr marL="342900" indent="-342900">
              <a:buFont typeface="Arial" panose="020B0604020202020204" pitchFamily="34" charset="0"/>
              <a:buChar char="•"/>
            </a:pPr>
            <a:endParaRPr lang="en-GB" b="1" dirty="0"/>
          </a:p>
          <a:p>
            <a:pPr algn="r"/>
            <a:endParaRPr lang="en-US" sz="2000" dirty="0"/>
          </a:p>
        </p:txBody>
      </p:sp>
      <p:pic>
        <p:nvPicPr>
          <p:cNvPr id="4" name="Content Placeholder 3" descr="C:\Users\paula\Documents\Paula Sole Trader\SOS\SOS logo jpeg version.jpg">
            <a:extLst>
              <a:ext uri="{FF2B5EF4-FFF2-40B4-BE49-F238E27FC236}">
                <a16:creationId xmlns:a16="http://schemas.microsoft.com/office/drawing/2014/main" id="{1F706C1D-3B7C-4550-B7FD-F4874C89C3A1}"/>
              </a:ext>
            </a:extLst>
          </p:cNvPr>
          <p:cNvPicPr>
            <a:picLocks/>
          </p:cNvPicPr>
          <p:nvPr/>
        </p:nvPicPr>
        <p:blipFill>
          <a:blip r:embed="rId2">
            <a:extLst>
              <a:ext uri="{28A0092B-C50C-407E-A947-70E740481C1C}">
                <a14:useLocalDpi xmlns:a14="http://schemas.microsoft.com/office/drawing/2010/main" val="0"/>
              </a:ext>
            </a:extLst>
          </a:blip>
          <a:stretch>
            <a:fillRect/>
          </a:stretch>
        </p:blipFill>
        <p:spPr bwMode="auto">
          <a:xfrm>
            <a:off x="7931020" y="1552075"/>
            <a:ext cx="3701738" cy="3318506"/>
          </a:xfrm>
          <a:prstGeom prst="rect">
            <a:avLst/>
          </a:prstGeom>
          <a:noFill/>
        </p:spPr>
      </p:pic>
    </p:spTree>
    <p:extLst>
      <p:ext uri="{BB962C8B-B14F-4D97-AF65-F5344CB8AC3E}">
        <p14:creationId xmlns:p14="http://schemas.microsoft.com/office/powerpoint/2010/main" val="19464307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CD538-DE0B-F37E-DEB2-3D0435160353}"/>
              </a:ext>
            </a:extLst>
          </p:cNvPr>
          <p:cNvSpPr>
            <a:spLocks noGrp="1"/>
          </p:cNvSpPr>
          <p:nvPr>
            <p:ph type="title"/>
          </p:nvPr>
        </p:nvSpPr>
        <p:spPr>
          <a:xfrm>
            <a:off x="578498" y="365126"/>
            <a:ext cx="10775302" cy="817632"/>
          </a:xfrm>
        </p:spPr>
        <p:txBody>
          <a:bodyPr/>
          <a:lstStyle/>
          <a:p>
            <a:r>
              <a:rPr lang="en-GB" b="1" dirty="0">
                <a:latin typeface="+mn-lt"/>
              </a:rPr>
              <a:t>Eden </a:t>
            </a:r>
            <a:r>
              <a:rPr lang="en-GB" b="1" dirty="0" smtClean="0">
                <a:latin typeface="+mn-lt"/>
              </a:rPr>
              <a:t>Programme </a:t>
            </a:r>
            <a:endParaRPr lang="en-IE" b="1" dirty="0">
              <a:latin typeface="+mn-lt"/>
            </a:endParaRPr>
          </a:p>
        </p:txBody>
      </p:sp>
      <p:sp>
        <p:nvSpPr>
          <p:cNvPr id="3" name="Content Placeholder 2">
            <a:extLst>
              <a:ext uri="{FF2B5EF4-FFF2-40B4-BE49-F238E27FC236}">
                <a16:creationId xmlns:a16="http://schemas.microsoft.com/office/drawing/2014/main" id="{31BFA8DB-3F82-C110-1ED1-FCDEC764BA38}"/>
              </a:ext>
            </a:extLst>
          </p:cNvPr>
          <p:cNvSpPr>
            <a:spLocks noGrp="1"/>
          </p:cNvSpPr>
          <p:nvPr>
            <p:ph idx="1"/>
          </p:nvPr>
        </p:nvSpPr>
        <p:spPr>
          <a:xfrm>
            <a:off x="466532" y="1333500"/>
            <a:ext cx="7504652" cy="5238750"/>
          </a:xfrm>
        </p:spPr>
        <p:txBody>
          <a:bodyPr>
            <a:normAutofit lnSpcReduction="10000"/>
          </a:bodyPr>
          <a:lstStyle/>
          <a:p>
            <a:r>
              <a:rPr lang="en-GB" b="1" dirty="0"/>
              <a:t>Educational programme with a therapeutic element</a:t>
            </a:r>
          </a:p>
          <a:p>
            <a:r>
              <a:rPr lang="en-GB" b="1" dirty="0"/>
              <a:t>For people over the age of 18 years who have attempted or contemplated suicide</a:t>
            </a:r>
          </a:p>
          <a:p>
            <a:r>
              <a:rPr lang="en-GB" b="1" dirty="0"/>
              <a:t>O</a:t>
            </a:r>
            <a:r>
              <a:rPr lang="en-GB" sz="2800" b="1" dirty="0"/>
              <a:t>ne morning each week for 26 weeks</a:t>
            </a:r>
          </a:p>
          <a:p>
            <a:r>
              <a:rPr lang="en-GB" sz="2800" b="1" dirty="0"/>
              <a:t>Closed group for up to 16 participants</a:t>
            </a:r>
          </a:p>
          <a:p>
            <a:r>
              <a:rPr lang="en-GB" sz="2800" b="1" dirty="0"/>
              <a:t>Aim: to support participants to develop the skills to monitor and manage their own mental health and build a range of supports appropriate to their needs with the ultimate aim of supporting them to move away from suicide as an option of choice in times of crisis</a:t>
            </a:r>
          </a:p>
          <a:p>
            <a:r>
              <a:rPr lang="en-GB" sz="2800" b="1" dirty="0"/>
              <a:t>Self-referral</a:t>
            </a:r>
          </a:p>
          <a:p>
            <a:endParaRPr lang="en-IE" dirty="0"/>
          </a:p>
        </p:txBody>
      </p:sp>
      <p:pic>
        <p:nvPicPr>
          <p:cNvPr id="5" name="Picture 4" descr="A hand reaching out to a window&#10;&#10;Description automatically generated with low confidence">
            <a:extLst>
              <a:ext uri="{FF2B5EF4-FFF2-40B4-BE49-F238E27FC236}">
                <a16:creationId xmlns:a16="http://schemas.microsoft.com/office/drawing/2014/main" id="{B7310B36-026B-508D-4E36-AEB769031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0148" y="0"/>
            <a:ext cx="4051852" cy="6858000"/>
          </a:xfrm>
          <a:prstGeom prst="rect">
            <a:avLst/>
          </a:prstGeom>
        </p:spPr>
      </p:pic>
      <p:pic>
        <p:nvPicPr>
          <p:cNvPr id="6" name="Picture 5" descr="C:\Users\paula\Documents\Paula Sole Trader\SOS\SOS logo jpeg version.jpg">
            <a:extLst>
              <a:ext uri="{FF2B5EF4-FFF2-40B4-BE49-F238E27FC236}">
                <a16:creationId xmlns:a16="http://schemas.microsoft.com/office/drawing/2014/main" id="{F0F6FE16-BE1F-6C4A-6EAC-9ED2A6709D7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68050" y="0"/>
            <a:ext cx="1123950" cy="1038445"/>
          </a:xfrm>
          <a:prstGeom prst="rect">
            <a:avLst/>
          </a:prstGeom>
          <a:noFill/>
          <a:ln>
            <a:noFill/>
          </a:ln>
        </p:spPr>
      </p:pic>
    </p:spTree>
    <p:extLst>
      <p:ext uri="{BB962C8B-B14F-4D97-AF65-F5344CB8AC3E}">
        <p14:creationId xmlns:p14="http://schemas.microsoft.com/office/powerpoint/2010/main" val="5601423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D34B-59C5-14B9-6E6D-E2E6684D1A4B}"/>
              </a:ext>
            </a:extLst>
          </p:cNvPr>
          <p:cNvSpPr>
            <a:spLocks noGrp="1"/>
          </p:cNvSpPr>
          <p:nvPr>
            <p:ph type="title"/>
          </p:nvPr>
        </p:nvSpPr>
        <p:spPr/>
        <p:txBody>
          <a:bodyPr/>
          <a:lstStyle/>
          <a:p>
            <a:r>
              <a:rPr lang="en-GB" b="1" dirty="0">
                <a:latin typeface="+mn-lt"/>
              </a:rPr>
              <a:t>Eden Programme</a:t>
            </a:r>
            <a:endParaRPr lang="en-IE" b="1" dirty="0">
              <a:latin typeface="+mn-lt"/>
            </a:endParaRPr>
          </a:p>
        </p:txBody>
      </p:sp>
      <p:sp>
        <p:nvSpPr>
          <p:cNvPr id="3" name="Content Placeholder 2">
            <a:extLst>
              <a:ext uri="{FF2B5EF4-FFF2-40B4-BE49-F238E27FC236}">
                <a16:creationId xmlns:a16="http://schemas.microsoft.com/office/drawing/2014/main" id="{60B88843-50F7-B582-62CE-738F9608DF8D}"/>
              </a:ext>
            </a:extLst>
          </p:cNvPr>
          <p:cNvSpPr>
            <a:spLocks noGrp="1"/>
          </p:cNvSpPr>
          <p:nvPr>
            <p:ph idx="1"/>
          </p:nvPr>
        </p:nvSpPr>
        <p:spPr>
          <a:xfrm>
            <a:off x="4959624" y="1630018"/>
            <a:ext cx="6708913" cy="4862858"/>
          </a:xfrm>
        </p:spPr>
        <p:txBody>
          <a:bodyPr>
            <a:normAutofit/>
          </a:bodyPr>
          <a:lstStyle/>
          <a:p>
            <a:r>
              <a:rPr lang="en-GB" b="1" dirty="0"/>
              <a:t>First run in 2005 </a:t>
            </a:r>
            <a:r>
              <a:rPr lang="en-GB" b="1" dirty="0" smtClean="0"/>
              <a:t>– 40</a:t>
            </a:r>
            <a:r>
              <a:rPr lang="en-GB" b="1" baseline="30000" dirty="0" smtClean="0"/>
              <a:t>th</a:t>
            </a:r>
            <a:r>
              <a:rPr lang="en-GB" b="1" dirty="0" smtClean="0"/>
              <a:t> programme currently in progress face to face; 41</a:t>
            </a:r>
            <a:r>
              <a:rPr lang="en-GB" b="1" baseline="30000" dirty="0" smtClean="0"/>
              <a:t>st</a:t>
            </a:r>
            <a:r>
              <a:rPr lang="en-GB" b="1" dirty="0" smtClean="0"/>
              <a:t> programme currently in progress online</a:t>
            </a:r>
          </a:p>
          <a:p>
            <a:endParaRPr lang="en-GB" b="1" dirty="0" smtClean="0"/>
          </a:p>
          <a:p>
            <a:r>
              <a:rPr lang="en-GB" b="1" dirty="0" smtClean="0"/>
              <a:t>Online format delivered annually since 2022 </a:t>
            </a:r>
          </a:p>
          <a:p>
            <a:pPr marL="0" indent="0">
              <a:buNone/>
            </a:pPr>
            <a:endParaRPr lang="en-GB" b="1" dirty="0" smtClean="0"/>
          </a:p>
          <a:p>
            <a:r>
              <a:rPr lang="en-GB" b="1" dirty="0" smtClean="0"/>
              <a:t>The </a:t>
            </a:r>
            <a:r>
              <a:rPr lang="en-GB" b="1" dirty="0"/>
              <a:t>only programme of its kind internationally</a:t>
            </a:r>
            <a:endParaRPr lang="en-IE" b="1" dirty="0"/>
          </a:p>
        </p:txBody>
      </p:sp>
      <p:pic>
        <p:nvPicPr>
          <p:cNvPr id="4" name="Picture 3" descr="C:\Users\paula\Documents\Paula Sole Trader\SOS\SOS logo jpeg version.jpg">
            <a:extLst>
              <a:ext uri="{FF2B5EF4-FFF2-40B4-BE49-F238E27FC236}">
                <a16:creationId xmlns:a16="http://schemas.microsoft.com/office/drawing/2014/main" id="{66A4047F-0870-83EC-9899-7E17E9BEAC1F}"/>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8050" y="0"/>
            <a:ext cx="1123950" cy="1038445"/>
          </a:xfrm>
          <a:prstGeom prst="rect">
            <a:avLst/>
          </a:prstGeom>
          <a:noFill/>
          <a:ln>
            <a:noFill/>
          </a:ln>
        </p:spPr>
      </p:pic>
      <p:pic>
        <p:nvPicPr>
          <p:cNvPr id="6" name="Picture 5" descr="A picture containing floor, indoor, furniture, wall&#10;&#10;Description automatically generated">
            <a:extLst>
              <a:ext uri="{FF2B5EF4-FFF2-40B4-BE49-F238E27FC236}">
                <a16:creationId xmlns:a16="http://schemas.microsoft.com/office/drawing/2014/main" id="{6079DBB0-8199-725B-1FFA-64EE790B9EA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8645" r="12812" b="29092"/>
          <a:stretch/>
        </p:blipFill>
        <p:spPr>
          <a:xfrm>
            <a:off x="447263" y="1866900"/>
            <a:ext cx="4334287" cy="4025900"/>
          </a:xfrm>
          <a:prstGeom prst="rect">
            <a:avLst/>
          </a:prstGeom>
        </p:spPr>
      </p:pic>
    </p:spTree>
    <p:extLst>
      <p:ext uri="{BB962C8B-B14F-4D97-AF65-F5344CB8AC3E}">
        <p14:creationId xmlns:p14="http://schemas.microsoft.com/office/powerpoint/2010/main" val="21473777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Pentagon 12">
            <a:extLst>
              <a:ext uri="{FF2B5EF4-FFF2-40B4-BE49-F238E27FC236}">
                <a16:creationId xmlns:a16="http://schemas.microsoft.com/office/drawing/2014/main" id="{02F50483-F22A-8C42-B82C-2F6B7B097CFF}"/>
              </a:ext>
            </a:extLst>
          </p:cNvPr>
          <p:cNvSpPr/>
          <p:nvPr/>
        </p:nvSpPr>
        <p:spPr>
          <a:xfrm>
            <a:off x="3501007" y="2426835"/>
            <a:ext cx="8485019" cy="4168274"/>
          </a:xfrm>
          <a:prstGeom prst="homePlate">
            <a:avLst/>
          </a:prstGeom>
          <a:solidFill>
            <a:schemeClr val="accent5">
              <a:lumMod val="40000"/>
              <a:lumOff val="6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1" name="Arrow: Pentagon 10">
            <a:extLst>
              <a:ext uri="{FF2B5EF4-FFF2-40B4-BE49-F238E27FC236}">
                <a16:creationId xmlns:a16="http://schemas.microsoft.com/office/drawing/2014/main" id="{50971CCD-68EF-5D2F-64D8-ED37CBA5CA17}"/>
              </a:ext>
            </a:extLst>
          </p:cNvPr>
          <p:cNvSpPr/>
          <p:nvPr/>
        </p:nvSpPr>
        <p:spPr>
          <a:xfrm>
            <a:off x="146343" y="2435840"/>
            <a:ext cx="5600943" cy="4168274"/>
          </a:xfrm>
          <a:prstGeom prst="homePlate">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D49B0CA8-F9EE-2D83-A3BF-D39C47FD56C1}"/>
              </a:ext>
            </a:extLst>
          </p:cNvPr>
          <p:cNvSpPr/>
          <p:nvPr/>
        </p:nvSpPr>
        <p:spPr>
          <a:xfrm>
            <a:off x="0" y="-5118"/>
            <a:ext cx="12192000" cy="2158738"/>
          </a:xfrm>
          <a:prstGeom prst="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FD07BE-ADFE-B2E1-BF4D-46D11E89C414}"/>
              </a:ext>
            </a:extLst>
          </p:cNvPr>
          <p:cNvSpPr>
            <a:spLocks noGrp="1"/>
          </p:cNvSpPr>
          <p:nvPr>
            <p:ph type="title"/>
          </p:nvPr>
        </p:nvSpPr>
        <p:spPr>
          <a:xfrm>
            <a:off x="1642667" y="233020"/>
            <a:ext cx="8906666" cy="1816945"/>
          </a:xfrm>
        </p:spPr>
        <p:txBody>
          <a:bodyPr>
            <a:noAutofit/>
          </a:bodyPr>
          <a:lstStyle/>
          <a:p>
            <a:pPr algn="ctr"/>
            <a:r>
              <a:rPr lang="en-IE" sz="3600" b="1" dirty="0">
                <a:solidFill>
                  <a:schemeClr val="bg1"/>
                </a:solidFill>
              </a:rPr>
              <a:t>Mental Health Reform Submission on the Review of Connecting for Life</a:t>
            </a:r>
          </a:p>
        </p:txBody>
      </p:sp>
      <p:pic>
        <p:nvPicPr>
          <p:cNvPr id="6" name="Picture 5">
            <a:extLst>
              <a:ext uri="{FF2B5EF4-FFF2-40B4-BE49-F238E27FC236}">
                <a16:creationId xmlns:a16="http://schemas.microsoft.com/office/drawing/2014/main" id="{5B028DD4-3BA6-74C7-6D78-6F748A8F51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2909" y="6021266"/>
            <a:ext cx="919091" cy="797102"/>
          </a:xfrm>
          <a:prstGeom prst="rect">
            <a:avLst/>
          </a:prstGeom>
        </p:spPr>
      </p:pic>
      <p:sp>
        <p:nvSpPr>
          <p:cNvPr id="12" name="Arrow: Pentagon 11">
            <a:extLst>
              <a:ext uri="{FF2B5EF4-FFF2-40B4-BE49-F238E27FC236}">
                <a16:creationId xmlns:a16="http://schemas.microsoft.com/office/drawing/2014/main" id="{B383B193-1BE9-1181-EDDB-3C0EEEEFF920}"/>
              </a:ext>
            </a:extLst>
          </p:cNvPr>
          <p:cNvSpPr/>
          <p:nvPr/>
        </p:nvSpPr>
        <p:spPr>
          <a:xfrm>
            <a:off x="136532" y="2426835"/>
            <a:ext cx="9931700" cy="390547"/>
          </a:xfrm>
          <a:prstGeom prst="homePlat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a:extLst>
              <a:ext uri="{FF2B5EF4-FFF2-40B4-BE49-F238E27FC236}">
                <a16:creationId xmlns:a16="http://schemas.microsoft.com/office/drawing/2014/main" id="{229A5D7E-8D71-611B-750B-B62109572B47}"/>
              </a:ext>
            </a:extLst>
          </p:cNvPr>
          <p:cNvSpPr txBox="1"/>
          <p:nvPr/>
        </p:nvSpPr>
        <p:spPr>
          <a:xfrm>
            <a:off x="507370" y="2391275"/>
            <a:ext cx="2866018" cy="461665"/>
          </a:xfrm>
          <a:prstGeom prst="rect">
            <a:avLst/>
          </a:prstGeom>
          <a:noFill/>
        </p:spPr>
        <p:txBody>
          <a:bodyPr wrap="square" rtlCol="0">
            <a:spAutoFit/>
          </a:bodyPr>
          <a:lstStyle/>
          <a:p>
            <a:r>
              <a:rPr lang="en-US" sz="2400" b="1" dirty="0">
                <a:solidFill>
                  <a:srgbClr val="002060"/>
                </a:solidFill>
              </a:rPr>
              <a:t>Consultation Process</a:t>
            </a:r>
          </a:p>
        </p:txBody>
      </p:sp>
      <p:sp>
        <p:nvSpPr>
          <p:cNvPr id="5" name="TextBox 4">
            <a:extLst>
              <a:ext uri="{FF2B5EF4-FFF2-40B4-BE49-F238E27FC236}">
                <a16:creationId xmlns:a16="http://schemas.microsoft.com/office/drawing/2014/main" id="{5142BD7E-4996-8C4B-03B7-E784691233D0}"/>
              </a:ext>
            </a:extLst>
          </p:cNvPr>
          <p:cNvSpPr txBox="1"/>
          <p:nvPr/>
        </p:nvSpPr>
        <p:spPr>
          <a:xfrm>
            <a:off x="1472639" y="3303821"/>
            <a:ext cx="3260795" cy="707886"/>
          </a:xfrm>
          <a:prstGeom prst="rect">
            <a:avLst/>
          </a:prstGeom>
          <a:noFill/>
        </p:spPr>
        <p:txBody>
          <a:bodyPr wrap="square" rtlCol="0">
            <a:spAutoFit/>
          </a:bodyPr>
          <a:lstStyle/>
          <a:p>
            <a:r>
              <a:rPr lang="en-US" sz="2000" i="1" dirty="0">
                <a:solidFill>
                  <a:srgbClr val="002060"/>
                </a:solidFill>
              </a:rPr>
              <a:t>member </a:t>
            </a:r>
            <a:r>
              <a:rPr lang="en-US" sz="2000" i="1" dirty="0" err="1">
                <a:solidFill>
                  <a:srgbClr val="002060"/>
                </a:solidFill>
              </a:rPr>
              <a:t>organisations</a:t>
            </a:r>
            <a:r>
              <a:rPr lang="en-US" sz="2000" i="1" dirty="0">
                <a:solidFill>
                  <a:srgbClr val="002060"/>
                </a:solidFill>
              </a:rPr>
              <a:t> working in suicide prevention</a:t>
            </a:r>
            <a:endParaRPr lang="en-IE" sz="2000" i="1" dirty="0">
              <a:solidFill>
                <a:srgbClr val="002060"/>
              </a:solidFill>
            </a:endParaRPr>
          </a:p>
        </p:txBody>
      </p:sp>
      <p:sp>
        <p:nvSpPr>
          <p:cNvPr id="8" name="TextBox 7">
            <a:extLst>
              <a:ext uri="{FF2B5EF4-FFF2-40B4-BE49-F238E27FC236}">
                <a16:creationId xmlns:a16="http://schemas.microsoft.com/office/drawing/2014/main" id="{363108F0-27E4-2C77-9982-FDF582E964A1}"/>
              </a:ext>
            </a:extLst>
          </p:cNvPr>
          <p:cNvSpPr txBox="1"/>
          <p:nvPr/>
        </p:nvSpPr>
        <p:spPr>
          <a:xfrm>
            <a:off x="1472639" y="4726602"/>
            <a:ext cx="3436650" cy="707886"/>
          </a:xfrm>
          <a:prstGeom prst="rect">
            <a:avLst/>
          </a:prstGeom>
          <a:noFill/>
        </p:spPr>
        <p:txBody>
          <a:bodyPr wrap="square" rtlCol="0">
            <a:spAutoFit/>
          </a:bodyPr>
          <a:lstStyle/>
          <a:p>
            <a:r>
              <a:rPr lang="en-US" sz="2000" i="1" dirty="0">
                <a:solidFill>
                  <a:srgbClr val="002060"/>
                </a:solidFill>
              </a:rPr>
              <a:t>members of the public with lived experience</a:t>
            </a:r>
            <a:endParaRPr lang="en-IE" sz="2000" i="1" dirty="0">
              <a:solidFill>
                <a:srgbClr val="002060"/>
              </a:solidFill>
            </a:endParaRPr>
          </a:p>
        </p:txBody>
      </p:sp>
      <p:sp>
        <p:nvSpPr>
          <p:cNvPr id="9" name="Rectangle 8">
            <a:extLst>
              <a:ext uri="{FF2B5EF4-FFF2-40B4-BE49-F238E27FC236}">
                <a16:creationId xmlns:a16="http://schemas.microsoft.com/office/drawing/2014/main" id="{7E4263C5-32B7-4D2D-9C77-D6B2BF0DFD14}"/>
              </a:ext>
            </a:extLst>
          </p:cNvPr>
          <p:cNvSpPr/>
          <p:nvPr/>
        </p:nvSpPr>
        <p:spPr>
          <a:xfrm>
            <a:off x="-48022" y="3090595"/>
            <a:ext cx="2111603" cy="1107996"/>
          </a:xfrm>
          <a:prstGeom prst="rect">
            <a:avLst/>
          </a:prstGeom>
          <a:noFill/>
        </p:spPr>
        <p:txBody>
          <a:bodyPr wrap="square" lIns="91440" tIns="45720" rIns="91440" bIns="45720">
            <a:spAutoFit/>
          </a:bodyPr>
          <a:lstStyle/>
          <a:p>
            <a:pPr algn="ctr"/>
            <a:r>
              <a:rPr lang="en-US" sz="6600" dirty="0">
                <a:ln w="0"/>
                <a:solidFill>
                  <a:srgbClr val="002060"/>
                </a:solidFill>
                <a:effectLst>
                  <a:outerShdw blurRad="38100" dist="19050" dir="2700000" algn="tl" rotWithShape="0">
                    <a:schemeClr val="dk1">
                      <a:alpha val="40000"/>
                    </a:schemeClr>
                  </a:outerShdw>
                </a:effectLst>
              </a:rPr>
              <a:t>9</a:t>
            </a:r>
            <a:endParaRPr lang="en-US" sz="6600" b="0" cap="none" spc="0" dirty="0">
              <a:ln w="0"/>
              <a:solidFill>
                <a:srgbClr val="002060"/>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ED699AC8-A9C0-910F-403C-30A3748605D3}"/>
              </a:ext>
            </a:extLst>
          </p:cNvPr>
          <p:cNvSpPr/>
          <p:nvPr/>
        </p:nvSpPr>
        <p:spPr>
          <a:xfrm>
            <a:off x="-108895" y="4533230"/>
            <a:ext cx="2111603" cy="1107996"/>
          </a:xfrm>
          <a:prstGeom prst="rect">
            <a:avLst/>
          </a:prstGeom>
          <a:noFill/>
        </p:spPr>
        <p:txBody>
          <a:bodyPr wrap="square" lIns="91440" tIns="45720" rIns="91440" bIns="45720">
            <a:spAutoFit/>
          </a:bodyPr>
          <a:lstStyle/>
          <a:p>
            <a:pPr algn="ctr"/>
            <a:r>
              <a:rPr lang="en-US" sz="6600" b="0" cap="none" spc="0" dirty="0">
                <a:ln w="0"/>
                <a:solidFill>
                  <a:srgbClr val="002060"/>
                </a:solidFill>
                <a:effectLst>
                  <a:outerShdw blurRad="38100" dist="19050" dir="2700000" algn="tl" rotWithShape="0">
                    <a:schemeClr val="dk1">
                      <a:alpha val="40000"/>
                    </a:schemeClr>
                  </a:outerShdw>
                </a:effectLst>
              </a:rPr>
              <a:t>13</a:t>
            </a:r>
          </a:p>
        </p:txBody>
      </p:sp>
      <p:sp>
        <p:nvSpPr>
          <p:cNvPr id="15" name="TextBox 14">
            <a:extLst>
              <a:ext uri="{FF2B5EF4-FFF2-40B4-BE49-F238E27FC236}">
                <a16:creationId xmlns:a16="http://schemas.microsoft.com/office/drawing/2014/main" id="{4AAB85A0-5F97-FF08-F3C6-C68A20F451A2}"/>
              </a:ext>
            </a:extLst>
          </p:cNvPr>
          <p:cNvSpPr txBox="1"/>
          <p:nvPr/>
        </p:nvSpPr>
        <p:spPr>
          <a:xfrm>
            <a:off x="5875244" y="2391275"/>
            <a:ext cx="2523449" cy="461665"/>
          </a:xfrm>
          <a:prstGeom prst="rect">
            <a:avLst/>
          </a:prstGeom>
          <a:noFill/>
        </p:spPr>
        <p:txBody>
          <a:bodyPr wrap="square" rtlCol="0">
            <a:spAutoFit/>
          </a:bodyPr>
          <a:lstStyle/>
          <a:p>
            <a:r>
              <a:rPr lang="en-US" sz="2400" b="1" dirty="0">
                <a:solidFill>
                  <a:srgbClr val="002060"/>
                </a:solidFill>
              </a:rPr>
              <a:t>Final Submission</a:t>
            </a:r>
          </a:p>
        </p:txBody>
      </p:sp>
      <p:sp>
        <p:nvSpPr>
          <p:cNvPr id="19" name="TextBox 18">
            <a:extLst>
              <a:ext uri="{FF2B5EF4-FFF2-40B4-BE49-F238E27FC236}">
                <a16:creationId xmlns:a16="http://schemas.microsoft.com/office/drawing/2014/main" id="{340BDAD3-FB4F-3A1A-4F75-D8DF0EE06A09}"/>
              </a:ext>
            </a:extLst>
          </p:cNvPr>
          <p:cNvSpPr txBox="1"/>
          <p:nvPr/>
        </p:nvSpPr>
        <p:spPr>
          <a:xfrm>
            <a:off x="5957153" y="2949147"/>
            <a:ext cx="4153333" cy="830997"/>
          </a:xfrm>
          <a:prstGeom prst="rect">
            <a:avLst/>
          </a:prstGeom>
          <a:noFill/>
        </p:spPr>
        <p:txBody>
          <a:bodyPr wrap="square" rtlCol="0">
            <a:spAutoFit/>
          </a:bodyPr>
          <a:lstStyle/>
          <a:p>
            <a:r>
              <a:rPr lang="en-US" sz="2400" b="1" i="1" dirty="0">
                <a:solidFill>
                  <a:srgbClr val="002060"/>
                </a:solidFill>
              </a:rPr>
              <a:t>20</a:t>
            </a:r>
            <a:r>
              <a:rPr lang="en-US" sz="2400" i="1" dirty="0">
                <a:solidFill>
                  <a:srgbClr val="002060"/>
                </a:solidFill>
              </a:rPr>
              <a:t> recommendations across </a:t>
            </a:r>
          </a:p>
          <a:p>
            <a:r>
              <a:rPr lang="en-US" sz="2400" b="1" i="1" dirty="0">
                <a:solidFill>
                  <a:srgbClr val="002060"/>
                </a:solidFill>
              </a:rPr>
              <a:t>9</a:t>
            </a:r>
            <a:r>
              <a:rPr lang="en-US" sz="2400" i="1" dirty="0">
                <a:solidFill>
                  <a:srgbClr val="002060"/>
                </a:solidFill>
              </a:rPr>
              <a:t> key priority areas:</a:t>
            </a:r>
            <a:endParaRPr lang="en-IE" sz="2400" i="1" dirty="0">
              <a:solidFill>
                <a:srgbClr val="002060"/>
              </a:solidFill>
            </a:endParaRPr>
          </a:p>
        </p:txBody>
      </p:sp>
      <p:sp>
        <p:nvSpPr>
          <p:cNvPr id="20" name="TextBox 19">
            <a:extLst>
              <a:ext uri="{FF2B5EF4-FFF2-40B4-BE49-F238E27FC236}">
                <a16:creationId xmlns:a16="http://schemas.microsoft.com/office/drawing/2014/main" id="{9EBE3EAE-8CC6-FFF2-88E2-269CA2DBE5E2}"/>
              </a:ext>
            </a:extLst>
          </p:cNvPr>
          <p:cNvSpPr txBox="1"/>
          <p:nvPr/>
        </p:nvSpPr>
        <p:spPr>
          <a:xfrm>
            <a:off x="5957153" y="3798791"/>
            <a:ext cx="4883081" cy="2585323"/>
          </a:xfrm>
          <a:prstGeom prst="rect">
            <a:avLst/>
          </a:prstGeom>
          <a:noFill/>
        </p:spPr>
        <p:txBody>
          <a:bodyPr wrap="square" rtlCol="0">
            <a:spAutoFit/>
          </a:bodyPr>
          <a:lstStyle/>
          <a:p>
            <a:pPr marL="457200" indent="-457200">
              <a:buAutoNum type="arabicPeriod"/>
            </a:pPr>
            <a:r>
              <a:rPr lang="en-US" i="1" dirty="0">
                <a:solidFill>
                  <a:srgbClr val="002060"/>
                </a:solidFill>
              </a:rPr>
              <a:t>Alignment with existing Mental Health Policy</a:t>
            </a:r>
          </a:p>
          <a:p>
            <a:pPr marL="457200" indent="-457200">
              <a:buAutoNum type="arabicPeriod"/>
            </a:pPr>
            <a:r>
              <a:rPr lang="en-US" i="1" dirty="0">
                <a:solidFill>
                  <a:srgbClr val="002060"/>
                </a:solidFill>
              </a:rPr>
              <a:t>Early Intervention &amp; Prevention</a:t>
            </a:r>
          </a:p>
          <a:p>
            <a:pPr marL="457200" indent="-457200">
              <a:buAutoNum type="arabicPeriod"/>
            </a:pPr>
            <a:r>
              <a:rPr lang="en-US" i="1" dirty="0">
                <a:solidFill>
                  <a:srgbClr val="002060"/>
                </a:solidFill>
              </a:rPr>
              <a:t>Eating Disorders</a:t>
            </a:r>
          </a:p>
          <a:p>
            <a:pPr marL="457200" indent="-457200">
              <a:buAutoNum type="arabicPeriod"/>
            </a:pPr>
            <a:r>
              <a:rPr lang="en-US" i="1" dirty="0">
                <a:solidFill>
                  <a:srgbClr val="002060"/>
                </a:solidFill>
              </a:rPr>
              <a:t>Out-of-Hours and Crisis Support</a:t>
            </a:r>
          </a:p>
          <a:p>
            <a:pPr marL="457200" indent="-457200">
              <a:buAutoNum type="arabicPeriod"/>
            </a:pPr>
            <a:r>
              <a:rPr lang="en-US" i="1" dirty="0">
                <a:solidFill>
                  <a:srgbClr val="002060"/>
                </a:solidFill>
              </a:rPr>
              <a:t>Data – True prevalence of self-harm</a:t>
            </a:r>
          </a:p>
          <a:p>
            <a:pPr marL="457200" indent="-457200">
              <a:buAutoNum type="arabicPeriod"/>
            </a:pPr>
            <a:r>
              <a:rPr lang="en-US" i="1" dirty="0">
                <a:solidFill>
                  <a:srgbClr val="002060"/>
                </a:solidFill>
              </a:rPr>
              <a:t>Children and young persons</a:t>
            </a:r>
          </a:p>
          <a:p>
            <a:pPr marL="457200" indent="-457200">
              <a:buAutoNum type="arabicPeriod"/>
            </a:pPr>
            <a:r>
              <a:rPr lang="en-US" i="1" dirty="0">
                <a:solidFill>
                  <a:srgbClr val="002060"/>
                </a:solidFill>
              </a:rPr>
              <a:t>Priority Groups</a:t>
            </a:r>
          </a:p>
          <a:p>
            <a:pPr marL="457200" indent="-457200">
              <a:buAutoNum type="arabicPeriod"/>
            </a:pPr>
            <a:r>
              <a:rPr lang="en-US" i="1" dirty="0">
                <a:solidFill>
                  <a:srgbClr val="002060"/>
                </a:solidFill>
              </a:rPr>
              <a:t>Funding and Implementation</a:t>
            </a:r>
          </a:p>
          <a:p>
            <a:pPr marL="457200" indent="-457200">
              <a:buAutoNum type="arabicPeriod"/>
            </a:pPr>
            <a:r>
              <a:rPr lang="en-US" i="1" dirty="0">
                <a:solidFill>
                  <a:srgbClr val="002060"/>
                </a:solidFill>
              </a:rPr>
              <a:t>Stigma </a:t>
            </a:r>
            <a:endParaRPr lang="en-IE" i="1" dirty="0">
              <a:solidFill>
                <a:srgbClr val="002060"/>
              </a:solidFill>
            </a:endParaRPr>
          </a:p>
        </p:txBody>
      </p:sp>
    </p:spTree>
    <p:extLst>
      <p:ext uri="{BB962C8B-B14F-4D97-AF65-F5344CB8AC3E}">
        <p14:creationId xmlns:p14="http://schemas.microsoft.com/office/powerpoint/2010/main" val="24598956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ABC0-10EB-A661-5B59-0D6DE5103AD0}"/>
              </a:ext>
            </a:extLst>
          </p:cNvPr>
          <p:cNvSpPr>
            <a:spLocks noGrp="1"/>
          </p:cNvSpPr>
          <p:nvPr>
            <p:ph type="title"/>
          </p:nvPr>
        </p:nvSpPr>
        <p:spPr/>
        <p:txBody>
          <a:bodyPr/>
          <a:lstStyle/>
          <a:p>
            <a:r>
              <a:rPr lang="en-GB" b="1" dirty="0">
                <a:latin typeface="+mn-lt"/>
              </a:rPr>
              <a:t>Programme Elements</a:t>
            </a:r>
            <a:endParaRPr lang="en-IE" b="1" dirty="0">
              <a:latin typeface="+mn-lt"/>
            </a:endParaRPr>
          </a:p>
        </p:txBody>
      </p:sp>
      <p:sp>
        <p:nvSpPr>
          <p:cNvPr id="3" name="Content Placeholder 2">
            <a:extLst>
              <a:ext uri="{FF2B5EF4-FFF2-40B4-BE49-F238E27FC236}">
                <a16:creationId xmlns:a16="http://schemas.microsoft.com/office/drawing/2014/main" id="{B84065C8-7488-738D-1A8C-E46693DAFF9D}"/>
              </a:ext>
            </a:extLst>
          </p:cNvPr>
          <p:cNvSpPr>
            <a:spLocks noGrp="1"/>
          </p:cNvSpPr>
          <p:nvPr>
            <p:ph idx="1"/>
          </p:nvPr>
        </p:nvSpPr>
        <p:spPr>
          <a:xfrm>
            <a:off x="698241" y="1461731"/>
            <a:ext cx="6531234" cy="5031144"/>
          </a:xfrm>
        </p:spPr>
        <p:txBody>
          <a:bodyPr>
            <a:normAutofit fontScale="92500" lnSpcReduction="10000"/>
          </a:bodyPr>
          <a:lstStyle/>
          <a:p>
            <a:r>
              <a:rPr lang="en-GB" b="1" dirty="0"/>
              <a:t>Day starts with check in – how participants are in coming to the programme and anything they put into practice since the last day</a:t>
            </a:r>
          </a:p>
          <a:p>
            <a:r>
              <a:rPr lang="en-GB" b="1" dirty="0"/>
              <a:t>Support Document</a:t>
            </a:r>
          </a:p>
          <a:p>
            <a:r>
              <a:rPr lang="en-GB" b="1" dirty="0"/>
              <a:t>Coffee Break</a:t>
            </a:r>
          </a:p>
          <a:p>
            <a:r>
              <a:rPr lang="en-GB" b="1" dirty="0"/>
              <a:t>Educational Session</a:t>
            </a:r>
          </a:p>
          <a:p>
            <a:r>
              <a:rPr lang="en-GB" b="1" dirty="0"/>
              <a:t>Check out – how are you at the end of the session and is there anything you can take away and use</a:t>
            </a:r>
          </a:p>
          <a:p>
            <a:r>
              <a:rPr lang="en-GB" b="1" dirty="0"/>
              <a:t>Support Calls between sessions if required/ can request a support meeting with facilitators before next session</a:t>
            </a:r>
            <a:endParaRPr lang="en-IE" b="1" dirty="0"/>
          </a:p>
        </p:txBody>
      </p:sp>
      <p:pic>
        <p:nvPicPr>
          <p:cNvPr id="4" name="Picture 3" descr="A picture containing floor, indoor, furniture, wall&#10;&#10;Description automatically generated">
            <a:extLst>
              <a:ext uri="{FF2B5EF4-FFF2-40B4-BE49-F238E27FC236}">
                <a16:creationId xmlns:a16="http://schemas.microsoft.com/office/drawing/2014/main" id="{E18E2E47-5330-66F1-8F93-3520A9E5ACF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8645" r="12812" b="29092"/>
          <a:stretch/>
        </p:blipFill>
        <p:spPr>
          <a:xfrm>
            <a:off x="7445223" y="1964353"/>
            <a:ext cx="4334287" cy="4025900"/>
          </a:xfrm>
          <a:prstGeom prst="rect">
            <a:avLst/>
          </a:prstGeom>
        </p:spPr>
      </p:pic>
      <p:pic>
        <p:nvPicPr>
          <p:cNvPr id="5" name="Picture 4" descr="C:\Users\paula\Documents\Paula Sole Trader\SOS\SOS logo jpeg version.jpg">
            <a:extLst>
              <a:ext uri="{FF2B5EF4-FFF2-40B4-BE49-F238E27FC236}">
                <a16:creationId xmlns:a16="http://schemas.microsoft.com/office/drawing/2014/main" id="{4F3FD995-E448-EF20-A0D3-4C2A18E190A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68050" y="0"/>
            <a:ext cx="1123950" cy="1038445"/>
          </a:xfrm>
          <a:prstGeom prst="rect">
            <a:avLst/>
          </a:prstGeom>
          <a:noFill/>
          <a:ln>
            <a:noFill/>
          </a:ln>
        </p:spPr>
      </p:pic>
    </p:spTree>
    <p:extLst>
      <p:ext uri="{BB962C8B-B14F-4D97-AF65-F5344CB8AC3E}">
        <p14:creationId xmlns:p14="http://schemas.microsoft.com/office/powerpoint/2010/main" val="23367295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910" y="2335237"/>
            <a:ext cx="5416062" cy="4036987"/>
          </a:xfrm>
        </p:spPr>
        <p:txBody>
          <a:bodyPr>
            <a:normAutofit fontScale="90000"/>
          </a:bodyPr>
          <a:lstStyle/>
          <a:p>
            <a:r>
              <a:rPr lang="en-GB" b="1" dirty="0">
                <a:latin typeface="+mn-lt"/>
              </a:rPr>
              <a:t>Evaluation Findings</a:t>
            </a:r>
            <a:r>
              <a:rPr lang="en-GB" sz="2800" b="1" dirty="0">
                <a:solidFill>
                  <a:srgbClr val="7030A0"/>
                </a:solidFill>
                <a:latin typeface="+mn-lt"/>
              </a:rPr>
              <a:t/>
            </a:r>
            <a:br>
              <a:rPr lang="en-GB" sz="2800" b="1" dirty="0">
                <a:solidFill>
                  <a:srgbClr val="7030A0"/>
                </a:solidFill>
                <a:latin typeface="+mn-lt"/>
              </a:rPr>
            </a:br>
            <a:r>
              <a:rPr lang="en-GB" sz="2800" b="1" dirty="0">
                <a:latin typeface="+mn-lt"/>
              </a:rPr>
              <a:t/>
            </a:r>
            <a:br>
              <a:rPr lang="en-GB" sz="2800" b="1" dirty="0">
                <a:latin typeface="+mn-lt"/>
              </a:rPr>
            </a:br>
            <a:r>
              <a:rPr lang="en-GB" sz="2800" b="1" dirty="0">
                <a:latin typeface="+mn-lt"/>
              </a:rPr>
              <a:t>Programme is effective – approach of facilitators is key to this</a:t>
            </a:r>
            <a:br>
              <a:rPr lang="en-GB" sz="2800" b="1" dirty="0">
                <a:latin typeface="+mn-lt"/>
              </a:rPr>
            </a:br>
            <a:r>
              <a:rPr lang="en-GB" sz="2800" b="1" dirty="0">
                <a:latin typeface="+mn-lt"/>
              </a:rPr>
              <a:t/>
            </a:r>
            <a:br>
              <a:rPr lang="en-GB" sz="2800" b="1" dirty="0">
                <a:latin typeface="+mn-lt"/>
              </a:rPr>
            </a:br>
            <a:r>
              <a:rPr lang="en-GB" sz="2800" b="1" dirty="0">
                <a:latin typeface="+mn-lt"/>
              </a:rPr>
              <a:t>Change for participants is supported and promoted by clear structures, programme content and ethos</a:t>
            </a:r>
            <a:br>
              <a:rPr lang="en-GB" sz="2800" b="1" dirty="0">
                <a:latin typeface="+mn-lt"/>
              </a:rPr>
            </a:br>
            <a:r>
              <a:rPr lang="en-GB" sz="2800" b="1" dirty="0">
                <a:latin typeface="+mn-lt"/>
              </a:rPr>
              <a:t/>
            </a:r>
            <a:br>
              <a:rPr lang="en-GB" sz="2800" b="1" dirty="0">
                <a:latin typeface="+mn-lt"/>
              </a:rPr>
            </a:br>
            <a:r>
              <a:rPr lang="en-GB" sz="2800" b="1" dirty="0">
                <a:latin typeface="+mn-lt"/>
              </a:rPr>
              <a:t>Essence of programme is held because of support structures and governance around the programme and ongoing support for facilitators</a:t>
            </a:r>
            <a:br>
              <a:rPr lang="en-GB" sz="2800" b="1" dirty="0">
                <a:latin typeface="+mn-lt"/>
              </a:rPr>
            </a:br>
            <a:r>
              <a:rPr lang="en-GB" sz="2800" b="1" dirty="0">
                <a:latin typeface="+mn-lt"/>
              </a:rPr>
              <a:t/>
            </a:r>
            <a:br>
              <a:rPr lang="en-GB" sz="2800" b="1" dirty="0">
                <a:latin typeface="+mn-lt"/>
              </a:rPr>
            </a:br>
            <a:r>
              <a:rPr lang="en-GB" sz="2800" b="1" dirty="0">
                <a:latin typeface="+mn-lt"/>
              </a:rPr>
              <a:t>Consistent with CFL, Framework for Recovery, Government Policy</a:t>
            </a:r>
            <a:br>
              <a:rPr lang="en-GB" sz="2800" b="1" dirty="0">
                <a:latin typeface="+mn-lt"/>
              </a:rPr>
            </a:br>
            <a:r>
              <a:rPr lang="en-GB" sz="2800" b="1" dirty="0">
                <a:latin typeface="+mn-lt"/>
              </a:rPr>
              <a:t/>
            </a:r>
            <a:br>
              <a:rPr lang="en-GB" sz="2800" b="1" dirty="0">
                <a:latin typeface="+mn-lt"/>
              </a:rPr>
            </a:br>
            <a:r>
              <a:rPr lang="en-GB" sz="2800" b="1" dirty="0">
                <a:latin typeface="+mn-lt"/>
              </a:rPr>
              <a:t/>
            </a:r>
            <a:br>
              <a:rPr lang="en-GB" sz="2800" b="1" dirty="0">
                <a:latin typeface="+mn-lt"/>
              </a:rPr>
            </a:br>
            <a:r>
              <a:rPr lang="en-GB" sz="2800" b="1" dirty="0">
                <a:latin typeface="+mn-lt"/>
              </a:rPr>
              <a:t/>
            </a:r>
            <a:br>
              <a:rPr lang="en-GB" sz="2800" b="1" dirty="0">
                <a:latin typeface="+mn-lt"/>
              </a:rPr>
            </a:br>
            <a:endParaRPr lang="en-GB" sz="2800" b="1" dirty="0">
              <a:latin typeface="+mn-lt"/>
            </a:endParaRPr>
          </a:p>
        </p:txBody>
      </p:sp>
      <p:pic>
        <p:nvPicPr>
          <p:cNvPr id="6146" name="Picture 2" descr="https://images.unsplash.com/photo-1478105069489-aca3e3fedcf1?ixlib=rb-0.3.5&amp;ixid=eyJhcHBfaWQiOjEyMDd9&amp;s=cbbbe9aefcfb9d24a338472a0565fa1d&amp;dpr=1&amp;auto=format&amp;fit=crop&amp;w=1000&amp;q=80&amp;cs=tinysrg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20972" y="981564"/>
            <a:ext cx="5981626" cy="53906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paula\Documents\Paula Sole Trader\SOS\SOS logo jpeg version.jpg">
            <a:extLst>
              <a:ext uri="{FF2B5EF4-FFF2-40B4-BE49-F238E27FC236}">
                <a16:creationId xmlns:a16="http://schemas.microsoft.com/office/drawing/2014/main" id="{B10C7526-DE23-350E-826E-1AEC49DC573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68050" y="0"/>
            <a:ext cx="1123950" cy="1038445"/>
          </a:xfrm>
          <a:prstGeom prst="rect">
            <a:avLst/>
          </a:prstGeom>
          <a:noFill/>
          <a:ln>
            <a:noFill/>
          </a:ln>
        </p:spPr>
      </p:pic>
    </p:spTree>
    <p:extLst>
      <p:ext uri="{BB962C8B-B14F-4D97-AF65-F5344CB8AC3E}">
        <p14:creationId xmlns:p14="http://schemas.microsoft.com/office/powerpoint/2010/main" val="13000793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62" y="2912013"/>
            <a:ext cx="6467036" cy="1166446"/>
          </a:xfrm>
        </p:spPr>
        <p:txBody>
          <a:bodyPr>
            <a:normAutofit fontScale="90000"/>
          </a:bodyPr>
          <a:lstStyle/>
          <a:p>
            <a:r>
              <a:rPr lang="en-GB" sz="4000" b="1" dirty="0">
                <a:latin typeface="+mn-lt"/>
              </a:rPr>
              <a:t>Benefits to Participants</a:t>
            </a:r>
            <a:r>
              <a:rPr lang="en-GB" sz="3600" b="1" dirty="0"/>
              <a:t/>
            </a:r>
            <a:br>
              <a:rPr lang="en-GB" sz="3600" b="1" dirty="0"/>
            </a:br>
            <a:r>
              <a:rPr lang="en-GB" b="1" i="1" dirty="0"/>
              <a:t/>
            </a:r>
            <a:br>
              <a:rPr lang="en-GB" b="1" i="1" dirty="0"/>
            </a:br>
            <a:r>
              <a:rPr lang="en-GB" sz="3100" b="1" dirty="0">
                <a:latin typeface="+mn-lt"/>
              </a:rPr>
              <a:t>Benefits to daily living</a:t>
            </a:r>
            <a:br>
              <a:rPr lang="en-GB" sz="3100" b="1" dirty="0">
                <a:latin typeface="+mn-lt"/>
              </a:rPr>
            </a:br>
            <a:r>
              <a:rPr lang="en-GB" sz="3100" b="1" dirty="0">
                <a:latin typeface="+mn-lt"/>
              </a:rPr>
              <a:t/>
            </a:r>
            <a:br>
              <a:rPr lang="en-GB" sz="3100" b="1" dirty="0">
                <a:latin typeface="+mn-lt"/>
              </a:rPr>
            </a:br>
            <a:r>
              <a:rPr lang="en-GB" sz="3100" b="1" dirty="0">
                <a:latin typeface="+mn-lt"/>
              </a:rPr>
              <a:t>Increased sense of hope</a:t>
            </a:r>
            <a:br>
              <a:rPr lang="en-GB" sz="3100" b="1" dirty="0">
                <a:latin typeface="+mn-lt"/>
              </a:rPr>
            </a:br>
            <a:r>
              <a:rPr lang="en-GB" sz="3100" b="1" dirty="0">
                <a:latin typeface="+mn-lt"/>
              </a:rPr>
              <a:t/>
            </a:r>
            <a:br>
              <a:rPr lang="en-GB" sz="3100" b="1" dirty="0">
                <a:latin typeface="+mn-lt"/>
              </a:rPr>
            </a:br>
            <a:r>
              <a:rPr lang="en-GB" sz="3100" b="1" dirty="0">
                <a:latin typeface="+mn-lt"/>
              </a:rPr>
              <a:t>Belief in self and future</a:t>
            </a:r>
            <a:br>
              <a:rPr lang="en-GB" sz="3100" b="1" dirty="0">
                <a:latin typeface="+mn-lt"/>
              </a:rPr>
            </a:br>
            <a:r>
              <a:rPr lang="en-GB" sz="3100" b="1" dirty="0">
                <a:latin typeface="+mn-lt"/>
              </a:rPr>
              <a:t/>
            </a:r>
            <a:br>
              <a:rPr lang="en-GB" sz="3100" b="1" dirty="0">
                <a:latin typeface="+mn-lt"/>
              </a:rPr>
            </a:br>
            <a:r>
              <a:rPr lang="en-GB" sz="3100" b="1" dirty="0">
                <a:latin typeface="+mn-lt"/>
              </a:rPr>
              <a:t>Change in relationship with suicide</a:t>
            </a:r>
            <a:br>
              <a:rPr lang="en-GB" sz="3100" b="1" dirty="0">
                <a:latin typeface="+mn-lt"/>
              </a:rPr>
            </a:br>
            <a:r>
              <a:rPr lang="en-GB" sz="3100" b="1" dirty="0">
                <a:latin typeface="+mn-lt"/>
              </a:rPr>
              <a:t/>
            </a:r>
            <a:br>
              <a:rPr lang="en-GB" sz="3100" b="1" dirty="0">
                <a:latin typeface="+mn-lt"/>
              </a:rPr>
            </a:br>
            <a:r>
              <a:rPr lang="en-GB" sz="3100" b="1" dirty="0">
                <a:latin typeface="+mn-lt"/>
              </a:rPr>
              <a:t>Increased motivation for change</a:t>
            </a:r>
            <a:br>
              <a:rPr lang="en-GB" sz="3100" b="1" dirty="0">
                <a:latin typeface="+mn-lt"/>
              </a:rPr>
            </a:br>
            <a:r>
              <a:rPr lang="en-GB" sz="3100" b="1" dirty="0">
                <a:latin typeface="+mn-lt"/>
              </a:rPr>
              <a:t/>
            </a:r>
            <a:br>
              <a:rPr lang="en-GB" sz="3100" b="1" dirty="0">
                <a:latin typeface="+mn-lt"/>
              </a:rPr>
            </a:br>
            <a:r>
              <a:rPr lang="en-GB" sz="3100" b="1" dirty="0">
                <a:latin typeface="+mn-lt"/>
              </a:rPr>
              <a:t>Highlighted positive impact of facilitators, guest speakers and peer support</a:t>
            </a:r>
          </a:p>
        </p:txBody>
      </p:sp>
      <p:pic>
        <p:nvPicPr>
          <p:cNvPr id="13314" name="Picture 2" descr="https://images.unsplash.com/photo-1511445027662-36c0a9786c6d?ixlib=rb-0.3.5&amp;ixid=eyJhcHBfaWQiOjEyMDd9&amp;s=d215d9dde1d43e844e9d4aa6297123ff&amp;dpr=1&amp;auto=format&amp;fit=crop&amp;w=1000&amp;q=80&amp;cs=tinysrg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33558" y="736344"/>
            <a:ext cx="5801784" cy="47119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paula\Documents\Paula Sole Trader\SOS\SOS logo jpeg version.jpg">
            <a:extLst>
              <a:ext uri="{FF2B5EF4-FFF2-40B4-BE49-F238E27FC236}">
                <a16:creationId xmlns:a16="http://schemas.microsoft.com/office/drawing/2014/main" id="{34B0B19A-C635-FA65-607B-F68B01CB551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68050" y="0"/>
            <a:ext cx="1123950" cy="1038445"/>
          </a:xfrm>
          <a:prstGeom prst="rect">
            <a:avLst/>
          </a:prstGeom>
          <a:noFill/>
          <a:ln>
            <a:noFill/>
          </a:ln>
        </p:spPr>
      </p:pic>
    </p:spTree>
    <p:extLst>
      <p:ext uri="{BB962C8B-B14F-4D97-AF65-F5344CB8AC3E}">
        <p14:creationId xmlns:p14="http://schemas.microsoft.com/office/powerpoint/2010/main" val="5541983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68257-AC35-10EE-29AA-A0D5163695BF}"/>
              </a:ext>
            </a:extLst>
          </p:cNvPr>
          <p:cNvSpPr>
            <a:spLocks noGrp="1"/>
          </p:cNvSpPr>
          <p:nvPr>
            <p:ph type="title"/>
          </p:nvPr>
        </p:nvSpPr>
        <p:spPr>
          <a:xfrm>
            <a:off x="597159" y="365125"/>
            <a:ext cx="10756641" cy="1325563"/>
          </a:xfrm>
        </p:spPr>
        <p:txBody>
          <a:bodyPr/>
          <a:lstStyle/>
          <a:p>
            <a:r>
              <a:rPr lang="en-GB" b="1" dirty="0" smtClean="0">
                <a:latin typeface="+mn-lt"/>
              </a:rPr>
              <a:t>CORE-OM Scores</a:t>
            </a:r>
            <a:br>
              <a:rPr lang="en-GB" b="1" dirty="0" smtClean="0">
                <a:latin typeface="+mn-lt"/>
              </a:rPr>
            </a:br>
            <a:r>
              <a:rPr lang="en-GB" b="1" dirty="0" smtClean="0">
                <a:latin typeface="+mn-lt"/>
              </a:rPr>
              <a:t>Dublin 2022/2023 (7)    Dublin 2023/2024 (9)</a:t>
            </a:r>
            <a:endParaRPr lang="en-IE" b="1" dirty="0">
              <a:latin typeface="+mn-lt"/>
            </a:endParaRPr>
          </a:p>
        </p:txBody>
      </p:sp>
      <p:sp>
        <p:nvSpPr>
          <p:cNvPr id="3" name="Content Placeholder 2">
            <a:extLst>
              <a:ext uri="{FF2B5EF4-FFF2-40B4-BE49-F238E27FC236}">
                <a16:creationId xmlns:a16="http://schemas.microsoft.com/office/drawing/2014/main" id="{65AA4F28-919B-9622-5700-231B212750C1}"/>
              </a:ext>
            </a:extLst>
          </p:cNvPr>
          <p:cNvSpPr>
            <a:spLocks noGrp="1"/>
          </p:cNvSpPr>
          <p:nvPr>
            <p:ph idx="1"/>
          </p:nvPr>
        </p:nvSpPr>
        <p:spPr>
          <a:xfrm>
            <a:off x="503854" y="1474237"/>
            <a:ext cx="5073986" cy="5018638"/>
          </a:xfrm>
        </p:spPr>
        <p:txBody>
          <a:bodyPr>
            <a:normAutofit/>
          </a:bodyPr>
          <a:lstStyle/>
          <a:p>
            <a:endParaRPr lang="en-GB" b="1" dirty="0" smtClean="0"/>
          </a:p>
          <a:p>
            <a:r>
              <a:rPr lang="en-GB" b="1" dirty="0" smtClean="0"/>
              <a:t>Wellbeing </a:t>
            </a:r>
            <a:r>
              <a:rPr lang="en-GB" b="1" dirty="0"/>
              <a:t>scores </a:t>
            </a:r>
            <a:r>
              <a:rPr lang="en-GB" b="1" dirty="0" smtClean="0"/>
              <a:t>improved 29.26%</a:t>
            </a:r>
            <a:endParaRPr lang="en-GB" dirty="0"/>
          </a:p>
          <a:p>
            <a:r>
              <a:rPr lang="en-GB" b="1" dirty="0"/>
              <a:t>Problems scores</a:t>
            </a:r>
            <a:r>
              <a:rPr lang="en-GB" dirty="0"/>
              <a:t> </a:t>
            </a:r>
            <a:r>
              <a:rPr lang="en-GB" b="1" dirty="0" smtClean="0"/>
              <a:t>improved 27.15%</a:t>
            </a:r>
            <a:endParaRPr lang="en-GB" dirty="0"/>
          </a:p>
          <a:p>
            <a:r>
              <a:rPr lang="en-GB" b="1" dirty="0"/>
              <a:t>Functioning scores</a:t>
            </a:r>
            <a:r>
              <a:rPr lang="en-GB" dirty="0"/>
              <a:t> </a:t>
            </a:r>
            <a:r>
              <a:rPr lang="en-GB" b="1" dirty="0" smtClean="0"/>
              <a:t>improved 27.15%</a:t>
            </a:r>
            <a:endParaRPr lang="en-GB" dirty="0"/>
          </a:p>
          <a:p>
            <a:r>
              <a:rPr lang="en-GB" b="1" dirty="0"/>
              <a:t>Risk </a:t>
            </a:r>
            <a:r>
              <a:rPr lang="en-GB" b="1" dirty="0" smtClean="0"/>
              <a:t>scores improved</a:t>
            </a:r>
            <a:r>
              <a:rPr lang="en-GB" dirty="0" smtClean="0"/>
              <a:t> </a:t>
            </a:r>
            <a:r>
              <a:rPr lang="en-GB" b="1" dirty="0" smtClean="0"/>
              <a:t>50%</a:t>
            </a:r>
            <a:endParaRPr lang="en-GB" dirty="0"/>
          </a:p>
          <a:p>
            <a:r>
              <a:rPr lang="en-GB" b="1" dirty="0"/>
              <a:t>Suicide /Self harm related risk scores </a:t>
            </a:r>
            <a:r>
              <a:rPr lang="en-GB" b="1" dirty="0" smtClean="0"/>
              <a:t>improved 48.57%</a:t>
            </a:r>
            <a:endParaRPr lang="en-GB" dirty="0"/>
          </a:p>
          <a:p>
            <a:endParaRPr lang="en-GB" sz="2800" b="1" dirty="0"/>
          </a:p>
        </p:txBody>
      </p:sp>
      <p:pic>
        <p:nvPicPr>
          <p:cNvPr id="4" name="Picture 3" descr="C:\Users\paula\Documents\Paula Sole Trader\SOS\SOS logo jpeg version.jpg">
            <a:extLst>
              <a:ext uri="{FF2B5EF4-FFF2-40B4-BE49-F238E27FC236}">
                <a16:creationId xmlns:a16="http://schemas.microsoft.com/office/drawing/2014/main" id="{5ED25F90-53D4-8965-3439-BD88094365CB}"/>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8050" y="0"/>
            <a:ext cx="1123950" cy="1038445"/>
          </a:xfrm>
          <a:prstGeom prst="rect">
            <a:avLst/>
          </a:prstGeom>
          <a:noFill/>
          <a:ln>
            <a:noFill/>
          </a:ln>
        </p:spPr>
      </p:pic>
      <p:sp>
        <p:nvSpPr>
          <p:cNvPr id="9" name="Content Placeholder 2">
            <a:extLst>
              <a:ext uri="{FF2B5EF4-FFF2-40B4-BE49-F238E27FC236}">
                <a16:creationId xmlns:a16="http://schemas.microsoft.com/office/drawing/2014/main" id="{65AA4F28-919B-9622-5700-231B212750C1}"/>
              </a:ext>
            </a:extLst>
          </p:cNvPr>
          <p:cNvSpPr txBox="1">
            <a:spLocks/>
          </p:cNvSpPr>
          <p:nvPr/>
        </p:nvSpPr>
        <p:spPr>
          <a:xfrm>
            <a:off x="5839097" y="1593668"/>
            <a:ext cx="5514703" cy="482853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smtClean="0">
                <a:ln>
                  <a:noFill/>
                </a:ln>
                <a:solidFill>
                  <a:prstClr val="black"/>
                </a:solidFill>
                <a:effectLst/>
                <a:uLnTx/>
                <a:uFillTx/>
                <a:latin typeface="Calibri" panose="020F0502020204030204"/>
                <a:ea typeface="+mn-ea"/>
                <a:cs typeface="+mn-cs"/>
              </a:rPr>
              <a:t>Wellbeing scores improved (9)21.3%   (7)31.7%</a:t>
            </a:r>
            <a:endPar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smtClean="0">
                <a:ln>
                  <a:noFill/>
                </a:ln>
                <a:solidFill>
                  <a:prstClr val="black"/>
                </a:solidFill>
                <a:effectLst/>
                <a:uLnTx/>
                <a:uFillTx/>
                <a:latin typeface="Calibri" panose="020F0502020204030204"/>
                <a:ea typeface="+mn-ea"/>
                <a:cs typeface="+mn-cs"/>
              </a:rPr>
              <a:t>Problems scores</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2800" b="1" i="0" u="none" strike="noStrike" kern="1200" cap="none" spc="0" normalizeH="0" baseline="0" noProof="0" dirty="0" smtClean="0">
                <a:ln>
                  <a:noFill/>
                </a:ln>
                <a:solidFill>
                  <a:prstClr val="black"/>
                </a:solidFill>
                <a:effectLst/>
                <a:uLnTx/>
                <a:uFillTx/>
                <a:latin typeface="Calibri" panose="020F0502020204030204"/>
                <a:ea typeface="+mn-ea"/>
                <a:cs typeface="+mn-cs"/>
              </a:rPr>
              <a:t>improved (9)18%    (7)33%</a:t>
            </a:r>
            <a:endPar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smtClean="0">
                <a:ln>
                  <a:noFill/>
                </a:ln>
                <a:solidFill>
                  <a:prstClr val="black"/>
                </a:solidFill>
                <a:effectLst/>
                <a:uLnTx/>
                <a:uFillTx/>
                <a:latin typeface="Calibri" panose="020F0502020204030204"/>
                <a:ea typeface="+mn-ea"/>
                <a:cs typeface="+mn-cs"/>
              </a:rPr>
              <a:t>Functioning scores</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2800" b="1" i="0" u="none" strike="noStrike" kern="1200" cap="none" spc="0" normalizeH="0" baseline="0" noProof="0" dirty="0" smtClean="0">
                <a:ln>
                  <a:noFill/>
                </a:ln>
                <a:solidFill>
                  <a:prstClr val="black"/>
                </a:solidFill>
                <a:effectLst/>
                <a:uLnTx/>
                <a:uFillTx/>
                <a:latin typeface="Calibri" panose="020F0502020204030204"/>
                <a:ea typeface="+mn-ea"/>
                <a:cs typeface="+mn-cs"/>
              </a:rPr>
              <a:t>improved (9)20.3% (7)29.4%</a:t>
            </a:r>
            <a:endPar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smtClean="0">
                <a:ln>
                  <a:noFill/>
                </a:ln>
                <a:solidFill>
                  <a:prstClr val="black"/>
                </a:solidFill>
                <a:effectLst/>
                <a:uLnTx/>
                <a:uFillTx/>
                <a:latin typeface="Calibri" panose="020F0502020204030204"/>
                <a:ea typeface="+mn-ea"/>
                <a:cs typeface="+mn-cs"/>
              </a:rPr>
              <a:t>Risk scores improved</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(9)</a:t>
            </a:r>
            <a:r>
              <a:rPr kumimoji="0" lang="en-GB" sz="2800" b="1" i="0" u="none" strike="noStrike" kern="1200" cap="none" spc="0" normalizeH="0" baseline="0" noProof="0" dirty="0" smtClean="0">
                <a:ln>
                  <a:noFill/>
                </a:ln>
                <a:solidFill>
                  <a:prstClr val="black"/>
                </a:solidFill>
                <a:effectLst/>
                <a:uLnTx/>
                <a:uFillTx/>
                <a:latin typeface="Calibri" panose="020F0502020204030204"/>
                <a:ea typeface="+mn-ea"/>
                <a:cs typeface="+mn-cs"/>
              </a:rPr>
              <a:t>19.2%          (7)47.8%</a:t>
            </a:r>
            <a:endPar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smtClean="0">
                <a:ln>
                  <a:noFill/>
                </a:ln>
                <a:solidFill>
                  <a:prstClr val="black"/>
                </a:solidFill>
                <a:effectLst/>
                <a:uLnTx/>
                <a:uFillTx/>
                <a:latin typeface="Calibri" panose="020F0502020204030204"/>
                <a:ea typeface="+mn-ea"/>
                <a:cs typeface="+mn-cs"/>
              </a:rPr>
              <a:t>Suicide /Self harm related risk scores improved (9)19.2%  (7)47.8%</a:t>
            </a:r>
            <a:endPar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4523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68257-AC35-10EE-29AA-A0D5163695BF}"/>
              </a:ext>
            </a:extLst>
          </p:cNvPr>
          <p:cNvSpPr>
            <a:spLocks noGrp="1"/>
          </p:cNvSpPr>
          <p:nvPr>
            <p:ph type="title"/>
          </p:nvPr>
        </p:nvSpPr>
        <p:spPr>
          <a:xfrm>
            <a:off x="597159" y="365125"/>
            <a:ext cx="10756641" cy="1325563"/>
          </a:xfrm>
        </p:spPr>
        <p:txBody>
          <a:bodyPr/>
          <a:lstStyle/>
          <a:p>
            <a:r>
              <a:rPr lang="en-GB" b="1" dirty="0" smtClean="0">
                <a:latin typeface="+mn-lt"/>
              </a:rPr>
              <a:t>CORE-OM Scores</a:t>
            </a:r>
            <a:br>
              <a:rPr lang="en-GB" b="1" dirty="0" smtClean="0">
                <a:latin typeface="+mn-lt"/>
              </a:rPr>
            </a:br>
            <a:r>
              <a:rPr lang="en-GB" b="1" dirty="0" smtClean="0">
                <a:latin typeface="+mn-lt"/>
              </a:rPr>
              <a:t>Kildare 2023/2024         Dublin 2024</a:t>
            </a:r>
            <a:endParaRPr lang="en-IE" b="1" dirty="0">
              <a:latin typeface="+mn-lt"/>
            </a:endParaRPr>
          </a:p>
        </p:txBody>
      </p:sp>
      <p:sp>
        <p:nvSpPr>
          <p:cNvPr id="3" name="Content Placeholder 2">
            <a:extLst>
              <a:ext uri="{FF2B5EF4-FFF2-40B4-BE49-F238E27FC236}">
                <a16:creationId xmlns:a16="http://schemas.microsoft.com/office/drawing/2014/main" id="{65AA4F28-919B-9622-5700-231B212750C1}"/>
              </a:ext>
            </a:extLst>
          </p:cNvPr>
          <p:cNvSpPr>
            <a:spLocks noGrp="1"/>
          </p:cNvSpPr>
          <p:nvPr>
            <p:ph idx="1"/>
          </p:nvPr>
        </p:nvSpPr>
        <p:spPr>
          <a:xfrm>
            <a:off x="503854" y="1474237"/>
            <a:ext cx="5073986" cy="5018638"/>
          </a:xfrm>
        </p:spPr>
        <p:txBody>
          <a:bodyPr>
            <a:normAutofit/>
          </a:bodyPr>
          <a:lstStyle/>
          <a:p>
            <a:endParaRPr lang="en-GB" b="1" dirty="0" smtClean="0"/>
          </a:p>
          <a:p>
            <a:r>
              <a:rPr lang="en-GB" b="1" dirty="0" smtClean="0"/>
              <a:t>Wellbeing </a:t>
            </a:r>
            <a:r>
              <a:rPr lang="en-GB" b="1" dirty="0"/>
              <a:t>scores </a:t>
            </a:r>
            <a:r>
              <a:rPr lang="en-GB" b="1" dirty="0" smtClean="0"/>
              <a:t>improved </a:t>
            </a:r>
            <a:r>
              <a:rPr lang="en-GB" b="1" dirty="0"/>
              <a:t>63.26%</a:t>
            </a:r>
            <a:endParaRPr lang="en-GB" dirty="0"/>
          </a:p>
          <a:p>
            <a:r>
              <a:rPr lang="en-GB" b="1" dirty="0"/>
              <a:t>Problems scores</a:t>
            </a:r>
            <a:r>
              <a:rPr lang="en-GB" dirty="0"/>
              <a:t> </a:t>
            </a:r>
            <a:r>
              <a:rPr lang="en-GB" b="1" dirty="0" smtClean="0"/>
              <a:t>improved </a:t>
            </a:r>
            <a:r>
              <a:rPr lang="en-GB" b="1" dirty="0"/>
              <a:t>55.46%</a:t>
            </a:r>
            <a:endParaRPr lang="en-GB" dirty="0"/>
          </a:p>
          <a:p>
            <a:r>
              <a:rPr lang="en-GB" b="1" dirty="0"/>
              <a:t>Functioning scores</a:t>
            </a:r>
            <a:r>
              <a:rPr lang="en-GB" dirty="0"/>
              <a:t> </a:t>
            </a:r>
            <a:r>
              <a:rPr lang="en-GB" b="1" dirty="0" smtClean="0"/>
              <a:t>improved </a:t>
            </a:r>
            <a:r>
              <a:rPr lang="en-GB" b="1" dirty="0"/>
              <a:t>58.33%</a:t>
            </a:r>
            <a:endParaRPr lang="en-GB" dirty="0"/>
          </a:p>
          <a:p>
            <a:r>
              <a:rPr lang="en-GB" b="1" dirty="0"/>
              <a:t>Risk </a:t>
            </a:r>
            <a:r>
              <a:rPr lang="en-GB" b="1" dirty="0" smtClean="0"/>
              <a:t>scores improved</a:t>
            </a:r>
            <a:r>
              <a:rPr lang="en-GB" dirty="0" smtClean="0"/>
              <a:t> </a:t>
            </a:r>
            <a:r>
              <a:rPr lang="en-GB" b="1" dirty="0"/>
              <a:t>82.35%</a:t>
            </a:r>
            <a:endParaRPr lang="en-GB" dirty="0"/>
          </a:p>
          <a:p>
            <a:r>
              <a:rPr lang="en-GB" b="1" dirty="0"/>
              <a:t>Suicide /Self harm related risk scores </a:t>
            </a:r>
            <a:r>
              <a:rPr lang="en-GB" b="1" dirty="0" smtClean="0"/>
              <a:t>improved </a:t>
            </a:r>
            <a:r>
              <a:rPr lang="en-GB" b="1" dirty="0"/>
              <a:t>88.23%</a:t>
            </a:r>
            <a:endParaRPr lang="en-GB" dirty="0"/>
          </a:p>
          <a:p>
            <a:endParaRPr lang="en-GB" sz="2800" b="1" dirty="0"/>
          </a:p>
        </p:txBody>
      </p:sp>
      <p:pic>
        <p:nvPicPr>
          <p:cNvPr id="4" name="Picture 3" descr="C:\Users\paula\Documents\Paula Sole Trader\SOS\SOS logo jpeg version.jpg">
            <a:extLst>
              <a:ext uri="{FF2B5EF4-FFF2-40B4-BE49-F238E27FC236}">
                <a16:creationId xmlns:a16="http://schemas.microsoft.com/office/drawing/2014/main" id="{5ED25F90-53D4-8965-3439-BD88094365CB}"/>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8050" y="0"/>
            <a:ext cx="1123950" cy="1038445"/>
          </a:xfrm>
          <a:prstGeom prst="rect">
            <a:avLst/>
          </a:prstGeom>
          <a:noFill/>
          <a:ln>
            <a:noFill/>
          </a:ln>
        </p:spPr>
      </p:pic>
      <p:sp>
        <p:nvSpPr>
          <p:cNvPr id="9" name="Content Placeholder 2">
            <a:extLst>
              <a:ext uri="{FF2B5EF4-FFF2-40B4-BE49-F238E27FC236}">
                <a16:creationId xmlns:a16="http://schemas.microsoft.com/office/drawing/2014/main" id="{65AA4F28-919B-9622-5700-231B212750C1}"/>
              </a:ext>
            </a:extLst>
          </p:cNvPr>
          <p:cNvSpPr txBox="1">
            <a:spLocks/>
          </p:cNvSpPr>
          <p:nvPr/>
        </p:nvSpPr>
        <p:spPr>
          <a:xfrm>
            <a:off x="5839097" y="1593668"/>
            <a:ext cx="5514703" cy="48285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smtClean="0">
                <a:ln>
                  <a:noFill/>
                </a:ln>
                <a:solidFill>
                  <a:prstClr val="black"/>
                </a:solidFill>
                <a:effectLst/>
                <a:uLnTx/>
                <a:uFillTx/>
                <a:latin typeface="Calibri" panose="020F0502020204030204"/>
                <a:ea typeface="+mn-ea"/>
                <a:cs typeface="+mn-cs"/>
              </a:rPr>
              <a:t>Face to Face in progress: Week 20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smtClean="0">
                <a:ln>
                  <a:noFill/>
                </a:ln>
                <a:solidFill>
                  <a:prstClr val="black"/>
                </a:solidFill>
                <a:effectLst/>
                <a:uLnTx/>
                <a:uFillTx/>
                <a:latin typeface="Calibri" panose="020F0502020204030204"/>
                <a:ea typeface="+mn-ea"/>
                <a:cs typeface="+mn-cs"/>
              </a:rPr>
              <a:t>Online programme in progress: Week 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smtClean="0">
                <a:ln>
                  <a:noFill/>
                </a:ln>
                <a:solidFill>
                  <a:prstClr val="black"/>
                </a:solidFill>
                <a:effectLst/>
                <a:uLnTx/>
                <a:uFillTx/>
                <a:latin typeface="Calibri" panose="020F0502020204030204"/>
                <a:ea typeface="+mn-ea"/>
                <a:cs typeface="+mn-cs"/>
              </a:rPr>
              <a:t>2025: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smtClean="0">
                <a:ln>
                  <a:noFill/>
                </a:ln>
                <a:solidFill>
                  <a:prstClr val="black"/>
                </a:solidFill>
                <a:effectLst/>
                <a:uLnTx/>
                <a:uFillTx/>
                <a:latin typeface="Calibri" panose="020F0502020204030204"/>
                <a:ea typeface="+mn-ea"/>
                <a:cs typeface="+mn-cs"/>
              </a:rPr>
              <a:t>In person to commence in Late January/ Early February.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0917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2486" y="914400"/>
            <a:ext cx="4076114" cy="5219700"/>
          </a:xfrm>
        </p:spPr>
        <p:txBody>
          <a:bodyPr>
            <a:normAutofit/>
          </a:bodyPr>
          <a:lstStyle/>
          <a:p>
            <a:r>
              <a:rPr lang="en-GB" sz="3600" b="1" dirty="0">
                <a:latin typeface="+mn-lt"/>
              </a:rPr>
              <a:t>Philosophy &amp; Ethos</a:t>
            </a:r>
            <a:r>
              <a:rPr lang="en-GB" sz="2800" b="1" dirty="0">
                <a:latin typeface="+mn-lt"/>
              </a:rPr>
              <a:t/>
            </a:r>
            <a:br>
              <a:rPr lang="en-GB" sz="2800" b="1" dirty="0">
                <a:latin typeface="+mn-lt"/>
              </a:rPr>
            </a:br>
            <a:r>
              <a:rPr lang="en-GB" sz="2800" b="1" dirty="0">
                <a:latin typeface="+mn-lt"/>
              </a:rPr>
              <a:t/>
            </a:r>
            <a:br>
              <a:rPr lang="en-GB" sz="2800" b="1" dirty="0">
                <a:latin typeface="+mn-lt"/>
              </a:rPr>
            </a:br>
            <a:r>
              <a:rPr lang="en-GB" sz="2800" b="1" dirty="0">
                <a:latin typeface="+mn-lt"/>
              </a:rPr>
              <a:t>Everyone has the capacity to grow and develop in alignment with their full potential</a:t>
            </a:r>
            <a:br>
              <a:rPr lang="en-GB" sz="2800" b="1" dirty="0">
                <a:latin typeface="+mn-lt"/>
              </a:rPr>
            </a:br>
            <a:r>
              <a:rPr lang="en-GB" sz="2800" b="1" dirty="0">
                <a:latin typeface="+mn-lt"/>
              </a:rPr>
              <a:t/>
            </a:r>
            <a:br>
              <a:rPr lang="en-GB" sz="2800" b="1" dirty="0">
                <a:latin typeface="+mn-lt"/>
              </a:rPr>
            </a:br>
            <a:r>
              <a:rPr lang="en-GB" sz="2800" b="1" dirty="0" smtClean="0">
                <a:latin typeface="+mn-lt"/>
              </a:rPr>
              <a:t>Equality</a:t>
            </a:r>
            <a:br>
              <a:rPr lang="en-GB" sz="2800" b="1" dirty="0" smtClean="0">
                <a:latin typeface="+mn-lt"/>
              </a:rPr>
            </a:br>
            <a:r>
              <a:rPr lang="en-GB" sz="2800" b="1" dirty="0" smtClean="0">
                <a:latin typeface="+mn-lt"/>
              </a:rPr>
              <a:t>Non-Judgemental</a:t>
            </a:r>
            <a:br>
              <a:rPr lang="en-GB" sz="2800" b="1" dirty="0" smtClean="0">
                <a:latin typeface="+mn-lt"/>
              </a:rPr>
            </a:br>
            <a:r>
              <a:rPr lang="en-GB" sz="2800" b="1" dirty="0" smtClean="0">
                <a:latin typeface="+mn-lt"/>
              </a:rPr>
              <a:t>Dignity and Respect</a:t>
            </a:r>
            <a:br>
              <a:rPr lang="en-GB" sz="2800" b="1" dirty="0" smtClean="0">
                <a:latin typeface="+mn-lt"/>
              </a:rPr>
            </a:br>
            <a:r>
              <a:rPr lang="en-GB" sz="2800" b="1" dirty="0" smtClean="0">
                <a:latin typeface="+mn-lt"/>
              </a:rPr>
              <a:t>Personal Responsibility</a:t>
            </a:r>
            <a:endParaRPr lang="en-GB" sz="2800" b="1" dirty="0">
              <a:latin typeface="+mn-lt"/>
            </a:endParaRPr>
          </a:p>
        </p:txBody>
      </p:sp>
      <p:pic>
        <p:nvPicPr>
          <p:cNvPr id="1026" name="Picture 2" descr="https://images.unsplash.com/photo-1529128313658-addd5f8c9133?ixlib=rb-0.3.5&amp;ixid=eyJhcHBfaWQiOjEyMDd9&amp;s=3852a699864c65e7c337c378e400e6ef&amp;dpr=1&amp;auto=format&amp;fit=crop&amp;w=1000&amp;q=80&amp;cs=tinys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78301"/>
            <a:ext cx="7004880" cy="58662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paula\Documents\Paula Sole Trader\SOS\SOS logo jpeg version.jpg">
            <a:extLst>
              <a:ext uri="{FF2B5EF4-FFF2-40B4-BE49-F238E27FC236}">
                <a16:creationId xmlns:a16="http://schemas.microsoft.com/office/drawing/2014/main" id="{980F0B79-0018-EBEB-5445-92C614B7C89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68050" y="0"/>
            <a:ext cx="1123950" cy="1038445"/>
          </a:xfrm>
          <a:prstGeom prst="rect">
            <a:avLst/>
          </a:prstGeom>
          <a:noFill/>
          <a:ln>
            <a:noFill/>
          </a:ln>
        </p:spPr>
      </p:pic>
    </p:spTree>
    <p:extLst>
      <p:ext uri="{BB962C8B-B14F-4D97-AF65-F5344CB8AC3E}">
        <p14:creationId xmlns:p14="http://schemas.microsoft.com/office/powerpoint/2010/main" val="21448071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68257-AC35-10EE-29AA-A0D5163695BF}"/>
              </a:ext>
            </a:extLst>
          </p:cNvPr>
          <p:cNvSpPr>
            <a:spLocks noGrp="1"/>
          </p:cNvSpPr>
          <p:nvPr>
            <p:ph type="title"/>
          </p:nvPr>
        </p:nvSpPr>
        <p:spPr/>
        <p:txBody>
          <a:bodyPr/>
          <a:lstStyle/>
          <a:p>
            <a:r>
              <a:rPr lang="en-GB" b="1" dirty="0">
                <a:latin typeface="+mn-lt"/>
              </a:rPr>
              <a:t>Structure and Governance</a:t>
            </a:r>
            <a:endParaRPr lang="en-IE" b="1" dirty="0">
              <a:latin typeface="+mn-lt"/>
            </a:endParaRPr>
          </a:p>
        </p:txBody>
      </p:sp>
      <p:sp>
        <p:nvSpPr>
          <p:cNvPr id="3" name="Content Placeholder 2">
            <a:extLst>
              <a:ext uri="{FF2B5EF4-FFF2-40B4-BE49-F238E27FC236}">
                <a16:creationId xmlns:a16="http://schemas.microsoft.com/office/drawing/2014/main" id="{65AA4F28-919B-9622-5700-231B212750C1}"/>
              </a:ext>
            </a:extLst>
          </p:cNvPr>
          <p:cNvSpPr>
            <a:spLocks noGrp="1"/>
          </p:cNvSpPr>
          <p:nvPr>
            <p:ph idx="1"/>
          </p:nvPr>
        </p:nvSpPr>
        <p:spPr>
          <a:xfrm>
            <a:off x="838200" y="1474237"/>
            <a:ext cx="6803571" cy="5018638"/>
          </a:xfrm>
        </p:spPr>
        <p:txBody>
          <a:bodyPr>
            <a:normAutofit fontScale="92500" lnSpcReduction="10000"/>
          </a:bodyPr>
          <a:lstStyle/>
          <a:p>
            <a:r>
              <a:rPr lang="en-GB" b="1" dirty="0"/>
              <a:t>Eden Manager</a:t>
            </a:r>
          </a:p>
          <a:p>
            <a:r>
              <a:rPr lang="en-GB" b="1" dirty="0"/>
              <a:t>Two facilitators (one Co-ordinates)</a:t>
            </a:r>
          </a:p>
          <a:p>
            <a:r>
              <a:rPr lang="en-GB" b="1" dirty="0"/>
              <a:t>Facilitators produce a written debrief after each session – read by Manager and CEO</a:t>
            </a:r>
          </a:p>
          <a:p>
            <a:r>
              <a:rPr lang="en-GB" b="1" dirty="0"/>
              <a:t>Participants provide written feedback every 4 weeks – read by Manager and CEO - report produced</a:t>
            </a:r>
          </a:p>
          <a:p>
            <a:r>
              <a:rPr lang="en-GB" b="1" dirty="0"/>
              <a:t>External supervision – for </a:t>
            </a:r>
            <a:r>
              <a:rPr lang="en-GB" b="1" dirty="0" smtClean="0"/>
              <a:t>some </a:t>
            </a:r>
            <a:r>
              <a:rPr lang="en-GB" b="1" dirty="0"/>
              <a:t>selection </a:t>
            </a:r>
            <a:r>
              <a:rPr lang="en-GB" b="1" dirty="0" smtClean="0"/>
              <a:t>decisions </a:t>
            </a:r>
            <a:r>
              <a:rPr lang="en-GB" b="1" dirty="0"/>
              <a:t>pre-, mid-, and post-programme, and every 4 – 6 weeks when the programme is ongoing</a:t>
            </a:r>
          </a:p>
          <a:p>
            <a:r>
              <a:rPr lang="en-GB" b="1" dirty="0"/>
              <a:t>Quarterly CPD provided by SOS</a:t>
            </a:r>
          </a:p>
          <a:p>
            <a:r>
              <a:rPr lang="en-GB" b="1" dirty="0"/>
              <a:t>External evaluations periodically</a:t>
            </a:r>
            <a:endParaRPr lang="en-IE" b="1" dirty="0"/>
          </a:p>
        </p:txBody>
      </p:sp>
      <p:pic>
        <p:nvPicPr>
          <p:cNvPr id="4" name="Picture 3" descr="C:\Users\paula\Documents\Paula Sole Trader\SOS\SOS logo jpeg version.jpg">
            <a:extLst>
              <a:ext uri="{FF2B5EF4-FFF2-40B4-BE49-F238E27FC236}">
                <a16:creationId xmlns:a16="http://schemas.microsoft.com/office/drawing/2014/main" id="{5ED25F90-53D4-8965-3439-BD88094365CB}"/>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068050" y="0"/>
            <a:ext cx="1123950" cy="1038445"/>
          </a:xfrm>
          <a:prstGeom prst="rect">
            <a:avLst/>
          </a:prstGeom>
          <a:noFill/>
          <a:ln>
            <a:noFill/>
          </a:ln>
        </p:spPr>
      </p:pic>
      <p:pic>
        <p:nvPicPr>
          <p:cNvPr id="5" name="Picture 4">
            <a:extLst>
              <a:ext uri="{FF2B5EF4-FFF2-40B4-BE49-F238E27FC236}">
                <a16:creationId xmlns:a16="http://schemas.microsoft.com/office/drawing/2014/main" id="{C2343C51-06CD-8A69-F152-75D4CD5E221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6524" r="16523" b="-1"/>
          <a:stretch/>
        </p:blipFill>
        <p:spPr>
          <a:xfrm>
            <a:off x="7972425" y="1145916"/>
            <a:ext cx="3909441" cy="5442467"/>
          </a:xfrm>
          <a:prstGeom prst="rect">
            <a:avLst/>
          </a:prstGeom>
        </p:spPr>
      </p:pic>
    </p:spTree>
    <p:extLst>
      <p:ext uri="{BB962C8B-B14F-4D97-AF65-F5344CB8AC3E}">
        <p14:creationId xmlns:p14="http://schemas.microsoft.com/office/powerpoint/2010/main" val="27230239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62" y="317244"/>
            <a:ext cx="6467036" cy="3349687"/>
          </a:xfrm>
        </p:spPr>
        <p:txBody>
          <a:bodyPr>
            <a:normAutofit fontScale="90000"/>
          </a:bodyPr>
          <a:lstStyle/>
          <a:p>
            <a:r>
              <a:rPr lang="en-GB" sz="4000" b="1" dirty="0"/>
              <a:t>Participants Voices</a:t>
            </a:r>
            <a:br>
              <a:rPr lang="en-GB" sz="4000" b="1" dirty="0"/>
            </a:br>
            <a:r>
              <a:rPr lang="en-GB" sz="3600" b="1" dirty="0"/>
              <a:t/>
            </a:r>
            <a:br>
              <a:rPr lang="en-GB" sz="3600" b="1" dirty="0"/>
            </a:br>
            <a:r>
              <a:rPr lang="en-GB" sz="2800" b="1" i="1" dirty="0">
                <a:latin typeface="+mn-lt"/>
              </a:rPr>
              <a:t>I feel I have control of myself again – my mind. I feel I own my mind more than I did and through Eden I learned to accept personal responsibility, which was such a relief. </a:t>
            </a:r>
            <a:r>
              <a:rPr lang="en-GB" b="1" i="1" dirty="0"/>
              <a:t/>
            </a:r>
            <a:br>
              <a:rPr lang="en-GB" b="1" i="1" dirty="0"/>
            </a:br>
            <a:endParaRPr lang="en-GB" sz="3600" b="1" dirty="0">
              <a:latin typeface="+mn-lt"/>
            </a:endParaRPr>
          </a:p>
        </p:txBody>
      </p:sp>
      <p:pic>
        <p:nvPicPr>
          <p:cNvPr id="11266" name="Picture 2" descr="https://images.unsplash.com/photo-1478809956569-c7ce9654a947?ixlib=rb-0.3.5&amp;ixid=eyJhcHBfaWQiOjEyMDd9&amp;s=96287b17975bd6c0a003628dd93f6ee6&amp;dpr=1&amp;auto=format&amp;fit=crop&amp;w=1000&amp;q=80&amp;cs=tinysrg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29450" y="317244"/>
            <a:ext cx="4700892" cy="36070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10088" y="3186630"/>
            <a:ext cx="523376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It has made a huge difference to my life.  I learnt wealth of knowledge and wisdom.  The positive part of my mind thinks I want to live and not die </a:t>
            </a:r>
            <a:endParaRPr kumimoji="0" lang="en-GB" sz="25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7029450" y="4559324"/>
            <a:ext cx="483928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1" u="none" strike="noStrike" kern="1200" cap="none" spc="0" normalizeH="0" baseline="0" noProof="0" dirty="0">
                <a:ln>
                  <a:noFill/>
                </a:ln>
                <a:solidFill>
                  <a:prstClr val="black"/>
                </a:solidFill>
                <a:effectLst/>
                <a:uLnTx/>
                <a:uFillTx/>
                <a:latin typeface="Calibri" panose="020F0502020204030204"/>
                <a:ea typeface="+mn-ea"/>
                <a:cs typeface="+mn-cs"/>
              </a:rPr>
              <a:t>People told their stories - that had the greatest impact. They had been through suicidal ideation and come out the other side. </a:t>
            </a:r>
            <a:endParaRPr kumimoji="0" lang="en-GB" sz="2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C:\Users\paula\Documents\Paula Sole Trader\SOS\SOS logo jpeg version.jpg">
            <a:extLst>
              <a:ext uri="{FF2B5EF4-FFF2-40B4-BE49-F238E27FC236}">
                <a16:creationId xmlns:a16="http://schemas.microsoft.com/office/drawing/2014/main" id="{462FAC5F-BD55-750B-74AC-D85364DC6DF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68050" y="0"/>
            <a:ext cx="1123950" cy="1038445"/>
          </a:xfrm>
          <a:prstGeom prst="rect">
            <a:avLst/>
          </a:prstGeom>
          <a:noFill/>
          <a:ln>
            <a:noFill/>
          </a:ln>
        </p:spPr>
      </p:pic>
      <p:sp>
        <p:nvSpPr>
          <p:cNvPr id="7" name="TextBox 6">
            <a:extLst>
              <a:ext uri="{FF2B5EF4-FFF2-40B4-BE49-F238E27FC236}">
                <a16:creationId xmlns:a16="http://schemas.microsoft.com/office/drawing/2014/main" id="{3B23A4EE-9729-D3D8-D1C4-5AC4ACABF2EB}"/>
              </a:ext>
            </a:extLst>
          </p:cNvPr>
          <p:cNvSpPr txBox="1"/>
          <p:nvPr/>
        </p:nvSpPr>
        <p:spPr>
          <a:xfrm>
            <a:off x="473529" y="5141368"/>
            <a:ext cx="6097554"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1" u="none" strike="noStrike" kern="1200" cap="none" spc="0" normalizeH="0" baseline="0" noProof="0" dirty="0">
                <a:ln>
                  <a:noFill/>
                </a:ln>
                <a:solidFill>
                  <a:prstClr val="black"/>
                </a:solidFill>
                <a:effectLst/>
                <a:uLnTx/>
                <a:uFillTx/>
                <a:latin typeface="Calibri" panose="020F0502020204030204"/>
                <a:ea typeface="+mn-ea"/>
                <a:cs typeface="+mn-cs"/>
              </a:rPr>
              <a:t>I was going through a difficult patch in my life…Thankfully I was accepted and I haven’t looked back. It was the best thing ever. </a:t>
            </a:r>
            <a:endParaRPr kumimoji="0" lang="en-IE"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1761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1E41"/>
        </a:solidFill>
        <a:effectLst/>
      </p:bgPr>
    </p:bg>
    <p:spTree>
      <p:nvGrpSpPr>
        <p:cNvPr id="1" name=""/>
        <p:cNvGrpSpPr/>
        <p:nvPr/>
      </p:nvGrpSpPr>
      <p:grpSpPr>
        <a:xfrm>
          <a:off x="0" y="0"/>
          <a:ext cx="0" cy="0"/>
          <a:chOff x="0" y="0"/>
          <a:chExt cx="0" cy="0"/>
        </a:xfrm>
      </p:grpSpPr>
      <p:sp>
        <p:nvSpPr>
          <p:cNvPr id="2" name="Freeform 2"/>
          <p:cNvSpPr/>
          <p:nvPr/>
        </p:nvSpPr>
        <p:spPr>
          <a:xfrm>
            <a:off x="11354132" y="509954"/>
            <a:ext cx="304137" cy="175846"/>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AutoShape 3"/>
          <p:cNvSpPr/>
          <p:nvPr/>
        </p:nvSpPr>
        <p:spPr>
          <a:xfrm>
            <a:off x="5547097" y="3639287"/>
            <a:ext cx="1097807" cy="0"/>
          </a:xfrm>
          <a:prstGeom prst="line">
            <a:avLst/>
          </a:prstGeom>
          <a:ln w="28575" cap="flat">
            <a:solidFill>
              <a:srgbClr val="FFFFFF"/>
            </a:solidFill>
            <a:prstDash val="solid"/>
            <a:headEnd type="none" w="sm" len="sm"/>
            <a:tailEnd type="none" w="sm" len="sm"/>
          </a:ln>
        </p:spPr>
      </p:sp>
      <p:sp>
        <p:nvSpPr>
          <p:cNvPr id="4" name="Freeform 4"/>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44999"/>
            </a:blip>
            <a:stretch>
              <a:fillRect t="-67384" b="-99282"/>
            </a:stretch>
          </a:blipFill>
        </p:spPr>
      </p:sp>
      <p:grpSp>
        <p:nvGrpSpPr>
          <p:cNvPr id="5" name="Group 5"/>
          <p:cNvGrpSpPr/>
          <p:nvPr/>
        </p:nvGrpSpPr>
        <p:grpSpPr>
          <a:xfrm>
            <a:off x="3961166" y="4916425"/>
            <a:ext cx="212375" cy="21237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8" name="TextBox 8"/>
          <p:cNvSpPr txBox="1"/>
          <p:nvPr/>
        </p:nvSpPr>
        <p:spPr>
          <a:xfrm>
            <a:off x="850568" y="4751679"/>
            <a:ext cx="10820400" cy="512961"/>
          </a:xfrm>
          <a:prstGeom prst="rect">
            <a:avLst/>
          </a:prstGeom>
        </p:spPr>
        <p:txBody>
          <a:bodyPr lIns="0" tIns="0" rIns="0" bIns="0" rtlCol="0" anchor="t">
            <a:spAutoFit/>
          </a:bodyPr>
          <a:lstStyle/>
          <a:p>
            <a:pPr algn="ctr" defTabSz="609630">
              <a:lnSpc>
                <a:spcPts val="4013"/>
              </a:lnSpc>
              <a:spcBef>
                <a:spcPct val="0"/>
              </a:spcBef>
            </a:pPr>
            <a:r>
              <a:rPr lang="en-US" sz="2866">
                <a:solidFill>
                  <a:srgbClr val="FFFFFF"/>
                </a:solidFill>
                <a:latin typeface="Open Sans"/>
                <a:ea typeface="Open Sans"/>
                <a:cs typeface="Open Sans"/>
                <a:sym typeface="Open Sans"/>
              </a:rPr>
              <a:t>Elaine Grehan          Advocacy Manager          Irish Deaf Society</a:t>
            </a:r>
          </a:p>
        </p:txBody>
      </p:sp>
      <p:grpSp>
        <p:nvGrpSpPr>
          <p:cNvPr id="9" name="Group 9"/>
          <p:cNvGrpSpPr/>
          <p:nvPr/>
        </p:nvGrpSpPr>
        <p:grpSpPr>
          <a:xfrm>
            <a:off x="7855225" y="4916425"/>
            <a:ext cx="212375" cy="21237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47625"/>
              <a:ext cx="660400" cy="6889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sp>
        <p:nvSpPr>
          <p:cNvPr id="12" name="Freeform 12"/>
          <p:cNvSpPr/>
          <p:nvPr/>
        </p:nvSpPr>
        <p:spPr>
          <a:xfrm>
            <a:off x="2911788" y="124101"/>
            <a:ext cx="6368425" cy="2122808"/>
          </a:xfrm>
          <a:custGeom>
            <a:avLst/>
            <a:gdLst/>
            <a:ahLst/>
            <a:cxnLst/>
            <a:rect l="l" t="t" r="r" b="b"/>
            <a:pathLst>
              <a:path w="9552637" h="3184212">
                <a:moveTo>
                  <a:pt x="0" y="0"/>
                </a:moveTo>
                <a:lnTo>
                  <a:pt x="9552638" y="0"/>
                </a:lnTo>
                <a:lnTo>
                  <a:pt x="9552638" y="3184213"/>
                </a:lnTo>
                <a:lnTo>
                  <a:pt x="0" y="3184213"/>
                </a:lnTo>
                <a:lnTo>
                  <a:pt x="0" y="0"/>
                </a:lnTo>
                <a:close/>
              </a:path>
            </a:pathLst>
          </a:custGeom>
          <a:blipFill>
            <a:blip r:embed="rId6"/>
            <a:stretch>
              <a:fillRect/>
            </a:stretch>
          </a:blipFill>
        </p:spPr>
      </p:sp>
      <p:sp>
        <p:nvSpPr>
          <p:cNvPr id="13" name="TextBox 13"/>
          <p:cNvSpPr txBox="1"/>
          <p:nvPr/>
        </p:nvSpPr>
        <p:spPr>
          <a:xfrm>
            <a:off x="837868" y="3799664"/>
            <a:ext cx="10820400" cy="512961"/>
          </a:xfrm>
          <a:prstGeom prst="rect">
            <a:avLst/>
          </a:prstGeom>
        </p:spPr>
        <p:txBody>
          <a:bodyPr lIns="0" tIns="0" rIns="0" bIns="0" rtlCol="0" anchor="t">
            <a:spAutoFit/>
          </a:bodyPr>
          <a:lstStyle/>
          <a:p>
            <a:pPr algn="ctr" defTabSz="609630">
              <a:lnSpc>
                <a:spcPts val="4013"/>
              </a:lnSpc>
              <a:spcBef>
                <a:spcPct val="0"/>
              </a:spcBef>
            </a:pPr>
            <a:r>
              <a:rPr lang="en-US" sz="2866">
                <a:solidFill>
                  <a:srgbClr val="FFFFFF"/>
                </a:solidFill>
                <a:latin typeface="Open Sans"/>
                <a:ea typeface="Open Sans"/>
                <a:cs typeface="Open Sans"/>
                <a:sym typeface="Open Sans"/>
              </a:rPr>
              <a:t>Exploring Challenges and Solutions</a:t>
            </a:r>
          </a:p>
        </p:txBody>
      </p:sp>
      <p:sp>
        <p:nvSpPr>
          <p:cNvPr id="14" name="TextBox 14"/>
          <p:cNvSpPr txBox="1"/>
          <p:nvPr/>
        </p:nvSpPr>
        <p:spPr>
          <a:xfrm>
            <a:off x="304137" y="2097301"/>
            <a:ext cx="11887863" cy="1667123"/>
          </a:xfrm>
          <a:prstGeom prst="rect">
            <a:avLst/>
          </a:prstGeom>
        </p:spPr>
        <p:txBody>
          <a:bodyPr lIns="0" tIns="0" rIns="0" bIns="0" rtlCol="0" anchor="t">
            <a:spAutoFit/>
          </a:bodyPr>
          <a:lstStyle/>
          <a:p>
            <a:pPr algn="ctr" defTabSz="609630">
              <a:lnSpc>
                <a:spcPts val="6534"/>
              </a:lnSpc>
              <a:spcBef>
                <a:spcPct val="0"/>
              </a:spcBef>
            </a:pPr>
            <a:r>
              <a:rPr lang="en-US" sz="4667" b="1">
                <a:solidFill>
                  <a:srgbClr val="FFFFFF"/>
                </a:solidFill>
                <a:latin typeface="Inter 1 Bold"/>
                <a:ea typeface="Inter 1 Bold"/>
                <a:cs typeface="Inter 1 Bold"/>
                <a:sym typeface="Inter 1 Bold"/>
              </a:rPr>
              <a:t>MENTAL HEALTH AND SUICIDE PREVENTION FOR DEAF PEOPLE</a:t>
            </a:r>
          </a:p>
        </p:txBody>
      </p:sp>
      <p:sp>
        <p:nvSpPr>
          <p:cNvPr id="15" name="TextBox 15"/>
          <p:cNvSpPr txBox="1"/>
          <p:nvPr/>
        </p:nvSpPr>
        <p:spPr>
          <a:xfrm>
            <a:off x="897797" y="5703694"/>
            <a:ext cx="10820400" cy="1025922"/>
          </a:xfrm>
          <a:prstGeom prst="rect">
            <a:avLst/>
          </a:prstGeom>
        </p:spPr>
        <p:txBody>
          <a:bodyPr lIns="0" tIns="0" rIns="0" bIns="0" rtlCol="0" anchor="t">
            <a:spAutoFit/>
          </a:bodyPr>
          <a:lstStyle/>
          <a:p>
            <a:pPr algn="ctr" defTabSz="609630">
              <a:lnSpc>
                <a:spcPts val="4013"/>
              </a:lnSpc>
            </a:pPr>
            <a:r>
              <a:rPr lang="en-US" sz="2866" i="1">
                <a:solidFill>
                  <a:srgbClr val="FFFFFF"/>
                </a:solidFill>
                <a:latin typeface="Open Sans Italics"/>
                <a:ea typeface="Open Sans Italics"/>
                <a:cs typeface="Open Sans Italics"/>
                <a:sym typeface="Open Sans Italics"/>
              </a:rPr>
              <a:t>Mental Health Reform’s Coalition Conversations Webinar</a:t>
            </a:r>
          </a:p>
          <a:p>
            <a:pPr algn="ctr" defTabSz="609630">
              <a:lnSpc>
                <a:spcPts val="4013"/>
              </a:lnSpc>
              <a:spcBef>
                <a:spcPct val="0"/>
              </a:spcBef>
            </a:pPr>
            <a:r>
              <a:rPr lang="en-US" sz="2866" i="1">
                <a:solidFill>
                  <a:srgbClr val="FFFFFF"/>
                </a:solidFill>
                <a:latin typeface="Open Sans Italics"/>
                <a:ea typeface="Open Sans Italics"/>
                <a:cs typeface="Open Sans Italics"/>
                <a:sym typeface="Open Sans Italics"/>
              </a:rPr>
              <a:t>October 2024</a:t>
            </a:r>
          </a:p>
        </p:txBody>
      </p:sp>
    </p:spTree>
    <p:extLst>
      <p:ext uri="{BB962C8B-B14F-4D97-AF65-F5344CB8AC3E}">
        <p14:creationId xmlns:p14="http://schemas.microsoft.com/office/powerpoint/2010/main" val="16171483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grpSp>
        <p:nvGrpSpPr>
          <p:cNvPr id="3" name="Group 3"/>
          <p:cNvGrpSpPr/>
          <p:nvPr/>
        </p:nvGrpSpPr>
        <p:grpSpPr>
          <a:xfrm>
            <a:off x="11932004" y="5488212"/>
            <a:ext cx="266346" cy="683989"/>
            <a:chOff x="0" y="0"/>
            <a:chExt cx="1280047" cy="3287216"/>
          </a:xfrm>
        </p:grpSpPr>
        <p:sp>
          <p:nvSpPr>
            <p:cNvPr id="4" name="Freeform 4"/>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1963AC"/>
            </a:solidFill>
          </p:spPr>
        </p:sp>
      </p:grpSp>
      <p:grpSp>
        <p:nvGrpSpPr>
          <p:cNvPr id="5" name="Group 5"/>
          <p:cNvGrpSpPr/>
          <p:nvPr/>
        </p:nvGrpSpPr>
        <p:grpSpPr>
          <a:xfrm>
            <a:off x="-1733519" y="-9400498"/>
            <a:ext cx="6676974" cy="16675095"/>
            <a:chOff x="0" y="0"/>
            <a:chExt cx="952237" cy="2378120"/>
          </a:xfrm>
        </p:grpSpPr>
        <p:sp>
          <p:nvSpPr>
            <p:cNvPr id="6" name="Freeform 6"/>
            <p:cNvSpPr/>
            <p:nvPr/>
          </p:nvSpPr>
          <p:spPr>
            <a:xfrm>
              <a:off x="0" y="0"/>
              <a:ext cx="952237" cy="2378120"/>
            </a:xfrm>
            <a:custGeom>
              <a:avLst/>
              <a:gdLst/>
              <a:ahLst/>
              <a:cxnLst/>
              <a:rect l="l" t="t" r="r" b="b"/>
              <a:pathLst>
                <a:path w="952237" h="2378120">
                  <a:moveTo>
                    <a:pt x="17779" y="0"/>
                  </a:moveTo>
                  <a:lnTo>
                    <a:pt x="934458" y="0"/>
                  </a:lnTo>
                  <a:cubicBezTo>
                    <a:pt x="944277" y="0"/>
                    <a:pt x="952237" y="7960"/>
                    <a:pt x="952237" y="17779"/>
                  </a:cubicBezTo>
                  <a:lnTo>
                    <a:pt x="952237" y="2360341"/>
                  </a:lnTo>
                  <a:cubicBezTo>
                    <a:pt x="952237" y="2365056"/>
                    <a:pt x="950364" y="2369579"/>
                    <a:pt x="947030" y="2372913"/>
                  </a:cubicBezTo>
                  <a:cubicBezTo>
                    <a:pt x="943696" y="2376247"/>
                    <a:pt x="939174" y="2378120"/>
                    <a:pt x="934458" y="2378120"/>
                  </a:cubicBezTo>
                  <a:lnTo>
                    <a:pt x="17779" y="2378120"/>
                  </a:lnTo>
                  <a:cubicBezTo>
                    <a:pt x="7960" y="2378120"/>
                    <a:pt x="0" y="2370160"/>
                    <a:pt x="0" y="2360341"/>
                  </a:cubicBezTo>
                  <a:lnTo>
                    <a:pt x="0" y="17779"/>
                  </a:lnTo>
                  <a:cubicBezTo>
                    <a:pt x="0" y="7960"/>
                    <a:pt x="7960" y="0"/>
                    <a:pt x="17779" y="0"/>
                  </a:cubicBezTo>
                  <a:close/>
                </a:path>
              </a:pathLst>
            </a:custGeom>
            <a:blipFill>
              <a:blip r:embed="rId4">
                <a:alphaModFix amt="80000"/>
              </a:blip>
              <a:stretch>
                <a:fillRect l="-137305" r="-137305"/>
              </a:stretch>
            </a:blipFill>
          </p:spPr>
        </p:sp>
      </p:grpSp>
      <p:sp>
        <p:nvSpPr>
          <p:cNvPr id="7" name="TextBox 7"/>
          <p:cNvSpPr txBox="1"/>
          <p:nvPr/>
        </p:nvSpPr>
        <p:spPr>
          <a:xfrm>
            <a:off x="5097962" y="2629747"/>
            <a:ext cx="7174069" cy="3590727"/>
          </a:xfrm>
          <a:prstGeom prst="rect">
            <a:avLst/>
          </a:prstGeom>
        </p:spPr>
        <p:txBody>
          <a:bodyPr lIns="0" tIns="0" rIns="0" bIns="0" rtlCol="0" anchor="t">
            <a:spAutoFit/>
          </a:bodyPr>
          <a:lstStyle/>
          <a:p>
            <a:pPr marL="546975" lvl="1" indent="-273487" defTabSz="609630">
              <a:lnSpc>
                <a:spcPts val="3547"/>
              </a:lnSpc>
              <a:buFont typeface="Arial"/>
              <a:buChar char="•"/>
            </a:pPr>
            <a:r>
              <a:rPr lang="en-US" sz="2533">
                <a:solidFill>
                  <a:srgbClr val="001E41"/>
                </a:solidFill>
                <a:latin typeface="Open Sans"/>
                <a:ea typeface="Open Sans"/>
                <a:cs typeface="Open Sans"/>
                <a:sym typeface="Open Sans"/>
              </a:rPr>
              <a:t>Language deprivation ​</a:t>
            </a:r>
          </a:p>
          <a:p>
            <a:pPr marL="546975" lvl="1" indent="-273487" defTabSz="609630">
              <a:lnSpc>
                <a:spcPts val="3547"/>
              </a:lnSpc>
              <a:buFont typeface="Arial"/>
              <a:buChar char="•"/>
            </a:pPr>
            <a:r>
              <a:rPr lang="en-US" sz="2533">
                <a:solidFill>
                  <a:srgbClr val="001E41"/>
                </a:solidFill>
                <a:latin typeface="Open Sans"/>
                <a:ea typeface="Open Sans"/>
                <a:cs typeface="Open Sans"/>
                <a:sym typeface="Open Sans"/>
              </a:rPr>
              <a:t>Communication barriers with family, schools, and healthcare​</a:t>
            </a:r>
          </a:p>
          <a:p>
            <a:pPr marL="546975" lvl="1" indent="-273487" defTabSz="609630">
              <a:lnSpc>
                <a:spcPts val="3547"/>
              </a:lnSpc>
              <a:buFont typeface="Arial"/>
              <a:buChar char="•"/>
            </a:pPr>
            <a:r>
              <a:rPr lang="en-US" sz="2533">
                <a:solidFill>
                  <a:srgbClr val="001E41"/>
                </a:solidFill>
                <a:latin typeface="Open Sans"/>
                <a:ea typeface="Open Sans"/>
                <a:cs typeface="Open Sans"/>
                <a:sym typeface="Open Sans"/>
              </a:rPr>
              <a:t>Social isolation in rural areas or by choice​</a:t>
            </a:r>
          </a:p>
          <a:p>
            <a:pPr marL="546975" lvl="1" indent="-273487" defTabSz="609630">
              <a:lnSpc>
                <a:spcPts val="3547"/>
              </a:lnSpc>
              <a:buFont typeface="Arial"/>
              <a:buChar char="•"/>
            </a:pPr>
            <a:r>
              <a:rPr lang="en-US" sz="2533">
                <a:solidFill>
                  <a:srgbClr val="001E41"/>
                </a:solidFill>
                <a:latin typeface="Open Sans"/>
                <a:ea typeface="Open Sans"/>
                <a:cs typeface="Open Sans"/>
                <a:sym typeface="Open Sans"/>
              </a:rPr>
              <a:t>Historical abuse</a:t>
            </a:r>
          </a:p>
          <a:p>
            <a:pPr marL="546975" lvl="1" indent="-273487" defTabSz="609630">
              <a:lnSpc>
                <a:spcPts val="3547"/>
              </a:lnSpc>
              <a:buFont typeface="Arial"/>
              <a:buChar char="•"/>
            </a:pPr>
            <a:r>
              <a:rPr lang="en-US" sz="2533">
                <a:solidFill>
                  <a:srgbClr val="001E41"/>
                </a:solidFill>
                <a:latin typeface="Open Sans"/>
                <a:ea typeface="Open Sans"/>
                <a:cs typeface="Open Sans"/>
                <a:sym typeface="Open Sans"/>
              </a:rPr>
              <a:t>Lack of access to mental health services ​</a:t>
            </a:r>
          </a:p>
          <a:p>
            <a:pPr marL="546975" lvl="1" indent="-273487" defTabSz="609630">
              <a:lnSpc>
                <a:spcPts val="3547"/>
              </a:lnSpc>
              <a:buFont typeface="Arial"/>
              <a:buChar char="•"/>
            </a:pPr>
            <a:r>
              <a:rPr lang="en-US" sz="2533">
                <a:solidFill>
                  <a:srgbClr val="001E41"/>
                </a:solidFill>
                <a:latin typeface="Open Sans"/>
                <a:ea typeface="Open Sans"/>
                <a:cs typeface="Open Sans"/>
                <a:sym typeface="Open Sans"/>
              </a:rPr>
              <a:t>Exclusion from community activities </a:t>
            </a:r>
          </a:p>
          <a:p>
            <a:pPr defTabSz="609630">
              <a:lnSpc>
                <a:spcPts val="3547"/>
              </a:lnSpc>
              <a:spcBef>
                <a:spcPct val="0"/>
              </a:spcBef>
            </a:pPr>
            <a:endParaRPr lang="en-US" sz="2533">
              <a:solidFill>
                <a:srgbClr val="001E41"/>
              </a:solidFill>
              <a:latin typeface="Open Sans"/>
              <a:ea typeface="Open Sans"/>
              <a:cs typeface="Open Sans"/>
              <a:sym typeface="Open Sans"/>
            </a:endParaRPr>
          </a:p>
        </p:txBody>
      </p:sp>
      <p:sp>
        <p:nvSpPr>
          <p:cNvPr id="8" name="Freeform 8"/>
          <p:cNvSpPr/>
          <p:nvPr/>
        </p:nvSpPr>
        <p:spPr>
          <a:xfrm>
            <a:off x="139114" y="5544399"/>
            <a:ext cx="983178" cy="1192103"/>
          </a:xfrm>
          <a:custGeom>
            <a:avLst/>
            <a:gdLst/>
            <a:ahLst/>
            <a:cxnLst/>
            <a:rect l="l" t="t" r="r" b="b"/>
            <a:pathLst>
              <a:path w="1474767" h="1788155">
                <a:moveTo>
                  <a:pt x="0" y="0"/>
                </a:moveTo>
                <a:lnTo>
                  <a:pt x="1474767" y="0"/>
                </a:lnTo>
                <a:lnTo>
                  <a:pt x="1474767" y="1788156"/>
                </a:lnTo>
                <a:lnTo>
                  <a:pt x="0" y="1788156"/>
                </a:lnTo>
                <a:lnTo>
                  <a:pt x="0" y="0"/>
                </a:lnTo>
                <a:close/>
              </a:path>
            </a:pathLst>
          </a:custGeom>
          <a:blipFill>
            <a:blip r:embed="rId5"/>
            <a:stretch>
              <a:fillRect/>
            </a:stretch>
          </a:blipFill>
        </p:spPr>
      </p:sp>
      <p:sp>
        <p:nvSpPr>
          <p:cNvPr id="9" name="TextBox 9"/>
          <p:cNvSpPr txBox="1"/>
          <p:nvPr/>
        </p:nvSpPr>
        <p:spPr>
          <a:xfrm>
            <a:off x="5097962" y="1055330"/>
            <a:ext cx="6967215" cy="1205458"/>
          </a:xfrm>
          <a:prstGeom prst="rect">
            <a:avLst/>
          </a:prstGeom>
        </p:spPr>
        <p:txBody>
          <a:bodyPr lIns="0" tIns="0" rIns="0" bIns="0" rtlCol="0" anchor="t">
            <a:spAutoFit/>
          </a:bodyPr>
          <a:lstStyle/>
          <a:p>
            <a:pPr algn="ctr" defTabSz="609630">
              <a:lnSpc>
                <a:spcPts val="4667"/>
              </a:lnSpc>
              <a:spcBef>
                <a:spcPct val="0"/>
              </a:spcBef>
            </a:pPr>
            <a:r>
              <a:rPr lang="en-US" sz="3334">
                <a:solidFill>
                  <a:srgbClr val="001E41"/>
                </a:solidFill>
                <a:latin typeface="Inter 2"/>
                <a:ea typeface="Inter 2"/>
                <a:cs typeface="Inter 2"/>
                <a:sym typeface="Inter 2"/>
              </a:rPr>
              <a:t>KEY MENTAL HEALTH CHALLENGES FOR DEAF PEOPLE</a:t>
            </a:r>
          </a:p>
        </p:txBody>
      </p:sp>
    </p:spTree>
    <p:extLst>
      <p:ext uri="{BB962C8B-B14F-4D97-AF65-F5344CB8AC3E}">
        <p14:creationId xmlns:p14="http://schemas.microsoft.com/office/powerpoint/2010/main" val="36621978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9B0CA8-F9EE-2D83-A3BF-D39C47FD56C1}"/>
              </a:ext>
            </a:extLst>
          </p:cNvPr>
          <p:cNvSpPr/>
          <p:nvPr/>
        </p:nvSpPr>
        <p:spPr>
          <a:xfrm>
            <a:off x="0" y="-5118"/>
            <a:ext cx="12192000" cy="2158738"/>
          </a:xfrm>
          <a:prstGeom prst="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FD07BE-ADFE-B2E1-BF4D-46D11E89C414}"/>
              </a:ext>
            </a:extLst>
          </p:cNvPr>
          <p:cNvSpPr>
            <a:spLocks noGrp="1"/>
          </p:cNvSpPr>
          <p:nvPr>
            <p:ph type="title"/>
          </p:nvPr>
        </p:nvSpPr>
        <p:spPr>
          <a:xfrm>
            <a:off x="1642667" y="165778"/>
            <a:ext cx="8906666" cy="1816945"/>
          </a:xfrm>
        </p:spPr>
        <p:txBody>
          <a:bodyPr>
            <a:noAutofit/>
          </a:bodyPr>
          <a:lstStyle/>
          <a:p>
            <a:pPr algn="ctr"/>
            <a:r>
              <a:rPr lang="en-US" sz="3600" b="1" dirty="0">
                <a:solidFill>
                  <a:schemeClr val="bg1"/>
                </a:solidFill>
              </a:rPr>
              <a:t>S</a:t>
            </a:r>
            <a:r>
              <a:rPr lang="en-IE" sz="3600" b="1" dirty="0" err="1">
                <a:solidFill>
                  <a:schemeClr val="bg1"/>
                </a:solidFill>
              </a:rPr>
              <a:t>potlight</a:t>
            </a:r>
            <a:r>
              <a:rPr lang="en-IE" sz="3600" b="1" dirty="0">
                <a:solidFill>
                  <a:schemeClr val="bg1"/>
                </a:solidFill>
              </a:rPr>
              <a:t>: The need for timely and accurate data</a:t>
            </a:r>
          </a:p>
        </p:txBody>
      </p:sp>
      <p:pic>
        <p:nvPicPr>
          <p:cNvPr id="6" name="Picture 5">
            <a:extLst>
              <a:ext uri="{FF2B5EF4-FFF2-40B4-BE49-F238E27FC236}">
                <a16:creationId xmlns:a16="http://schemas.microsoft.com/office/drawing/2014/main" id="{5B028DD4-3BA6-74C7-6D78-6F748A8F51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2909" y="6021266"/>
            <a:ext cx="919091" cy="797102"/>
          </a:xfrm>
          <a:prstGeom prst="rect">
            <a:avLst/>
          </a:prstGeom>
        </p:spPr>
      </p:pic>
      <p:pic>
        <p:nvPicPr>
          <p:cNvPr id="1028" name="Picture 4" descr="calendar Vector Icons free download in SVG, PNG Format">
            <a:extLst>
              <a:ext uri="{FF2B5EF4-FFF2-40B4-BE49-F238E27FC236}">
                <a16:creationId xmlns:a16="http://schemas.microsoft.com/office/drawing/2014/main" id="{878F8AA9-E790-355C-758D-7357CBC43AF5}"/>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5892" y="2360481"/>
            <a:ext cx="17335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aph Vector Icons free download in SVG, PNG Format">
            <a:extLst>
              <a:ext uri="{FF2B5EF4-FFF2-40B4-BE49-F238E27FC236}">
                <a16:creationId xmlns:a16="http://schemas.microsoft.com/office/drawing/2014/main" id="{77A45686-A9BB-032D-EC80-CE36E579CC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52251" y="2427757"/>
            <a:ext cx="1785544" cy="17855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aw Vector Icons free download in SVG, PNG Format">
            <a:extLst>
              <a:ext uri="{FF2B5EF4-FFF2-40B4-BE49-F238E27FC236}">
                <a16:creationId xmlns:a16="http://schemas.microsoft.com/office/drawing/2014/main" id="{FC7DC829-A6E0-3950-6702-F811128894DA}"/>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44801" y="2241210"/>
            <a:ext cx="1972091" cy="19720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31BC3FB-915A-9B7B-D1CA-D40403D077FC}"/>
              </a:ext>
            </a:extLst>
          </p:cNvPr>
          <p:cNvSpPr txBox="1"/>
          <p:nvPr/>
        </p:nvSpPr>
        <p:spPr>
          <a:xfrm>
            <a:off x="621306" y="4213301"/>
            <a:ext cx="2042722" cy="1477328"/>
          </a:xfrm>
          <a:prstGeom prst="rect">
            <a:avLst/>
          </a:prstGeom>
          <a:noFill/>
        </p:spPr>
        <p:txBody>
          <a:bodyPr wrap="square" rtlCol="0">
            <a:spAutoFit/>
          </a:bodyPr>
          <a:lstStyle/>
          <a:p>
            <a:pPr algn="ctr"/>
            <a:r>
              <a:rPr lang="en-US" b="1" dirty="0"/>
              <a:t>Delayed Reporting:</a:t>
            </a:r>
          </a:p>
          <a:p>
            <a:pPr algn="ctr"/>
            <a:r>
              <a:rPr lang="en-US" dirty="0"/>
              <a:t>Most recent suicide and self-harm data are from 2020 and 2021, respectively.</a:t>
            </a:r>
            <a:endParaRPr lang="en-IE" dirty="0"/>
          </a:p>
        </p:txBody>
      </p:sp>
      <p:sp>
        <p:nvSpPr>
          <p:cNvPr id="16" name="TextBox 15">
            <a:extLst>
              <a:ext uri="{FF2B5EF4-FFF2-40B4-BE49-F238E27FC236}">
                <a16:creationId xmlns:a16="http://schemas.microsoft.com/office/drawing/2014/main" id="{1FD3659B-6F70-3A2B-6984-3093B5443033}"/>
              </a:ext>
            </a:extLst>
          </p:cNvPr>
          <p:cNvSpPr txBox="1"/>
          <p:nvPr/>
        </p:nvSpPr>
        <p:spPr>
          <a:xfrm>
            <a:off x="4416191" y="4213301"/>
            <a:ext cx="2681204" cy="2031325"/>
          </a:xfrm>
          <a:prstGeom prst="rect">
            <a:avLst/>
          </a:prstGeom>
          <a:noFill/>
        </p:spPr>
        <p:txBody>
          <a:bodyPr wrap="square" rtlCol="0">
            <a:spAutoFit/>
          </a:bodyPr>
          <a:lstStyle/>
          <a:p>
            <a:pPr algn="ctr"/>
            <a:r>
              <a:rPr lang="en-US" b="1" dirty="0"/>
              <a:t>Suicide Classification:</a:t>
            </a:r>
          </a:p>
          <a:p>
            <a:pPr algn="ctr"/>
            <a:r>
              <a:rPr lang="en-US" dirty="0"/>
              <a:t>The requirement to prove </a:t>
            </a:r>
            <a:r>
              <a:rPr lang="en-US" i="1" dirty="0"/>
              <a:t>“beyond a reasonable doubt” </a:t>
            </a:r>
            <a:r>
              <a:rPr lang="en-US" dirty="0"/>
              <a:t>that a death was caused by suicide is outdated and rooted in criminal law.</a:t>
            </a:r>
            <a:endParaRPr lang="en-IE" dirty="0"/>
          </a:p>
        </p:txBody>
      </p:sp>
      <p:sp>
        <p:nvSpPr>
          <p:cNvPr id="18" name="TextBox 17">
            <a:extLst>
              <a:ext uri="{FF2B5EF4-FFF2-40B4-BE49-F238E27FC236}">
                <a16:creationId xmlns:a16="http://schemas.microsoft.com/office/drawing/2014/main" id="{F8081917-83DA-6593-BA8A-213CB8741D25}"/>
              </a:ext>
            </a:extLst>
          </p:cNvPr>
          <p:cNvSpPr txBox="1"/>
          <p:nvPr/>
        </p:nvSpPr>
        <p:spPr>
          <a:xfrm>
            <a:off x="8849558" y="4094031"/>
            <a:ext cx="2390927" cy="1477328"/>
          </a:xfrm>
          <a:prstGeom prst="rect">
            <a:avLst/>
          </a:prstGeom>
          <a:noFill/>
        </p:spPr>
        <p:txBody>
          <a:bodyPr wrap="square" rtlCol="0">
            <a:spAutoFit/>
          </a:bodyPr>
          <a:lstStyle/>
          <a:p>
            <a:pPr algn="ctr"/>
            <a:r>
              <a:rPr lang="en-US" b="1" dirty="0"/>
              <a:t>Prevalence:</a:t>
            </a:r>
          </a:p>
          <a:p>
            <a:pPr algn="ctr"/>
            <a:r>
              <a:rPr lang="en-US" dirty="0"/>
              <a:t>The true rates of self-harm and suicide are likely much higher than currently reported.</a:t>
            </a:r>
          </a:p>
        </p:txBody>
      </p:sp>
      <p:sp>
        <p:nvSpPr>
          <p:cNvPr id="21" name="Oval 20">
            <a:extLst>
              <a:ext uri="{FF2B5EF4-FFF2-40B4-BE49-F238E27FC236}">
                <a16:creationId xmlns:a16="http://schemas.microsoft.com/office/drawing/2014/main" id="{884BBD9A-DAEF-0FBA-E35A-640C969FD8E0}"/>
              </a:ext>
            </a:extLst>
          </p:cNvPr>
          <p:cNvSpPr/>
          <p:nvPr/>
        </p:nvSpPr>
        <p:spPr>
          <a:xfrm rot="19589748">
            <a:off x="1447414" y="862792"/>
            <a:ext cx="2252865" cy="1156893"/>
          </a:xfrm>
          <a:prstGeom prst="ellipse">
            <a:avLst/>
          </a:prstGeom>
          <a:solidFill>
            <a:schemeClr val="accent4">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IE"/>
          </a:p>
        </p:txBody>
      </p:sp>
      <p:sp>
        <p:nvSpPr>
          <p:cNvPr id="22" name="Chord 21">
            <a:extLst>
              <a:ext uri="{FF2B5EF4-FFF2-40B4-BE49-F238E27FC236}">
                <a16:creationId xmlns:a16="http://schemas.microsoft.com/office/drawing/2014/main" id="{A2FEC739-C488-130B-CD85-4D7616E01901}"/>
              </a:ext>
            </a:extLst>
          </p:cNvPr>
          <p:cNvSpPr/>
          <p:nvPr/>
        </p:nvSpPr>
        <p:spPr>
          <a:xfrm rot="14166458">
            <a:off x="2009201" y="306317"/>
            <a:ext cx="1121957" cy="2269843"/>
          </a:xfrm>
          <a:prstGeom prst="chord">
            <a:avLst>
              <a:gd name="adj1" fmla="val 3945556"/>
              <a:gd name="adj2" fmla="val 16469646"/>
            </a:avLst>
          </a:prstGeom>
          <a:solidFill>
            <a:schemeClr val="accent4">
              <a:lumMod val="20000"/>
              <a:lumOff val="8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3" name="Isosceles Triangle 22">
            <a:extLst>
              <a:ext uri="{FF2B5EF4-FFF2-40B4-BE49-F238E27FC236}">
                <a16:creationId xmlns:a16="http://schemas.microsoft.com/office/drawing/2014/main" id="{4A5C47FC-B3EF-A069-40D0-4F9E5AD923FD}"/>
              </a:ext>
            </a:extLst>
          </p:cNvPr>
          <p:cNvSpPr/>
          <p:nvPr/>
        </p:nvSpPr>
        <p:spPr>
          <a:xfrm rot="19062172">
            <a:off x="859145" y="109788"/>
            <a:ext cx="1984781" cy="1400851"/>
          </a:xfrm>
          <a:prstGeom prst="triangle">
            <a:avLst>
              <a:gd name="adj" fmla="val 50260"/>
            </a:avLst>
          </a:prstGeom>
          <a:solidFill>
            <a:schemeClr val="accent4">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IE"/>
          </a:p>
        </p:txBody>
      </p:sp>
      <p:pic>
        <p:nvPicPr>
          <p:cNvPr id="24" name="Picture 23" descr="5,724 Flashlight Icons - Free in SVG, PNG, ICO - IconScout">
            <a:extLst>
              <a:ext uri="{FF2B5EF4-FFF2-40B4-BE49-F238E27FC236}">
                <a16:creationId xmlns:a16="http://schemas.microsoft.com/office/drawing/2014/main" id="{B4338ABC-47FF-E6AD-3FFD-F2F4A1DAD250}"/>
              </a:ext>
            </a:extLst>
          </p:cNvP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4853299">
            <a:off x="743967" y="-222400"/>
            <a:ext cx="962477" cy="962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6047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sp>
        <p:nvSpPr>
          <p:cNvPr id="3" name="Freeform 3"/>
          <p:cNvSpPr/>
          <p:nvPr/>
        </p:nvSpPr>
        <p:spPr>
          <a:xfrm>
            <a:off x="11354132" y="509954"/>
            <a:ext cx="304137" cy="175846"/>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11932004" y="5488212"/>
            <a:ext cx="266346" cy="683989"/>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1963AC"/>
            </a:solidFill>
          </p:spPr>
        </p:sp>
      </p:grpSp>
      <p:sp>
        <p:nvSpPr>
          <p:cNvPr id="6" name="Freeform 6"/>
          <p:cNvSpPr/>
          <p:nvPr/>
        </p:nvSpPr>
        <p:spPr>
          <a:xfrm>
            <a:off x="118011" y="5615097"/>
            <a:ext cx="983178" cy="1192103"/>
          </a:xfrm>
          <a:custGeom>
            <a:avLst/>
            <a:gdLst/>
            <a:ahLst/>
            <a:cxnLst/>
            <a:rect l="l" t="t" r="r" b="b"/>
            <a:pathLst>
              <a:path w="1474767" h="1788155">
                <a:moveTo>
                  <a:pt x="0" y="0"/>
                </a:moveTo>
                <a:lnTo>
                  <a:pt x="1474768" y="0"/>
                </a:lnTo>
                <a:lnTo>
                  <a:pt x="1474768" y="1788155"/>
                </a:lnTo>
                <a:lnTo>
                  <a:pt x="0" y="1788155"/>
                </a:lnTo>
                <a:lnTo>
                  <a:pt x="0" y="0"/>
                </a:lnTo>
                <a:close/>
              </a:path>
            </a:pathLst>
          </a:custGeom>
          <a:blipFill>
            <a:blip r:embed="rId6"/>
            <a:stretch>
              <a:fillRect/>
            </a:stretch>
          </a:blipFill>
        </p:spPr>
      </p:sp>
      <p:grpSp>
        <p:nvGrpSpPr>
          <p:cNvPr id="7" name="Group 7"/>
          <p:cNvGrpSpPr/>
          <p:nvPr/>
        </p:nvGrpSpPr>
        <p:grpSpPr>
          <a:xfrm>
            <a:off x="7147588" y="-1870762"/>
            <a:ext cx="5964451" cy="8831335"/>
            <a:chOff x="0" y="0"/>
            <a:chExt cx="465129" cy="688699"/>
          </a:xfrm>
        </p:grpSpPr>
        <p:sp>
          <p:nvSpPr>
            <p:cNvPr id="8" name="Freeform 8"/>
            <p:cNvSpPr/>
            <p:nvPr/>
          </p:nvSpPr>
          <p:spPr>
            <a:xfrm>
              <a:off x="0" y="0"/>
              <a:ext cx="465129" cy="688699"/>
            </a:xfrm>
            <a:custGeom>
              <a:avLst/>
              <a:gdLst/>
              <a:ahLst/>
              <a:cxnLst/>
              <a:rect l="l" t="t" r="r" b="b"/>
              <a:pathLst>
                <a:path w="465129" h="688699">
                  <a:moveTo>
                    <a:pt x="261929" y="0"/>
                  </a:moveTo>
                  <a:lnTo>
                    <a:pt x="0" y="0"/>
                  </a:lnTo>
                  <a:lnTo>
                    <a:pt x="203200" y="688699"/>
                  </a:lnTo>
                  <a:lnTo>
                    <a:pt x="465129" y="688699"/>
                  </a:lnTo>
                  <a:lnTo>
                    <a:pt x="261929" y="0"/>
                  </a:lnTo>
                  <a:close/>
                </a:path>
              </a:pathLst>
            </a:custGeom>
            <a:blipFill>
              <a:blip r:embed="rId7">
                <a:alphaModFix amt="80000"/>
              </a:blip>
              <a:stretch>
                <a:fillRect l="-33322" r="-88776"/>
              </a:stretch>
            </a:blipFill>
          </p:spPr>
        </p:sp>
      </p:grpSp>
      <p:grpSp>
        <p:nvGrpSpPr>
          <p:cNvPr id="9" name="Group 9"/>
          <p:cNvGrpSpPr/>
          <p:nvPr/>
        </p:nvGrpSpPr>
        <p:grpSpPr>
          <a:xfrm>
            <a:off x="603251" y="1917275"/>
            <a:ext cx="8244803" cy="3611439"/>
            <a:chOff x="0" y="0"/>
            <a:chExt cx="4069039" cy="1782345"/>
          </a:xfrm>
        </p:grpSpPr>
        <p:sp>
          <p:nvSpPr>
            <p:cNvPr id="10" name="Freeform 10"/>
            <p:cNvSpPr/>
            <p:nvPr/>
          </p:nvSpPr>
          <p:spPr>
            <a:xfrm>
              <a:off x="0" y="0"/>
              <a:ext cx="4069039" cy="1782345"/>
            </a:xfrm>
            <a:custGeom>
              <a:avLst/>
              <a:gdLst/>
              <a:ahLst/>
              <a:cxnLst/>
              <a:rect l="l" t="t" r="r" b="b"/>
              <a:pathLst>
                <a:path w="4069039" h="1782345">
                  <a:moveTo>
                    <a:pt x="0" y="0"/>
                  </a:moveTo>
                  <a:lnTo>
                    <a:pt x="4069039" y="0"/>
                  </a:lnTo>
                  <a:lnTo>
                    <a:pt x="4069039" y="1782345"/>
                  </a:lnTo>
                  <a:lnTo>
                    <a:pt x="0" y="1782345"/>
                  </a:lnTo>
                  <a:close/>
                </a:path>
              </a:pathLst>
            </a:custGeom>
            <a:solidFill>
              <a:srgbClr val="F4F2F2">
                <a:alpha val="85882"/>
              </a:srgbClr>
            </a:solidFill>
          </p:spPr>
        </p:sp>
      </p:grpSp>
      <p:sp>
        <p:nvSpPr>
          <p:cNvPr id="11" name="TextBox 11"/>
          <p:cNvSpPr txBox="1"/>
          <p:nvPr/>
        </p:nvSpPr>
        <p:spPr>
          <a:xfrm>
            <a:off x="1833222" y="1012127"/>
            <a:ext cx="5784859" cy="602729"/>
          </a:xfrm>
          <a:prstGeom prst="rect">
            <a:avLst/>
          </a:prstGeom>
        </p:spPr>
        <p:txBody>
          <a:bodyPr lIns="0" tIns="0" rIns="0" bIns="0" rtlCol="0" anchor="t">
            <a:spAutoFit/>
          </a:bodyPr>
          <a:lstStyle/>
          <a:p>
            <a:pPr algn="ctr" defTabSz="609630">
              <a:lnSpc>
                <a:spcPts val="4667"/>
              </a:lnSpc>
              <a:spcBef>
                <a:spcPct val="0"/>
              </a:spcBef>
            </a:pPr>
            <a:r>
              <a:rPr lang="en-US" sz="3334">
                <a:solidFill>
                  <a:srgbClr val="FFFFFF"/>
                </a:solidFill>
                <a:latin typeface="Inter 2"/>
                <a:ea typeface="Inter 2"/>
                <a:cs typeface="Inter 2"/>
                <a:sym typeface="Inter 2"/>
              </a:rPr>
              <a:t>POSITIVE STEPS FORWARD</a:t>
            </a:r>
          </a:p>
        </p:txBody>
      </p:sp>
      <p:sp>
        <p:nvSpPr>
          <p:cNvPr id="12" name="TextBox 12"/>
          <p:cNvSpPr txBox="1"/>
          <p:nvPr/>
        </p:nvSpPr>
        <p:spPr>
          <a:xfrm>
            <a:off x="603251" y="2128514"/>
            <a:ext cx="8244803" cy="3590727"/>
          </a:xfrm>
          <a:prstGeom prst="rect">
            <a:avLst/>
          </a:prstGeom>
        </p:spPr>
        <p:txBody>
          <a:bodyPr lIns="0" tIns="0" rIns="0" bIns="0" rtlCol="0" anchor="t">
            <a:spAutoFit/>
          </a:bodyPr>
          <a:lstStyle/>
          <a:p>
            <a:pPr marL="546975" lvl="1" indent="-273487" defTabSz="609630">
              <a:lnSpc>
                <a:spcPts val="3547"/>
              </a:lnSpc>
              <a:buFont typeface="Arial"/>
              <a:buChar char="•"/>
            </a:pPr>
            <a:r>
              <a:rPr lang="en-US" sz="2533" b="1">
                <a:solidFill>
                  <a:srgbClr val="001E41"/>
                </a:solidFill>
                <a:latin typeface="Open Sans Bold"/>
                <a:ea typeface="Open Sans Bold"/>
                <a:cs typeface="Open Sans Bold"/>
                <a:sym typeface="Open Sans Bold"/>
              </a:rPr>
              <a:t>ISL Act 2017</a:t>
            </a:r>
            <a:r>
              <a:rPr lang="en-US" sz="2533">
                <a:solidFill>
                  <a:srgbClr val="001E41"/>
                </a:solidFill>
                <a:latin typeface="Open Sans"/>
                <a:ea typeface="Open Sans"/>
                <a:cs typeface="Open Sans"/>
                <a:sym typeface="Open Sans"/>
              </a:rPr>
              <a:t>: Legal recognition of Irish Sign Language​</a:t>
            </a:r>
          </a:p>
          <a:p>
            <a:pPr marL="546975" lvl="1" indent="-273487" defTabSz="609630">
              <a:lnSpc>
                <a:spcPts val="3547"/>
              </a:lnSpc>
              <a:buFont typeface="Arial"/>
              <a:buChar char="•"/>
            </a:pPr>
            <a:r>
              <a:rPr lang="en-US" sz="2533">
                <a:solidFill>
                  <a:srgbClr val="001E41"/>
                </a:solidFill>
                <a:latin typeface="Open Sans"/>
                <a:ea typeface="Open Sans"/>
                <a:cs typeface="Open Sans"/>
                <a:sym typeface="Open Sans"/>
              </a:rPr>
              <a:t>Belfast Statement on Mental Health and Deafness​</a:t>
            </a:r>
          </a:p>
          <a:p>
            <a:pPr marL="546975" lvl="1" indent="-273487" defTabSz="609630">
              <a:lnSpc>
                <a:spcPts val="3547"/>
              </a:lnSpc>
              <a:buFont typeface="Arial"/>
              <a:buChar char="•"/>
            </a:pPr>
            <a:r>
              <a:rPr lang="en-US" sz="2533" b="1">
                <a:solidFill>
                  <a:srgbClr val="001E41"/>
                </a:solidFill>
                <a:latin typeface="Open Sans Bold"/>
                <a:ea typeface="Open Sans Bold"/>
                <a:cs typeface="Open Sans Bold"/>
                <a:sym typeface="Open Sans Bold"/>
              </a:rPr>
              <a:t>ISL Charter</a:t>
            </a:r>
            <a:r>
              <a:rPr lang="en-US" sz="2533">
                <a:solidFill>
                  <a:srgbClr val="001E41"/>
                </a:solidFill>
                <a:latin typeface="Open Sans"/>
                <a:ea typeface="Open Sans"/>
                <a:cs typeface="Open Sans"/>
                <a:sym typeface="Open Sans"/>
              </a:rPr>
              <a:t>: Ensuring accessibility for Deaf people​</a:t>
            </a:r>
          </a:p>
          <a:p>
            <a:pPr marL="546975" lvl="1" indent="-273487" defTabSz="609630">
              <a:lnSpc>
                <a:spcPts val="3547"/>
              </a:lnSpc>
              <a:buFont typeface="Arial"/>
              <a:buChar char="•"/>
            </a:pPr>
            <a:r>
              <a:rPr lang="en-US" sz="2533">
                <a:solidFill>
                  <a:srgbClr val="001E41"/>
                </a:solidFill>
                <a:latin typeface="Open Sans"/>
                <a:ea typeface="Open Sans"/>
                <a:cs typeface="Open Sans"/>
                <a:sym typeface="Open Sans"/>
              </a:rPr>
              <a:t>IDS Position Paper on Mental Health​</a:t>
            </a:r>
          </a:p>
          <a:p>
            <a:pPr marL="546975" lvl="1" indent="-273487" defTabSz="609630">
              <a:lnSpc>
                <a:spcPts val="3547"/>
              </a:lnSpc>
              <a:buFont typeface="Arial"/>
              <a:buChar char="•"/>
            </a:pPr>
            <a:r>
              <a:rPr lang="en-US" sz="2533" b="1">
                <a:solidFill>
                  <a:srgbClr val="001E41"/>
                </a:solidFill>
                <a:latin typeface="Open Sans Bold"/>
                <a:ea typeface="Open Sans Bold"/>
                <a:cs typeface="Open Sans Bold"/>
                <a:sym typeface="Open Sans Bold"/>
              </a:rPr>
              <a:t>UNCRPD</a:t>
            </a:r>
            <a:r>
              <a:rPr lang="en-US" sz="2533">
                <a:solidFill>
                  <a:srgbClr val="001E41"/>
                </a:solidFill>
                <a:latin typeface="Open Sans"/>
                <a:ea typeface="Open Sans"/>
                <a:cs typeface="Open Sans"/>
                <a:sym typeface="Open Sans"/>
              </a:rPr>
              <a:t>: Global recognition of rights for Deaf and disabled people</a:t>
            </a:r>
          </a:p>
          <a:p>
            <a:pPr defTabSz="609630">
              <a:lnSpc>
                <a:spcPts val="3547"/>
              </a:lnSpc>
              <a:spcBef>
                <a:spcPct val="0"/>
              </a:spcBef>
            </a:pPr>
            <a:endParaRPr lang="en-US" sz="2533">
              <a:solidFill>
                <a:srgbClr val="001E41"/>
              </a:solidFill>
              <a:latin typeface="Open Sans"/>
              <a:ea typeface="Open Sans"/>
              <a:cs typeface="Open Sans"/>
              <a:sym typeface="Open Sans"/>
            </a:endParaRPr>
          </a:p>
        </p:txBody>
      </p:sp>
    </p:spTree>
    <p:extLst>
      <p:ext uri="{BB962C8B-B14F-4D97-AF65-F5344CB8AC3E}">
        <p14:creationId xmlns:p14="http://schemas.microsoft.com/office/powerpoint/2010/main" val="41478370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grpSp>
        <p:nvGrpSpPr>
          <p:cNvPr id="3" name="Group 3"/>
          <p:cNvGrpSpPr/>
          <p:nvPr/>
        </p:nvGrpSpPr>
        <p:grpSpPr>
          <a:xfrm>
            <a:off x="11932004" y="5488212"/>
            <a:ext cx="266346" cy="683989"/>
            <a:chOff x="0" y="0"/>
            <a:chExt cx="1280047" cy="3287216"/>
          </a:xfrm>
        </p:grpSpPr>
        <p:sp>
          <p:nvSpPr>
            <p:cNvPr id="4" name="Freeform 4"/>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1963AC"/>
            </a:solidFill>
          </p:spPr>
        </p:sp>
      </p:grpSp>
      <p:sp>
        <p:nvSpPr>
          <p:cNvPr id="5" name="Freeform 5"/>
          <p:cNvSpPr/>
          <p:nvPr/>
        </p:nvSpPr>
        <p:spPr>
          <a:xfrm>
            <a:off x="267954" y="5543338"/>
            <a:ext cx="983178" cy="1192103"/>
          </a:xfrm>
          <a:custGeom>
            <a:avLst/>
            <a:gdLst/>
            <a:ahLst/>
            <a:cxnLst/>
            <a:rect l="l" t="t" r="r" b="b"/>
            <a:pathLst>
              <a:path w="1474767" h="1788155">
                <a:moveTo>
                  <a:pt x="0" y="0"/>
                </a:moveTo>
                <a:lnTo>
                  <a:pt x="1474767" y="0"/>
                </a:lnTo>
                <a:lnTo>
                  <a:pt x="1474767" y="1788155"/>
                </a:lnTo>
                <a:lnTo>
                  <a:pt x="0" y="1788155"/>
                </a:lnTo>
                <a:lnTo>
                  <a:pt x="0" y="0"/>
                </a:lnTo>
                <a:close/>
              </a:path>
            </a:pathLst>
          </a:custGeom>
          <a:blipFill>
            <a:blip r:embed="rId4"/>
            <a:stretch>
              <a:fillRect/>
            </a:stretch>
          </a:blipFill>
        </p:spPr>
      </p:sp>
      <p:sp>
        <p:nvSpPr>
          <p:cNvPr id="6" name="Freeform 6"/>
          <p:cNvSpPr/>
          <p:nvPr/>
        </p:nvSpPr>
        <p:spPr>
          <a:xfrm>
            <a:off x="67615" y="5474145"/>
            <a:ext cx="1383855" cy="1383855"/>
          </a:xfrm>
          <a:custGeom>
            <a:avLst/>
            <a:gdLst/>
            <a:ahLst/>
            <a:cxnLst/>
            <a:rect l="l" t="t" r="r" b="b"/>
            <a:pathLst>
              <a:path w="2075783" h="2075783">
                <a:moveTo>
                  <a:pt x="0" y="0"/>
                </a:moveTo>
                <a:lnTo>
                  <a:pt x="2075783" y="0"/>
                </a:lnTo>
                <a:lnTo>
                  <a:pt x="2075783" y="2075783"/>
                </a:lnTo>
                <a:lnTo>
                  <a:pt x="0" y="2075783"/>
                </a:lnTo>
                <a:lnTo>
                  <a:pt x="0" y="0"/>
                </a:lnTo>
                <a:close/>
              </a:path>
            </a:pathLst>
          </a:custGeom>
          <a:blipFill>
            <a:blip r:embed="rId5"/>
            <a:stretch>
              <a:fillRect/>
            </a:stretch>
          </a:blipFill>
        </p:spPr>
      </p:sp>
      <p:grpSp>
        <p:nvGrpSpPr>
          <p:cNvPr id="7" name="Group 7"/>
          <p:cNvGrpSpPr/>
          <p:nvPr/>
        </p:nvGrpSpPr>
        <p:grpSpPr>
          <a:xfrm>
            <a:off x="-1094493" y="-264778"/>
            <a:ext cx="7601343" cy="7387558"/>
            <a:chOff x="0" y="0"/>
            <a:chExt cx="6350000" cy="6171409"/>
          </a:xfrm>
        </p:grpSpPr>
        <p:sp>
          <p:nvSpPr>
            <p:cNvPr id="8" name="Freeform 8"/>
            <p:cNvSpPr/>
            <p:nvPr/>
          </p:nvSpPr>
          <p:spPr>
            <a:xfrm>
              <a:off x="16002" y="82723"/>
              <a:ext cx="6317996" cy="6005963"/>
            </a:xfrm>
            <a:custGeom>
              <a:avLst/>
              <a:gdLst/>
              <a:ahLst/>
              <a:cxnLst/>
              <a:rect l="l" t="t" r="r" b="b"/>
              <a:pathLst>
                <a:path w="6317996" h="6005963">
                  <a:moveTo>
                    <a:pt x="3158998" y="6005963"/>
                  </a:moveTo>
                  <a:lnTo>
                    <a:pt x="6317996" y="1566882"/>
                  </a:lnTo>
                  <a:lnTo>
                    <a:pt x="4857369" y="0"/>
                  </a:lnTo>
                  <a:lnTo>
                    <a:pt x="1460627" y="0"/>
                  </a:lnTo>
                  <a:lnTo>
                    <a:pt x="0" y="1566882"/>
                  </a:lnTo>
                  <a:close/>
                </a:path>
              </a:pathLst>
            </a:custGeom>
            <a:blipFill>
              <a:blip r:embed="rId6">
                <a:alphaModFix amt="80000"/>
              </a:blip>
              <a:stretch>
                <a:fillRect l="-30744" r="-11846"/>
              </a:stretch>
            </a:blipFill>
          </p:spPr>
        </p:sp>
      </p:grpSp>
      <p:sp>
        <p:nvSpPr>
          <p:cNvPr id="9" name="TextBox 9"/>
          <p:cNvSpPr txBox="1"/>
          <p:nvPr/>
        </p:nvSpPr>
        <p:spPr>
          <a:xfrm>
            <a:off x="6154346" y="809487"/>
            <a:ext cx="5270007" cy="1808187"/>
          </a:xfrm>
          <a:prstGeom prst="rect">
            <a:avLst/>
          </a:prstGeom>
        </p:spPr>
        <p:txBody>
          <a:bodyPr lIns="0" tIns="0" rIns="0" bIns="0" rtlCol="0" anchor="t">
            <a:spAutoFit/>
          </a:bodyPr>
          <a:lstStyle/>
          <a:p>
            <a:pPr algn="ctr" defTabSz="609630">
              <a:lnSpc>
                <a:spcPts val="4667"/>
              </a:lnSpc>
              <a:spcBef>
                <a:spcPct val="0"/>
              </a:spcBef>
            </a:pPr>
            <a:r>
              <a:rPr lang="en-US" sz="3334">
                <a:solidFill>
                  <a:srgbClr val="001E41"/>
                </a:solidFill>
                <a:latin typeface="Inter 2"/>
                <a:ea typeface="Inter 2"/>
                <a:cs typeface="Inter 2"/>
                <a:sym typeface="Inter 2"/>
              </a:rPr>
              <a:t>RECOMMENDATIONS FOR SUICIDE PREVENTION</a:t>
            </a:r>
          </a:p>
        </p:txBody>
      </p:sp>
      <p:sp>
        <p:nvSpPr>
          <p:cNvPr id="10" name="TextBox 10"/>
          <p:cNvSpPr txBox="1"/>
          <p:nvPr/>
        </p:nvSpPr>
        <p:spPr>
          <a:xfrm>
            <a:off x="5513522" y="2818437"/>
            <a:ext cx="6551655" cy="3590727"/>
          </a:xfrm>
          <a:prstGeom prst="rect">
            <a:avLst/>
          </a:prstGeom>
        </p:spPr>
        <p:txBody>
          <a:bodyPr lIns="0" tIns="0" rIns="0" bIns="0" rtlCol="0" anchor="t">
            <a:spAutoFit/>
          </a:bodyPr>
          <a:lstStyle/>
          <a:p>
            <a:pPr marL="546975" lvl="1" indent="-273487" defTabSz="609630">
              <a:lnSpc>
                <a:spcPts val="3547"/>
              </a:lnSpc>
              <a:buFont typeface="Arial"/>
              <a:buChar char="•"/>
            </a:pPr>
            <a:r>
              <a:rPr lang="en-US" sz="2533">
                <a:solidFill>
                  <a:srgbClr val="001E41"/>
                </a:solidFill>
                <a:latin typeface="Open Sans"/>
                <a:ea typeface="Open Sans"/>
                <a:cs typeface="Open Sans"/>
                <a:sym typeface="Open Sans"/>
              </a:rPr>
              <a:t>Establish specialist mental health services for Deaf people​</a:t>
            </a:r>
          </a:p>
          <a:p>
            <a:pPr marL="546975" lvl="1" indent="-273487" defTabSz="609630">
              <a:lnSpc>
                <a:spcPts val="3547"/>
              </a:lnSpc>
              <a:buFont typeface="Arial"/>
              <a:buChar char="•"/>
            </a:pPr>
            <a:r>
              <a:rPr lang="en-US" sz="2533">
                <a:solidFill>
                  <a:srgbClr val="001E41"/>
                </a:solidFill>
                <a:latin typeface="Open Sans"/>
                <a:ea typeface="Open Sans"/>
                <a:cs typeface="Open Sans"/>
                <a:sym typeface="Open Sans"/>
              </a:rPr>
              <a:t>Provide mental health services in ISL​</a:t>
            </a:r>
          </a:p>
          <a:p>
            <a:pPr marL="546975" lvl="1" indent="-273487" defTabSz="609630">
              <a:lnSpc>
                <a:spcPts val="3547"/>
              </a:lnSpc>
              <a:buFont typeface="Arial"/>
              <a:buChar char="•"/>
            </a:pPr>
            <a:r>
              <a:rPr lang="en-US" sz="2533">
                <a:solidFill>
                  <a:srgbClr val="001E41"/>
                </a:solidFill>
                <a:latin typeface="Open Sans"/>
                <a:ea typeface="Open Sans"/>
                <a:cs typeface="Open Sans"/>
                <a:sym typeface="Open Sans"/>
              </a:rPr>
              <a:t>Train professionals in Deaf awareness and ISL​</a:t>
            </a:r>
          </a:p>
          <a:p>
            <a:pPr marL="546975" lvl="1" indent="-273487" defTabSz="609630">
              <a:lnSpc>
                <a:spcPts val="3547"/>
              </a:lnSpc>
              <a:buFont typeface="Arial"/>
              <a:buChar char="•"/>
            </a:pPr>
            <a:r>
              <a:rPr lang="en-US" sz="2533">
                <a:solidFill>
                  <a:srgbClr val="001E41"/>
                </a:solidFill>
                <a:latin typeface="Open Sans"/>
                <a:ea typeface="Open Sans"/>
                <a:cs typeface="Open Sans"/>
                <a:sym typeface="Open Sans"/>
              </a:rPr>
              <a:t>Create Deaf-friendly environments to reduce social isolation</a:t>
            </a:r>
          </a:p>
          <a:p>
            <a:pPr defTabSz="609630">
              <a:lnSpc>
                <a:spcPts val="3547"/>
              </a:lnSpc>
              <a:spcBef>
                <a:spcPct val="0"/>
              </a:spcBef>
            </a:pPr>
            <a:endParaRPr lang="en-US" sz="2533">
              <a:solidFill>
                <a:srgbClr val="001E41"/>
              </a:solidFill>
              <a:latin typeface="Open Sans"/>
              <a:ea typeface="Open Sans"/>
              <a:cs typeface="Open Sans"/>
              <a:sym typeface="Open Sans"/>
            </a:endParaRPr>
          </a:p>
        </p:txBody>
      </p:sp>
    </p:spTree>
    <p:extLst>
      <p:ext uri="{BB962C8B-B14F-4D97-AF65-F5344CB8AC3E}">
        <p14:creationId xmlns:p14="http://schemas.microsoft.com/office/powerpoint/2010/main" val="3516400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sp>
        <p:nvSpPr>
          <p:cNvPr id="3" name="Freeform 3"/>
          <p:cNvSpPr/>
          <p:nvPr/>
        </p:nvSpPr>
        <p:spPr>
          <a:xfrm>
            <a:off x="11354132" y="509954"/>
            <a:ext cx="304137" cy="175846"/>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11932004" y="5488212"/>
            <a:ext cx="266346" cy="683989"/>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1963AC"/>
            </a:solidFill>
          </p:spPr>
        </p:sp>
      </p:grpSp>
      <p:sp>
        <p:nvSpPr>
          <p:cNvPr id="6" name="Freeform 6"/>
          <p:cNvSpPr/>
          <p:nvPr/>
        </p:nvSpPr>
        <p:spPr>
          <a:xfrm>
            <a:off x="127000" y="5602397"/>
            <a:ext cx="983178" cy="1192103"/>
          </a:xfrm>
          <a:custGeom>
            <a:avLst/>
            <a:gdLst/>
            <a:ahLst/>
            <a:cxnLst/>
            <a:rect l="l" t="t" r="r" b="b"/>
            <a:pathLst>
              <a:path w="1474767" h="1788155">
                <a:moveTo>
                  <a:pt x="0" y="0"/>
                </a:moveTo>
                <a:lnTo>
                  <a:pt x="1474767" y="0"/>
                </a:lnTo>
                <a:lnTo>
                  <a:pt x="1474767" y="1788155"/>
                </a:lnTo>
                <a:lnTo>
                  <a:pt x="0" y="1788155"/>
                </a:lnTo>
                <a:lnTo>
                  <a:pt x="0" y="0"/>
                </a:lnTo>
                <a:close/>
              </a:path>
            </a:pathLst>
          </a:custGeom>
          <a:blipFill>
            <a:blip r:embed="rId6"/>
            <a:stretch>
              <a:fillRect/>
            </a:stretch>
          </a:blipFill>
        </p:spPr>
      </p:sp>
      <p:grpSp>
        <p:nvGrpSpPr>
          <p:cNvPr id="7" name="Group 7"/>
          <p:cNvGrpSpPr/>
          <p:nvPr/>
        </p:nvGrpSpPr>
        <p:grpSpPr>
          <a:xfrm>
            <a:off x="6290560" y="0"/>
            <a:ext cx="6050629" cy="6993164"/>
            <a:chOff x="0" y="0"/>
            <a:chExt cx="876229" cy="1012723"/>
          </a:xfrm>
        </p:grpSpPr>
        <p:sp>
          <p:nvSpPr>
            <p:cNvPr id="8" name="Freeform 8"/>
            <p:cNvSpPr/>
            <p:nvPr/>
          </p:nvSpPr>
          <p:spPr>
            <a:xfrm>
              <a:off x="0" y="0"/>
              <a:ext cx="876229" cy="1012723"/>
            </a:xfrm>
            <a:custGeom>
              <a:avLst/>
              <a:gdLst/>
              <a:ahLst/>
              <a:cxnLst/>
              <a:rect l="l" t="t" r="r" b="b"/>
              <a:pathLst>
                <a:path w="876229" h="1012723">
                  <a:moveTo>
                    <a:pt x="0" y="0"/>
                  </a:moveTo>
                  <a:lnTo>
                    <a:pt x="876229" y="0"/>
                  </a:lnTo>
                  <a:lnTo>
                    <a:pt x="876229" y="1012723"/>
                  </a:lnTo>
                  <a:lnTo>
                    <a:pt x="0" y="1012723"/>
                  </a:lnTo>
                  <a:close/>
                </a:path>
              </a:pathLst>
            </a:custGeom>
            <a:blipFill>
              <a:blip r:embed="rId7">
                <a:alphaModFix amt="80000"/>
              </a:blip>
              <a:stretch>
                <a:fillRect l="-29854" r="-43620"/>
              </a:stretch>
            </a:blipFill>
          </p:spPr>
        </p:sp>
      </p:grpSp>
      <p:sp>
        <p:nvSpPr>
          <p:cNvPr id="9" name="TextBox 9"/>
          <p:cNvSpPr txBox="1"/>
          <p:nvPr/>
        </p:nvSpPr>
        <p:spPr>
          <a:xfrm>
            <a:off x="270157" y="615951"/>
            <a:ext cx="6119118" cy="1205458"/>
          </a:xfrm>
          <a:prstGeom prst="rect">
            <a:avLst/>
          </a:prstGeom>
        </p:spPr>
        <p:txBody>
          <a:bodyPr lIns="0" tIns="0" rIns="0" bIns="0" rtlCol="0" anchor="t">
            <a:spAutoFit/>
          </a:bodyPr>
          <a:lstStyle/>
          <a:p>
            <a:pPr algn="ctr" defTabSz="609630">
              <a:lnSpc>
                <a:spcPts val="4667"/>
              </a:lnSpc>
              <a:spcBef>
                <a:spcPct val="0"/>
              </a:spcBef>
            </a:pPr>
            <a:r>
              <a:rPr lang="en-US" sz="3334">
                <a:solidFill>
                  <a:srgbClr val="FFFFFF"/>
                </a:solidFill>
                <a:latin typeface="Inter 2"/>
                <a:ea typeface="Inter 2"/>
                <a:cs typeface="Inter 2"/>
                <a:sym typeface="Inter 2"/>
              </a:rPr>
              <a:t>CREATING CHANGE TOGETHER</a:t>
            </a:r>
          </a:p>
        </p:txBody>
      </p:sp>
      <p:sp>
        <p:nvSpPr>
          <p:cNvPr id="10" name="TextBox 10"/>
          <p:cNvSpPr txBox="1"/>
          <p:nvPr/>
        </p:nvSpPr>
        <p:spPr>
          <a:xfrm>
            <a:off x="176899" y="1945759"/>
            <a:ext cx="6113660" cy="3590727"/>
          </a:xfrm>
          <a:prstGeom prst="rect">
            <a:avLst/>
          </a:prstGeom>
        </p:spPr>
        <p:txBody>
          <a:bodyPr lIns="0" tIns="0" rIns="0" bIns="0" rtlCol="0" anchor="t">
            <a:spAutoFit/>
          </a:bodyPr>
          <a:lstStyle/>
          <a:p>
            <a:pPr marL="546975" lvl="1" indent="-273487" defTabSz="609630">
              <a:lnSpc>
                <a:spcPts val="3547"/>
              </a:lnSpc>
              <a:buFont typeface="Arial"/>
              <a:buChar char="•"/>
            </a:pPr>
            <a:r>
              <a:rPr lang="en-US" sz="2533">
                <a:solidFill>
                  <a:srgbClr val="FFFFFF"/>
                </a:solidFill>
                <a:latin typeface="Open Sans"/>
                <a:ea typeface="Open Sans"/>
                <a:cs typeface="Open Sans"/>
                <a:sym typeface="Open Sans"/>
              </a:rPr>
              <a:t>Improved access = better mental health outcomes​</a:t>
            </a:r>
          </a:p>
          <a:p>
            <a:pPr marL="546975" lvl="1" indent="-273487" defTabSz="609630">
              <a:lnSpc>
                <a:spcPts val="3547"/>
              </a:lnSpc>
              <a:buFont typeface="Arial"/>
              <a:buChar char="•"/>
            </a:pPr>
            <a:r>
              <a:rPr lang="en-US" sz="2533">
                <a:solidFill>
                  <a:srgbClr val="FFFFFF"/>
                </a:solidFill>
                <a:latin typeface="Open Sans"/>
                <a:ea typeface="Open Sans"/>
                <a:cs typeface="Open Sans"/>
                <a:sym typeface="Open Sans"/>
              </a:rPr>
              <a:t>Collaboration between government, mental health, and Deaf community​</a:t>
            </a:r>
          </a:p>
          <a:p>
            <a:pPr marL="546975" lvl="1" indent="-273487" defTabSz="609630">
              <a:lnSpc>
                <a:spcPts val="3547"/>
              </a:lnSpc>
              <a:buFont typeface="Arial"/>
              <a:buChar char="•"/>
            </a:pPr>
            <a:r>
              <a:rPr lang="en-US" sz="2533">
                <a:solidFill>
                  <a:srgbClr val="FFFFFF"/>
                </a:solidFill>
                <a:latin typeface="Open Sans"/>
                <a:ea typeface="Open Sans"/>
                <a:cs typeface="Open Sans"/>
                <a:sym typeface="Open Sans"/>
              </a:rPr>
              <a:t>Respect and Value through ISL​</a:t>
            </a:r>
          </a:p>
          <a:p>
            <a:pPr marL="546975" lvl="1" indent="-273487" defTabSz="609630">
              <a:lnSpc>
                <a:spcPts val="3547"/>
              </a:lnSpc>
              <a:buFont typeface="Arial"/>
              <a:buChar char="•"/>
            </a:pPr>
            <a:r>
              <a:rPr lang="en-US" sz="2533">
                <a:solidFill>
                  <a:srgbClr val="FFFFFF"/>
                </a:solidFill>
                <a:latin typeface="Open Sans"/>
                <a:ea typeface="Open Sans"/>
                <a:cs typeface="Open Sans"/>
                <a:sym typeface="Open Sans"/>
              </a:rPr>
              <a:t>Let’s make suicide prevention inclusive for all</a:t>
            </a:r>
          </a:p>
          <a:p>
            <a:pPr defTabSz="609630">
              <a:lnSpc>
                <a:spcPts val="3547"/>
              </a:lnSpc>
              <a:spcBef>
                <a:spcPct val="0"/>
              </a:spcBef>
            </a:pPr>
            <a:endParaRPr lang="en-US" sz="2533">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18377485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sp>
      <p:sp>
        <p:nvSpPr>
          <p:cNvPr id="3" name="Freeform 3"/>
          <p:cNvSpPr/>
          <p:nvPr/>
        </p:nvSpPr>
        <p:spPr>
          <a:xfrm>
            <a:off x="11354132" y="509954"/>
            <a:ext cx="304137" cy="175846"/>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5260122" y="5010940"/>
            <a:ext cx="585957" cy="583826"/>
          </a:xfrm>
          <a:custGeom>
            <a:avLst/>
            <a:gdLst/>
            <a:ahLst/>
            <a:cxnLst/>
            <a:rect l="l" t="t" r="r" b="b"/>
            <a:pathLst>
              <a:path w="878935" h="875739">
                <a:moveTo>
                  <a:pt x="0" y="0"/>
                </a:moveTo>
                <a:lnTo>
                  <a:pt x="878935" y="0"/>
                </a:lnTo>
                <a:lnTo>
                  <a:pt x="878935" y="875739"/>
                </a:lnTo>
                <a:lnTo>
                  <a:pt x="0" y="87573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6284228" y="5013874"/>
            <a:ext cx="583826" cy="583826"/>
          </a:xfrm>
          <a:custGeom>
            <a:avLst/>
            <a:gdLst/>
            <a:ahLst/>
            <a:cxnLst/>
            <a:rect l="l" t="t" r="r" b="b"/>
            <a:pathLst>
              <a:path w="875739" h="875739">
                <a:moveTo>
                  <a:pt x="0" y="0"/>
                </a:moveTo>
                <a:lnTo>
                  <a:pt x="875739" y="0"/>
                </a:lnTo>
                <a:lnTo>
                  <a:pt x="875739" y="875739"/>
                </a:lnTo>
                <a:lnTo>
                  <a:pt x="0" y="87573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7306204" y="5013874"/>
            <a:ext cx="585957" cy="585957"/>
          </a:xfrm>
          <a:custGeom>
            <a:avLst/>
            <a:gdLst/>
            <a:ahLst/>
            <a:cxnLst/>
            <a:rect l="l" t="t" r="r" b="b"/>
            <a:pathLst>
              <a:path w="878935" h="878935">
                <a:moveTo>
                  <a:pt x="0" y="0"/>
                </a:moveTo>
                <a:lnTo>
                  <a:pt x="878936" y="0"/>
                </a:lnTo>
                <a:lnTo>
                  <a:pt x="878936" y="878935"/>
                </a:lnTo>
                <a:lnTo>
                  <a:pt x="0" y="87893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a:off x="3214363" y="5010940"/>
            <a:ext cx="583826" cy="586760"/>
          </a:xfrm>
          <a:custGeom>
            <a:avLst/>
            <a:gdLst/>
            <a:ahLst/>
            <a:cxnLst/>
            <a:rect l="l" t="t" r="r" b="b"/>
            <a:pathLst>
              <a:path w="875739" h="880140">
                <a:moveTo>
                  <a:pt x="0" y="0"/>
                </a:moveTo>
                <a:lnTo>
                  <a:pt x="875739" y="0"/>
                </a:lnTo>
                <a:lnTo>
                  <a:pt x="875739" y="880140"/>
                </a:lnTo>
                <a:lnTo>
                  <a:pt x="0" y="88014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 name="Freeform 8"/>
          <p:cNvSpPr/>
          <p:nvPr/>
        </p:nvSpPr>
        <p:spPr>
          <a:xfrm>
            <a:off x="8330312" y="5016005"/>
            <a:ext cx="583826" cy="583826"/>
          </a:xfrm>
          <a:custGeom>
            <a:avLst/>
            <a:gdLst/>
            <a:ahLst/>
            <a:cxnLst/>
            <a:rect l="l" t="t" r="r" b="b"/>
            <a:pathLst>
              <a:path w="875739" h="875739">
                <a:moveTo>
                  <a:pt x="0" y="0"/>
                </a:moveTo>
                <a:lnTo>
                  <a:pt x="875739" y="0"/>
                </a:lnTo>
                <a:lnTo>
                  <a:pt x="875739" y="875739"/>
                </a:lnTo>
                <a:lnTo>
                  <a:pt x="0" y="87573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 name="Freeform 9"/>
          <p:cNvSpPr/>
          <p:nvPr/>
        </p:nvSpPr>
        <p:spPr>
          <a:xfrm>
            <a:off x="4238146" y="5010940"/>
            <a:ext cx="583826" cy="583826"/>
          </a:xfrm>
          <a:custGeom>
            <a:avLst/>
            <a:gdLst/>
            <a:ahLst/>
            <a:cxnLst/>
            <a:rect l="l" t="t" r="r" b="b"/>
            <a:pathLst>
              <a:path w="875739" h="875739">
                <a:moveTo>
                  <a:pt x="0" y="0"/>
                </a:moveTo>
                <a:lnTo>
                  <a:pt x="875739" y="0"/>
                </a:lnTo>
                <a:lnTo>
                  <a:pt x="875739" y="875739"/>
                </a:lnTo>
                <a:lnTo>
                  <a:pt x="0" y="87573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grpSp>
        <p:nvGrpSpPr>
          <p:cNvPr id="10" name="Group 10"/>
          <p:cNvGrpSpPr/>
          <p:nvPr/>
        </p:nvGrpSpPr>
        <p:grpSpPr>
          <a:xfrm>
            <a:off x="7153808" y="439015"/>
            <a:ext cx="5979971" cy="5979971"/>
            <a:chOff x="0" y="0"/>
            <a:chExt cx="812800" cy="812800"/>
          </a:xfrm>
        </p:grpSpPr>
        <p:sp>
          <p:nvSpPr>
            <p:cNvPr id="11" name="Freeform 11"/>
            <p:cNvSpPr/>
            <p:nvPr/>
          </p:nvSpPr>
          <p:spPr>
            <a:xfrm flipH="1">
              <a:off x="0" y="0"/>
              <a:ext cx="812800" cy="812800"/>
            </a:xfrm>
            <a:custGeom>
              <a:avLst/>
              <a:gdLst/>
              <a:ahLst/>
              <a:cxnLst/>
              <a:rect l="l" t="t" r="r" b="b"/>
              <a:pathLst>
                <a:path w="812800" h="812800">
                  <a:moveTo>
                    <a:pt x="406400" y="0"/>
                  </a:moveTo>
                  <a:cubicBezTo>
                    <a:pt x="630849" y="0"/>
                    <a:pt x="812800" y="181951"/>
                    <a:pt x="812800" y="406400"/>
                  </a:cubicBezTo>
                  <a:cubicBezTo>
                    <a:pt x="812800" y="630849"/>
                    <a:pt x="630849" y="812800"/>
                    <a:pt x="406400" y="812800"/>
                  </a:cubicBezTo>
                  <a:cubicBezTo>
                    <a:pt x="181951" y="812800"/>
                    <a:pt x="0" y="630849"/>
                    <a:pt x="0" y="406400"/>
                  </a:cubicBezTo>
                  <a:cubicBezTo>
                    <a:pt x="0" y="181951"/>
                    <a:pt x="181951" y="0"/>
                    <a:pt x="406400" y="0"/>
                  </a:cubicBezTo>
                  <a:close/>
                </a:path>
              </a:pathLst>
            </a:custGeom>
            <a:blipFill>
              <a:blip r:embed="rId18">
                <a:alphaModFix amt="61000"/>
              </a:blip>
              <a:stretch>
                <a:fillRect l="-2215" r="-47784"/>
              </a:stretch>
            </a:blipFill>
          </p:spPr>
        </p:sp>
      </p:grpSp>
      <p:sp>
        <p:nvSpPr>
          <p:cNvPr id="12" name="Freeform 12"/>
          <p:cNvSpPr/>
          <p:nvPr/>
        </p:nvSpPr>
        <p:spPr>
          <a:xfrm>
            <a:off x="2661866" y="485643"/>
            <a:ext cx="6368425" cy="2122808"/>
          </a:xfrm>
          <a:custGeom>
            <a:avLst/>
            <a:gdLst/>
            <a:ahLst/>
            <a:cxnLst/>
            <a:rect l="l" t="t" r="r" b="b"/>
            <a:pathLst>
              <a:path w="9552637" h="3184212">
                <a:moveTo>
                  <a:pt x="0" y="0"/>
                </a:moveTo>
                <a:lnTo>
                  <a:pt x="9552637" y="0"/>
                </a:lnTo>
                <a:lnTo>
                  <a:pt x="9552637" y="3184212"/>
                </a:lnTo>
                <a:lnTo>
                  <a:pt x="0" y="3184212"/>
                </a:lnTo>
                <a:lnTo>
                  <a:pt x="0" y="0"/>
                </a:lnTo>
                <a:close/>
              </a:path>
            </a:pathLst>
          </a:custGeom>
          <a:blipFill>
            <a:blip r:embed="rId19"/>
            <a:stretch>
              <a:fillRect/>
            </a:stretch>
          </a:blipFill>
        </p:spPr>
      </p:sp>
      <p:sp>
        <p:nvSpPr>
          <p:cNvPr id="13" name="TextBox 13"/>
          <p:cNvSpPr txBox="1"/>
          <p:nvPr/>
        </p:nvSpPr>
        <p:spPr>
          <a:xfrm>
            <a:off x="654050" y="4171785"/>
            <a:ext cx="10820400" cy="654025"/>
          </a:xfrm>
          <a:prstGeom prst="rect">
            <a:avLst/>
          </a:prstGeom>
        </p:spPr>
        <p:txBody>
          <a:bodyPr lIns="0" tIns="0" rIns="0" bIns="0" rtlCol="0" anchor="t">
            <a:spAutoFit/>
          </a:bodyPr>
          <a:lstStyle/>
          <a:p>
            <a:pPr algn="ctr" defTabSz="609630">
              <a:lnSpc>
                <a:spcPts val="5133"/>
              </a:lnSpc>
              <a:spcBef>
                <a:spcPct val="0"/>
              </a:spcBef>
            </a:pPr>
            <a:r>
              <a:rPr lang="en-US" sz="3666">
                <a:solidFill>
                  <a:srgbClr val="FFFFFF"/>
                </a:solidFill>
                <a:latin typeface="Inter 2"/>
                <a:ea typeface="Inter 2"/>
                <a:cs typeface="Inter 2"/>
                <a:sym typeface="Inter 2"/>
              </a:rPr>
              <a:t>SUPPORTING ACCESS AND EQUALITY</a:t>
            </a:r>
          </a:p>
        </p:txBody>
      </p:sp>
      <p:sp>
        <p:nvSpPr>
          <p:cNvPr id="14" name="TextBox 14"/>
          <p:cNvSpPr txBox="1"/>
          <p:nvPr/>
        </p:nvSpPr>
        <p:spPr>
          <a:xfrm>
            <a:off x="685800" y="2653624"/>
            <a:ext cx="10820400" cy="654025"/>
          </a:xfrm>
          <a:prstGeom prst="rect">
            <a:avLst/>
          </a:prstGeom>
        </p:spPr>
        <p:txBody>
          <a:bodyPr lIns="0" tIns="0" rIns="0" bIns="0" rtlCol="0" anchor="t">
            <a:spAutoFit/>
          </a:bodyPr>
          <a:lstStyle/>
          <a:p>
            <a:pPr algn="ctr" defTabSz="609630">
              <a:lnSpc>
                <a:spcPts val="5133"/>
              </a:lnSpc>
              <a:spcBef>
                <a:spcPct val="0"/>
              </a:spcBef>
            </a:pPr>
            <a:r>
              <a:rPr lang="en-US" sz="3666" b="1">
                <a:solidFill>
                  <a:srgbClr val="FFFFFF"/>
                </a:solidFill>
                <a:latin typeface="Inter 2 Bold"/>
                <a:ea typeface="Inter 2 Bold"/>
                <a:cs typeface="Inter 2 Bold"/>
                <a:sym typeface="Inter 2 Bold"/>
              </a:rPr>
              <a:t>THANK YOU</a:t>
            </a:r>
          </a:p>
        </p:txBody>
      </p:sp>
      <p:sp>
        <p:nvSpPr>
          <p:cNvPr id="15" name="TextBox 15"/>
          <p:cNvSpPr txBox="1"/>
          <p:nvPr/>
        </p:nvSpPr>
        <p:spPr>
          <a:xfrm>
            <a:off x="654050" y="5999703"/>
            <a:ext cx="10820400" cy="294953"/>
          </a:xfrm>
          <a:prstGeom prst="rect">
            <a:avLst/>
          </a:prstGeom>
        </p:spPr>
        <p:txBody>
          <a:bodyPr lIns="0" tIns="0" rIns="0" bIns="0" rtlCol="0" anchor="t">
            <a:spAutoFit/>
          </a:bodyPr>
          <a:lstStyle/>
          <a:p>
            <a:pPr algn="ctr" defTabSz="609630">
              <a:lnSpc>
                <a:spcPts val="2333"/>
              </a:lnSpc>
              <a:spcBef>
                <a:spcPct val="0"/>
              </a:spcBef>
            </a:pPr>
            <a:r>
              <a:rPr lang="en-US" sz="1667">
                <a:solidFill>
                  <a:srgbClr val="FFFFFF"/>
                </a:solidFill>
                <a:latin typeface="Inter 2"/>
                <a:ea typeface="Inter 2"/>
                <a:cs typeface="Inter 2"/>
                <a:sym typeface="Inter 2"/>
              </a:rPr>
              <a:t>ADVOCACY@IRISHDEAFSOCIETY.IE</a:t>
            </a:r>
          </a:p>
        </p:txBody>
      </p:sp>
    </p:spTree>
    <p:extLst>
      <p:ext uri="{BB962C8B-B14F-4D97-AF65-F5344CB8AC3E}">
        <p14:creationId xmlns:p14="http://schemas.microsoft.com/office/powerpoint/2010/main" val="12046668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grpSp>
        <p:nvGrpSpPr>
          <p:cNvPr id="2" name="Group 2"/>
          <p:cNvGrpSpPr/>
          <p:nvPr/>
        </p:nvGrpSpPr>
        <p:grpSpPr>
          <a:xfrm>
            <a:off x="9832" y="0"/>
            <a:ext cx="12192000" cy="3429000"/>
            <a:chOff x="0" y="0"/>
            <a:chExt cx="6243742" cy="1756052"/>
          </a:xfrm>
        </p:grpSpPr>
        <p:sp>
          <p:nvSpPr>
            <p:cNvPr id="3" name="Freeform 3"/>
            <p:cNvSpPr/>
            <p:nvPr/>
          </p:nvSpPr>
          <p:spPr>
            <a:xfrm>
              <a:off x="0" y="0"/>
              <a:ext cx="6243742" cy="1756052"/>
            </a:xfrm>
            <a:custGeom>
              <a:avLst/>
              <a:gdLst/>
              <a:ahLst/>
              <a:cxnLst/>
              <a:rect l="l" t="t" r="r" b="b"/>
              <a:pathLst>
                <a:path w="6243742" h="1756052">
                  <a:moveTo>
                    <a:pt x="0" y="0"/>
                  </a:moveTo>
                  <a:lnTo>
                    <a:pt x="6243742" y="0"/>
                  </a:lnTo>
                  <a:lnTo>
                    <a:pt x="6243742" y="1756052"/>
                  </a:lnTo>
                  <a:lnTo>
                    <a:pt x="0" y="1756052"/>
                  </a:lnTo>
                  <a:close/>
                </a:path>
              </a:pathLst>
            </a:custGeom>
            <a:solidFill>
              <a:srgbClr val="FFFFFF"/>
            </a:solidFill>
          </p:spPr>
        </p:sp>
      </p:grpSp>
      <p:sp>
        <p:nvSpPr>
          <p:cNvPr id="9" name="TextBox 8"/>
          <p:cNvSpPr txBox="1"/>
          <p:nvPr/>
        </p:nvSpPr>
        <p:spPr>
          <a:xfrm>
            <a:off x="1022359" y="638879"/>
            <a:ext cx="10370148" cy="2349618"/>
          </a:xfrm>
          <a:prstGeom prst="rect">
            <a:avLst/>
          </a:prstGeom>
          <a:noFill/>
        </p:spPr>
        <p:txBody>
          <a:bodyPr wrap="none" rtlCol="0">
            <a:spAutoFit/>
          </a:bodyPr>
          <a:lstStyle/>
          <a:p>
            <a:pPr algn="ctr" defTabSz="609630"/>
            <a:r>
              <a:rPr lang="en-US" sz="7334" dirty="0">
                <a:solidFill>
                  <a:srgbClr val="624CA1"/>
                </a:solidFill>
                <a:latin typeface="Arimo Bold" panose="020B0604020202020204" charset="0"/>
                <a:ea typeface="Arimo Bold" panose="020B0604020202020204" charset="0"/>
                <a:cs typeface="Arimo Bold" panose="020B0604020202020204" charset="0"/>
              </a:rPr>
              <a:t>#</a:t>
            </a:r>
            <a:r>
              <a:rPr lang="en-US" sz="7334" dirty="0" err="1">
                <a:solidFill>
                  <a:srgbClr val="624CA1"/>
                </a:solidFill>
                <a:latin typeface="Arimo Bold" panose="020B0604020202020204" charset="0"/>
                <a:ea typeface="Arimo Bold" panose="020B0604020202020204" charset="0"/>
                <a:cs typeface="Arimo Bold" panose="020B0604020202020204" charset="0"/>
              </a:rPr>
              <a:t>CoalitionConversations</a:t>
            </a:r>
            <a:endParaRPr lang="en-US" sz="7334" dirty="0">
              <a:solidFill>
                <a:srgbClr val="624CA1"/>
              </a:solidFill>
              <a:latin typeface="Arimo Bold" panose="020B0604020202020204" charset="0"/>
              <a:ea typeface="Arimo Bold" panose="020B0604020202020204" charset="0"/>
              <a:cs typeface="Arimo Bold" panose="020B0604020202020204" charset="0"/>
            </a:endParaRPr>
          </a:p>
          <a:p>
            <a:pPr algn="ctr" defTabSz="609630"/>
            <a:r>
              <a:rPr lang="en-US" sz="7334" dirty="0">
                <a:solidFill>
                  <a:srgbClr val="624CA1"/>
                </a:solidFill>
                <a:latin typeface="Arimo Bold" panose="020B0604020202020204" charset="0"/>
                <a:ea typeface="Arimo Bold" panose="020B0604020202020204" charset="0"/>
                <a:cs typeface="Arimo Bold" panose="020B0604020202020204" charset="0"/>
              </a:rPr>
              <a:t>#</a:t>
            </a:r>
            <a:r>
              <a:rPr lang="en-US" sz="7334" dirty="0" err="1" smtClean="0">
                <a:solidFill>
                  <a:srgbClr val="624CA1"/>
                </a:solidFill>
                <a:latin typeface="Arimo Bold" panose="020B0604020202020204" charset="0"/>
                <a:ea typeface="Arimo Bold" panose="020B0604020202020204" charset="0"/>
                <a:cs typeface="Arimo Bold" panose="020B0604020202020204" charset="0"/>
              </a:rPr>
              <a:t>SuicidePrevention</a:t>
            </a:r>
            <a:endParaRPr lang="en-IE" sz="7334" dirty="0">
              <a:solidFill>
                <a:srgbClr val="624CA1"/>
              </a:solidFill>
              <a:latin typeface="Arimo Bold" panose="020B0604020202020204" charset="0"/>
              <a:ea typeface="Arimo Bold" panose="020B0604020202020204" charset="0"/>
              <a:cs typeface="Arimo Bold" panose="020B0604020202020204" charset="0"/>
            </a:endParaRPr>
          </a:p>
        </p:txBody>
      </p:sp>
      <p:sp>
        <p:nvSpPr>
          <p:cNvPr id="6" name="TextBox 5"/>
          <p:cNvSpPr txBox="1"/>
          <p:nvPr/>
        </p:nvSpPr>
        <p:spPr>
          <a:xfrm>
            <a:off x="493702" y="4380082"/>
            <a:ext cx="4054315" cy="830997"/>
          </a:xfrm>
          <a:prstGeom prst="rect">
            <a:avLst/>
          </a:prstGeom>
          <a:noFill/>
        </p:spPr>
        <p:txBody>
          <a:bodyPr wrap="none" rtlCol="0">
            <a:spAutoFit/>
          </a:bodyPr>
          <a:lstStyle/>
          <a:p>
            <a:pPr algn="ctr" defTabSz="609630"/>
            <a:r>
              <a:rPr lang="en-US" sz="2400" dirty="0" smtClean="0">
                <a:solidFill>
                  <a:prstClr val="white"/>
                </a:solidFill>
                <a:latin typeface="Arimo" panose="020B0604020202020204" charset="0"/>
                <a:ea typeface="Arimo" panose="020B0604020202020204" charset="0"/>
                <a:cs typeface="Arimo" panose="020B0604020202020204" charset="0"/>
              </a:rPr>
              <a:t>Prof. Siobhan O’Neill</a:t>
            </a:r>
            <a:endParaRPr lang="en-US" sz="2400" dirty="0">
              <a:solidFill>
                <a:prstClr val="white"/>
              </a:solidFill>
              <a:latin typeface="Arimo" panose="020B0604020202020204" charset="0"/>
              <a:ea typeface="Arimo" panose="020B0604020202020204" charset="0"/>
              <a:cs typeface="Arimo" panose="020B0604020202020204" charset="0"/>
            </a:endParaRPr>
          </a:p>
          <a:p>
            <a:pPr algn="ctr" defTabSz="609630"/>
            <a:r>
              <a:rPr lang="en-US" sz="2400" i="1" dirty="0" smtClean="0">
                <a:solidFill>
                  <a:prstClr val="white"/>
                </a:solidFill>
                <a:latin typeface="Arimo" panose="020B0604020202020204" charset="0"/>
                <a:ea typeface="Arimo" panose="020B0604020202020204" charset="0"/>
                <a:cs typeface="Arimo" panose="020B0604020202020204" charset="0"/>
              </a:rPr>
              <a:t>Mental </a:t>
            </a:r>
            <a:r>
              <a:rPr lang="en-US" sz="2400" i="1" dirty="0">
                <a:solidFill>
                  <a:prstClr val="white"/>
                </a:solidFill>
                <a:latin typeface="Arimo" panose="020B0604020202020204" charset="0"/>
                <a:ea typeface="Arimo" panose="020B0604020202020204" charset="0"/>
                <a:cs typeface="Arimo" panose="020B0604020202020204" charset="0"/>
              </a:rPr>
              <a:t>Health </a:t>
            </a:r>
            <a:r>
              <a:rPr lang="en-US" sz="2400" i="1" dirty="0" smtClean="0">
                <a:solidFill>
                  <a:prstClr val="white"/>
                </a:solidFill>
                <a:latin typeface="Arimo" panose="020B0604020202020204" charset="0"/>
                <a:ea typeface="Arimo" panose="020B0604020202020204" charset="0"/>
                <a:cs typeface="Arimo" panose="020B0604020202020204" charset="0"/>
              </a:rPr>
              <a:t>Champion, NI</a:t>
            </a:r>
            <a:endParaRPr lang="en-IE" sz="2400" i="1" dirty="0">
              <a:solidFill>
                <a:prstClr val="white"/>
              </a:solidFill>
              <a:latin typeface="Arimo" panose="020B0604020202020204" charset="0"/>
              <a:ea typeface="Arimo" panose="020B0604020202020204" charset="0"/>
              <a:cs typeface="Arimo" panose="020B0604020202020204" charset="0"/>
            </a:endParaRPr>
          </a:p>
        </p:txBody>
      </p:sp>
      <p:sp>
        <p:nvSpPr>
          <p:cNvPr id="7" name="TextBox 6"/>
          <p:cNvSpPr txBox="1"/>
          <p:nvPr/>
        </p:nvSpPr>
        <p:spPr>
          <a:xfrm>
            <a:off x="4204320" y="3627376"/>
            <a:ext cx="4006226" cy="646331"/>
          </a:xfrm>
          <a:prstGeom prst="rect">
            <a:avLst/>
          </a:prstGeom>
          <a:noFill/>
        </p:spPr>
        <p:txBody>
          <a:bodyPr wrap="none" rtlCol="0">
            <a:spAutoFit/>
          </a:bodyPr>
          <a:lstStyle/>
          <a:p>
            <a:pPr algn="ctr" defTabSz="609630"/>
            <a:r>
              <a:rPr lang="en-US" sz="3600" b="1" dirty="0">
                <a:solidFill>
                  <a:prstClr val="white"/>
                </a:solidFill>
                <a:latin typeface="Arimo Bold" panose="020B0604020202020204" charset="0"/>
                <a:ea typeface="Arimo Bold" panose="020B0604020202020204" charset="0"/>
                <a:cs typeface="Arimo Bold" panose="020B0604020202020204" charset="0"/>
              </a:rPr>
              <a:t>Panel Discussion</a:t>
            </a:r>
            <a:endParaRPr lang="en-IE" sz="3600" b="1" dirty="0">
              <a:solidFill>
                <a:prstClr val="white"/>
              </a:solidFill>
              <a:latin typeface="Arimo Bold" panose="020B0604020202020204" charset="0"/>
              <a:ea typeface="Arimo Bold" panose="020B0604020202020204" charset="0"/>
              <a:cs typeface="Arimo Bold" panose="020B0604020202020204" charset="0"/>
            </a:endParaRPr>
          </a:p>
        </p:txBody>
      </p:sp>
      <p:sp>
        <p:nvSpPr>
          <p:cNvPr id="8" name="TextBox 7"/>
          <p:cNvSpPr txBox="1"/>
          <p:nvPr/>
        </p:nvSpPr>
        <p:spPr>
          <a:xfrm>
            <a:off x="8279220" y="4273707"/>
            <a:ext cx="2667718" cy="830997"/>
          </a:xfrm>
          <a:prstGeom prst="rect">
            <a:avLst/>
          </a:prstGeom>
          <a:noFill/>
        </p:spPr>
        <p:txBody>
          <a:bodyPr wrap="none" rtlCol="0">
            <a:spAutoFit/>
          </a:bodyPr>
          <a:lstStyle/>
          <a:p>
            <a:pPr algn="ctr" defTabSz="609630"/>
            <a:r>
              <a:rPr lang="en-US" sz="2400" dirty="0" err="1" smtClean="0">
                <a:solidFill>
                  <a:prstClr val="white"/>
                </a:solidFill>
                <a:latin typeface="Arimo" panose="020B0604020202020204" charset="0"/>
                <a:ea typeface="Arimo" panose="020B0604020202020204" charset="0"/>
                <a:cs typeface="Arimo" panose="020B0604020202020204" charset="0"/>
              </a:rPr>
              <a:t>Bríd</a:t>
            </a:r>
            <a:r>
              <a:rPr lang="en-US" sz="2400" dirty="0" smtClean="0">
                <a:solidFill>
                  <a:prstClr val="white"/>
                </a:solidFill>
                <a:latin typeface="Arimo" panose="020B0604020202020204" charset="0"/>
                <a:ea typeface="Arimo" panose="020B0604020202020204" charset="0"/>
                <a:cs typeface="Arimo" panose="020B0604020202020204" charset="0"/>
              </a:rPr>
              <a:t> O’Meara</a:t>
            </a:r>
            <a:endParaRPr lang="en-US" sz="2400" dirty="0">
              <a:solidFill>
                <a:prstClr val="white"/>
              </a:solidFill>
              <a:latin typeface="Arimo" panose="020B0604020202020204" charset="0"/>
              <a:ea typeface="Arimo" panose="020B0604020202020204" charset="0"/>
              <a:cs typeface="Arimo" panose="020B0604020202020204" charset="0"/>
            </a:endParaRPr>
          </a:p>
          <a:p>
            <a:pPr algn="ctr" defTabSz="609630"/>
            <a:r>
              <a:rPr lang="en-US" sz="2400" i="1" dirty="0" smtClean="0">
                <a:solidFill>
                  <a:prstClr val="white"/>
                </a:solidFill>
                <a:latin typeface="Arimo" panose="020B0604020202020204" charset="0"/>
                <a:ea typeface="Arimo" panose="020B0604020202020204" charset="0"/>
                <a:cs typeface="Arimo" panose="020B0604020202020204" charset="0"/>
              </a:rPr>
              <a:t>Suicide or Survive</a:t>
            </a:r>
            <a:endParaRPr lang="en-IE" sz="2400" i="1" dirty="0">
              <a:solidFill>
                <a:prstClr val="white"/>
              </a:solidFill>
              <a:latin typeface="Arimo" panose="020B0604020202020204" charset="0"/>
              <a:ea typeface="Arimo" panose="020B0604020202020204" charset="0"/>
              <a:cs typeface="Arimo" panose="020B0604020202020204" charset="0"/>
            </a:endParaRPr>
          </a:p>
        </p:txBody>
      </p:sp>
      <p:sp>
        <p:nvSpPr>
          <p:cNvPr id="10" name="TextBox 9"/>
          <p:cNvSpPr txBox="1"/>
          <p:nvPr/>
        </p:nvSpPr>
        <p:spPr>
          <a:xfrm>
            <a:off x="8553013" y="5753219"/>
            <a:ext cx="2120131" cy="830997"/>
          </a:xfrm>
          <a:prstGeom prst="rect">
            <a:avLst/>
          </a:prstGeom>
          <a:noFill/>
        </p:spPr>
        <p:txBody>
          <a:bodyPr wrap="none" rtlCol="0">
            <a:spAutoFit/>
          </a:bodyPr>
          <a:lstStyle/>
          <a:p>
            <a:pPr algn="ctr" defTabSz="609630"/>
            <a:r>
              <a:rPr lang="en-US" sz="2400" dirty="0" smtClean="0">
                <a:solidFill>
                  <a:prstClr val="white"/>
                </a:solidFill>
                <a:latin typeface="Arimo" panose="020B0604020202020204" charset="0"/>
                <a:ea typeface="Arimo" panose="020B0604020202020204" charset="0"/>
                <a:cs typeface="Arimo" panose="020B0604020202020204" charset="0"/>
              </a:rPr>
              <a:t>Verona Farrell</a:t>
            </a:r>
            <a:endParaRPr lang="en-US" sz="2400" dirty="0">
              <a:solidFill>
                <a:prstClr val="white"/>
              </a:solidFill>
              <a:latin typeface="Arimo" panose="020B0604020202020204" charset="0"/>
              <a:ea typeface="Arimo" panose="020B0604020202020204" charset="0"/>
              <a:cs typeface="Arimo" panose="020B0604020202020204" charset="0"/>
            </a:endParaRPr>
          </a:p>
          <a:p>
            <a:pPr algn="ctr" defTabSz="609630"/>
            <a:r>
              <a:rPr lang="en-US" sz="2400" i="1" dirty="0" smtClean="0">
                <a:solidFill>
                  <a:prstClr val="white"/>
                </a:solidFill>
                <a:latin typeface="Arimo" panose="020B0604020202020204" charset="0"/>
                <a:ea typeface="Arimo" panose="020B0604020202020204" charset="0"/>
                <a:cs typeface="Arimo" panose="020B0604020202020204" charset="0"/>
              </a:rPr>
              <a:t>Pieta</a:t>
            </a:r>
            <a:endParaRPr lang="en-IE" sz="2400" i="1" dirty="0">
              <a:solidFill>
                <a:prstClr val="white"/>
              </a:solidFill>
              <a:latin typeface="Arimo" panose="020B0604020202020204" charset="0"/>
              <a:ea typeface="Arimo" panose="020B0604020202020204" charset="0"/>
              <a:cs typeface="Arimo" panose="020B0604020202020204" charset="0"/>
            </a:endParaRPr>
          </a:p>
        </p:txBody>
      </p:sp>
      <p:sp>
        <p:nvSpPr>
          <p:cNvPr id="11" name="TextBox 10"/>
          <p:cNvSpPr txBox="1"/>
          <p:nvPr/>
        </p:nvSpPr>
        <p:spPr>
          <a:xfrm>
            <a:off x="1374666" y="5753220"/>
            <a:ext cx="2597186" cy="830997"/>
          </a:xfrm>
          <a:prstGeom prst="rect">
            <a:avLst/>
          </a:prstGeom>
          <a:noFill/>
        </p:spPr>
        <p:txBody>
          <a:bodyPr wrap="none" rtlCol="0">
            <a:spAutoFit/>
          </a:bodyPr>
          <a:lstStyle/>
          <a:p>
            <a:pPr algn="ctr" defTabSz="609630"/>
            <a:r>
              <a:rPr lang="en-US" sz="2400" dirty="0" smtClean="0">
                <a:solidFill>
                  <a:prstClr val="white"/>
                </a:solidFill>
                <a:latin typeface="Arimo" panose="020B0604020202020204" charset="0"/>
                <a:ea typeface="Arimo" panose="020B0604020202020204" charset="0"/>
                <a:cs typeface="Arimo" panose="020B0604020202020204" charset="0"/>
              </a:rPr>
              <a:t>Elaine Grehan</a:t>
            </a:r>
            <a:endParaRPr lang="en-US" sz="2400" dirty="0">
              <a:solidFill>
                <a:prstClr val="white"/>
              </a:solidFill>
              <a:latin typeface="Arimo" panose="020B0604020202020204" charset="0"/>
              <a:ea typeface="Arimo" panose="020B0604020202020204" charset="0"/>
              <a:cs typeface="Arimo" panose="020B0604020202020204" charset="0"/>
            </a:endParaRPr>
          </a:p>
          <a:p>
            <a:pPr algn="ctr" defTabSz="609630"/>
            <a:r>
              <a:rPr lang="en-US" sz="2400" i="1" dirty="0" smtClean="0">
                <a:solidFill>
                  <a:prstClr val="white"/>
                </a:solidFill>
                <a:latin typeface="Arimo" panose="020B0604020202020204" charset="0"/>
                <a:ea typeface="Arimo" panose="020B0604020202020204" charset="0"/>
                <a:cs typeface="Arimo" panose="020B0604020202020204" charset="0"/>
              </a:rPr>
              <a:t>Irish Deaf Society</a:t>
            </a:r>
            <a:endParaRPr lang="en-IE" sz="2400" i="1" dirty="0">
              <a:solidFill>
                <a:prstClr val="white"/>
              </a:solidFill>
              <a:latin typeface="Arimo" panose="020B0604020202020204" charset="0"/>
              <a:ea typeface="Arimo" panose="020B0604020202020204" charset="0"/>
              <a:cs typeface="Arimo" panose="020B0604020202020204" charset="0"/>
            </a:endParaRPr>
          </a:p>
        </p:txBody>
      </p:sp>
    </p:spTree>
    <p:extLst>
      <p:ext uri="{BB962C8B-B14F-4D97-AF65-F5344CB8AC3E}">
        <p14:creationId xmlns:p14="http://schemas.microsoft.com/office/powerpoint/2010/main" val="11836926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3429000"/>
            <a:chOff x="0" y="0"/>
            <a:chExt cx="6243742" cy="1756052"/>
          </a:xfrm>
        </p:grpSpPr>
        <p:sp>
          <p:nvSpPr>
            <p:cNvPr id="3" name="Freeform 3"/>
            <p:cNvSpPr/>
            <p:nvPr/>
          </p:nvSpPr>
          <p:spPr>
            <a:xfrm>
              <a:off x="0" y="0"/>
              <a:ext cx="6243742" cy="1756052"/>
            </a:xfrm>
            <a:custGeom>
              <a:avLst/>
              <a:gdLst/>
              <a:ahLst/>
              <a:cxnLst/>
              <a:rect l="l" t="t" r="r" b="b"/>
              <a:pathLst>
                <a:path w="6243742" h="1756052">
                  <a:moveTo>
                    <a:pt x="0" y="0"/>
                  </a:moveTo>
                  <a:lnTo>
                    <a:pt x="6243742" y="0"/>
                  </a:lnTo>
                  <a:lnTo>
                    <a:pt x="6243742" y="1756052"/>
                  </a:lnTo>
                  <a:lnTo>
                    <a:pt x="0" y="1756052"/>
                  </a:lnTo>
                  <a:close/>
                </a:path>
              </a:pathLst>
            </a:custGeom>
            <a:solidFill>
              <a:srgbClr val="FFFFFF"/>
            </a:solidFill>
          </p:spPr>
        </p:sp>
      </p:grpSp>
      <p:sp>
        <p:nvSpPr>
          <p:cNvPr id="9" name="TextBox 8"/>
          <p:cNvSpPr txBox="1"/>
          <p:nvPr/>
        </p:nvSpPr>
        <p:spPr>
          <a:xfrm>
            <a:off x="3470121" y="3900766"/>
            <a:ext cx="5251759" cy="1220975"/>
          </a:xfrm>
          <a:prstGeom prst="rect">
            <a:avLst/>
          </a:prstGeom>
          <a:noFill/>
        </p:spPr>
        <p:txBody>
          <a:bodyPr wrap="none" rtlCol="0">
            <a:spAutoFit/>
          </a:bodyPr>
          <a:lstStyle/>
          <a:p>
            <a:pPr algn="ctr" defTabSz="609630">
              <a:defRPr/>
            </a:pPr>
            <a:r>
              <a:rPr lang="en-US" sz="7334" dirty="0">
                <a:solidFill>
                  <a:prstClr val="white"/>
                </a:solidFill>
                <a:latin typeface="Arimo Bold" panose="020B0604020202020204" charset="0"/>
                <a:ea typeface="Arimo Bold" panose="020B0604020202020204" charset="0"/>
                <a:cs typeface="Arimo Bold" panose="020B0604020202020204" charset="0"/>
              </a:rPr>
              <a:t>Event Close</a:t>
            </a:r>
            <a:endParaRPr lang="en-IE" sz="7334" dirty="0">
              <a:solidFill>
                <a:prstClr val="white"/>
              </a:solidFill>
              <a:latin typeface="Arimo Bold" panose="020B0604020202020204" charset="0"/>
              <a:ea typeface="Arimo Bold" panose="020B0604020202020204" charset="0"/>
              <a:cs typeface="Arimo Bold" panose="020B0604020202020204" charset="0"/>
            </a:endParaRPr>
          </a:p>
        </p:txBody>
      </p:sp>
      <p:sp>
        <p:nvSpPr>
          <p:cNvPr id="6" name="TextBox 5"/>
          <p:cNvSpPr txBox="1"/>
          <p:nvPr/>
        </p:nvSpPr>
        <p:spPr>
          <a:xfrm>
            <a:off x="1761290" y="5461000"/>
            <a:ext cx="8669425" cy="995016"/>
          </a:xfrm>
          <a:prstGeom prst="rect">
            <a:avLst/>
          </a:prstGeom>
          <a:noFill/>
        </p:spPr>
        <p:txBody>
          <a:bodyPr wrap="none" rtlCol="0">
            <a:spAutoFit/>
          </a:bodyPr>
          <a:lstStyle/>
          <a:p>
            <a:pPr algn="ctr" defTabSz="609630">
              <a:defRPr/>
            </a:pPr>
            <a:r>
              <a:rPr lang="en-US" sz="2933" dirty="0" err="1">
                <a:solidFill>
                  <a:prstClr val="white"/>
                </a:solidFill>
                <a:latin typeface="Arimo" panose="020B0604020202020204" charset="0"/>
                <a:ea typeface="Arimo" panose="020B0604020202020204" charset="0"/>
                <a:cs typeface="Arimo" panose="020B0604020202020204" charset="0"/>
              </a:rPr>
              <a:t>Ber</a:t>
            </a:r>
            <a:r>
              <a:rPr lang="en-US" sz="2933" dirty="0">
                <a:solidFill>
                  <a:prstClr val="white"/>
                </a:solidFill>
                <a:latin typeface="Arimo" panose="020B0604020202020204" charset="0"/>
                <a:ea typeface="Arimo" panose="020B0604020202020204" charset="0"/>
                <a:cs typeface="Arimo" panose="020B0604020202020204" charset="0"/>
              </a:rPr>
              <a:t> Grogan</a:t>
            </a:r>
          </a:p>
          <a:p>
            <a:pPr algn="ctr" defTabSz="609630">
              <a:defRPr/>
            </a:pPr>
            <a:r>
              <a:rPr lang="en-US" sz="2933" i="1" dirty="0">
                <a:solidFill>
                  <a:prstClr val="white"/>
                </a:solidFill>
                <a:latin typeface="Arimo" panose="020B0604020202020204" charset="0"/>
                <a:ea typeface="Arimo" panose="020B0604020202020204" charset="0"/>
                <a:cs typeface="Arimo" panose="020B0604020202020204" charset="0"/>
              </a:rPr>
              <a:t>Policy &amp; Research Manager, Mental Health Reform</a:t>
            </a:r>
            <a:endParaRPr lang="en-IE" sz="2933" i="1" dirty="0">
              <a:solidFill>
                <a:prstClr val="white"/>
              </a:solidFill>
              <a:latin typeface="Arimo" panose="020B0604020202020204" charset="0"/>
              <a:ea typeface="Arimo" panose="020B0604020202020204" charset="0"/>
              <a:cs typeface="Arimo" panose="020B0604020202020204" charset="0"/>
            </a:endParaRPr>
          </a:p>
        </p:txBody>
      </p:sp>
      <p:pic>
        <p:nvPicPr>
          <p:cNvPr id="8" name="Picture 7"/>
          <p:cNvPicPr>
            <a:picLocks noChangeAspect="1"/>
          </p:cNvPicPr>
          <p:nvPr/>
        </p:nvPicPr>
        <p:blipFill>
          <a:blip r:embed="rId2"/>
          <a:stretch>
            <a:fillRect/>
          </a:stretch>
        </p:blipFill>
        <p:spPr>
          <a:xfrm>
            <a:off x="4292598" y="440981"/>
            <a:ext cx="3606800" cy="2547039"/>
          </a:xfrm>
          <a:prstGeom prst="rect">
            <a:avLst/>
          </a:prstGeom>
        </p:spPr>
      </p:pic>
      <p:pic>
        <p:nvPicPr>
          <p:cNvPr id="10" name="Picture 9"/>
          <p:cNvPicPr>
            <a:picLocks noChangeAspect="1"/>
          </p:cNvPicPr>
          <p:nvPr/>
        </p:nvPicPr>
        <p:blipFill>
          <a:blip r:embed="rId3"/>
          <a:stretch>
            <a:fillRect/>
          </a:stretch>
        </p:blipFill>
        <p:spPr>
          <a:xfrm>
            <a:off x="11175190" y="5967907"/>
            <a:ext cx="1028281" cy="890093"/>
          </a:xfrm>
          <a:prstGeom prst="rect">
            <a:avLst/>
          </a:prstGeom>
        </p:spPr>
      </p:pic>
    </p:spTree>
    <p:extLst>
      <p:ext uri="{BB962C8B-B14F-4D97-AF65-F5344CB8AC3E}">
        <p14:creationId xmlns:p14="http://schemas.microsoft.com/office/powerpoint/2010/main" val="5982267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163393" y="5981815"/>
            <a:ext cx="1028607" cy="890212"/>
          </a:xfrm>
          <a:prstGeom prst="rect">
            <a:avLst/>
          </a:prstGeom>
        </p:spPr>
      </p:pic>
      <p:sp>
        <p:nvSpPr>
          <p:cNvPr id="3" name="TextBox 3"/>
          <p:cNvSpPr txBox="1"/>
          <p:nvPr/>
        </p:nvSpPr>
        <p:spPr>
          <a:xfrm>
            <a:off x="6240455" y="637328"/>
            <a:ext cx="5659024" cy="628377"/>
          </a:xfrm>
          <a:prstGeom prst="rect">
            <a:avLst/>
          </a:prstGeom>
        </p:spPr>
        <p:txBody>
          <a:bodyPr lIns="0" tIns="0" rIns="0" bIns="0" rtlCol="0" anchor="t">
            <a:spAutoFit/>
          </a:bodyPr>
          <a:lstStyle/>
          <a:p>
            <a:pPr algn="ctr" defTabSz="609630">
              <a:lnSpc>
                <a:spcPts val="4853"/>
              </a:lnSpc>
              <a:defRPr/>
            </a:pPr>
            <a:endParaRPr lang="en-US" sz="3466" dirty="0">
              <a:solidFill>
                <a:srgbClr val="5C5671"/>
              </a:solidFill>
              <a:latin typeface="Arimo"/>
            </a:endParaRPr>
          </a:p>
        </p:txBody>
      </p:sp>
      <p:grpSp>
        <p:nvGrpSpPr>
          <p:cNvPr id="4" name="Group 4"/>
          <p:cNvGrpSpPr/>
          <p:nvPr/>
        </p:nvGrpSpPr>
        <p:grpSpPr>
          <a:xfrm>
            <a:off x="0" y="0"/>
            <a:ext cx="4114800" cy="6858000"/>
            <a:chOff x="0" y="0"/>
            <a:chExt cx="1679873" cy="1936374"/>
          </a:xfrm>
          <a:solidFill>
            <a:srgbClr val="7030A0"/>
          </a:solidFill>
        </p:grpSpPr>
        <p:sp>
          <p:nvSpPr>
            <p:cNvPr id="5" name="Freeform 5"/>
            <p:cNvSpPr/>
            <p:nvPr/>
          </p:nvSpPr>
          <p:spPr>
            <a:xfrm>
              <a:off x="0" y="0"/>
              <a:ext cx="1679873" cy="1936374"/>
            </a:xfrm>
            <a:custGeom>
              <a:avLst/>
              <a:gdLst/>
              <a:ahLst/>
              <a:cxnLst/>
              <a:rect l="l" t="t" r="r" b="b"/>
              <a:pathLst>
                <a:path w="1679873" h="1936374">
                  <a:moveTo>
                    <a:pt x="0" y="0"/>
                  </a:moveTo>
                  <a:lnTo>
                    <a:pt x="1679873" y="0"/>
                  </a:lnTo>
                  <a:lnTo>
                    <a:pt x="1679873" y="1936374"/>
                  </a:lnTo>
                  <a:lnTo>
                    <a:pt x="0" y="1936374"/>
                  </a:lnTo>
                  <a:close/>
                </a:path>
              </a:pathLst>
            </a:custGeom>
            <a:grpFill/>
          </p:spPr>
        </p:sp>
      </p:grpSp>
      <p:sp>
        <p:nvSpPr>
          <p:cNvPr id="6" name="TextBox 6"/>
          <p:cNvSpPr txBox="1"/>
          <p:nvPr/>
        </p:nvSpPr>
        <p:spPr>
          <a:xfrm>
            <a:off x="-399807" y="2992086"/>
            <a:ext cx="4914414" cy="961802"/>
          </a:xfrm>
          <a:prstGeom prst="rect">
            <a:avLst/>
          </a:prstGeom>
        </p:spPr>
        <p:txBody>
          <a:bodyPr lIns="0" tIns="0" rIns="0" bIns="0" rtlCol="0" anchor="t">
            <a:spAutoFit/>
          </a:bodyPr>
          <a:lstStyle/>
          <a:p>
            <a:pPr algn="ctr" defTabSz="609630">
              <a:lnSpc>
                <a:spcPts val="7467"/>
              </a:lnSpc>
              <a:defRPr/>
            </a:pPr>
            <a:r>
              <a:rPr lang="en-US" sz="5334" dirty="0">
                <a:solidFill>
                  <a:srgbClr val="FFFFFF"/>
                </a:solidFill>
                <a:latin typeface="Arimo Bold"/>
              </a:rPr>
              <a:t>Support</a:t>
            </a:r>
          </a:p>
        </p:txBody>
      </p:sp>
      <p:sp>
        <p:nvSpPr>
          <p:cNvPr id="8" name="Rectangle 7"/>
          <p:cNvSpPr/>
          <p:nvPr/>
        </p:nvSpPr>
        <p:spPr>
          <a:xfrm>
            <a:off x="4186797" y="1052764"/>
            <a:ext cx="8005203" cy="4976427"/>
          </a:xfrm>
          <a:prstGeom prst="rect">
            <a:avLst/>
          </a:prstGeom>
        </p:spPr>
        <p:txBody>
          <a:bodyPr wrap="square">
            <a:spAutoFit/>
          </a:bodyPr>
          <a:lstStyle/>
          <a:p>
            <a:pPr defTabSz="609630" fontAlgn="base">
              <a:defRPr/>
            </a:pPr>
            <a:r>
              <a:rPr lang="en-GB" sz="2667" b="1" dirty="0">
                <a:solidFill>
                  <a:srgbClr val="5C5671"/>
                </a:solidFill>
                <a:latin typeface="Arial" panose="020B0604020202020204" pitchFamily="34" charset="0"/>
                <a:cs typeface="Arial" panose="020B0604020202020204" pitchFamily="34" charset="0"/>
                <a:hlinkClick r:id="rId3"/>
              </a:rPr>
              <a:t>https://www.mentalhealthreform.ie/</a:t>
            </a:r>
          </a:p>
          <a:p>
            <a:pPr defTabSz="609630" fontAlgn="base">
              <a:defRPr/>
            </a:pPr>
            <a:endParaRPr lang="en-GB" sz="2667" b="1" dirty="0">
              <a:solidFill>
                <a:srgbClr val="5C5671"/>
              </a:solidFill>
              <a:latin typeface="Arial" panose="020B0604020202020204" pitchFamily="34" charset="0"/>
              <a:cs typeface="Arial" panose="020B0604020202020204" pitchFamily="34" charset="0"/>
              <a:hlinkClick r:id="rId3"/>
            </a:endParaRPr>
          </a:p>
          <a:p>
            <a:pPr defTabSz="609630" fontAlgn="base">
              <a:defRPr/>
            </a:pPr>
            <a:endParaRPr lang="en-GB" sz="2667" b="1" dirty="0">
              <a:solidFill>
                <a:srgbClr val="5C5671"/>
              </a:solidFill>
              <a:latin typeface="Arial" panose="020B0604020202020204" pitchFamily="34" charset="0"/>
              <a:cs typeface="Arial" panose="020B0604020202020204" pitchFamily="34" charset="0"/>
              <a:hlinkClick r:id=""/>
            </a:endParaRPr>
          </a:p>
          <a:p>
            <a:pPr defTabSz="609630" fontAlgn="base">
              <a:defRPr/>
            </a:pPr>
            <a:r>
              <a:rPr lang="en-GB" sz="2667" b="1" dirty="0">
                <a:solidFill>
                  <a:srgbClr val="5C5671"/>
                </a:solidFill>
                <a:latin typeface="Arial" panose="020B0604020202020204" pitchFamily="34" charset="0"/>
                <a:cs typeface="Arial" panose="020B0604020202020204" pitchFamily="34" charset="0"/>
                <a:hlinkClick r:id=""/>
              </a:rPr>
              <a:t>https</a:t>
            </a:r>
            <a:r>
              <a:rPr lang="en-GB" sz="2667" b="1" dirty="0">
                <a:solidFill>
                  <a:srgbClr val="5C5671"/>
                </a:solidFill>
                <a:latin typeface="Arial" panose="020B0604020202020204" pitchFamily="34" charset="0"/>
                <a:cs typeface="Arial" panose="020B0604020202020204" pitchFamily="34" charset="0"/>
                <a:hlinkClick r:id="rId3"/>
              </a:rPr>
              <a:t>://www.mentalhealthreform.ie/membership/</a:t>
            </a:r>
          </a:p>
          <a:p>
            <a:pPr defTabSz="609630" fontAlgn="base">
              <a:defRPr/>
            </a:pPr>
            <a:endParaRPr lang="en-GB" sz="2667" b="1" dirty="0">
              <a:solidFill>
                <a:srgbClr val="5C5671"/>
              </a:solidFill>
              <a:latin typeface="Arial" panose="020B0604020202020204" pitchFamily="34" charset="0"/>
              <a:cs typeface="Arial" panose="020B0604020202020204" pitchFamily="34" charset="0"/>
              <a:hlinkClick r:id=""/>
            </a:endParaRPr>
          </a:p>
          <a:p>
            <a:pPr defTabSz="609630" fontAlgn="base">
              <a:defRPr/>
            </a:pPr>
            <a:endParaRPr lang="en-GB" sz="2667" b="1" dirty="0">
              <a:solidFill>
                <a:srgbClr val="5C5671"/>
              </a:solidFill>
              <a:latin typeface="Arial" panose="020B0604020202020204" pitchFamily="34" charset="0"/>
              <a:cs typeface="Arial" panose="020B0604020202020204" pitchFamily="34" charset="0"/>
              <a:hlinkClick r:id=""/>
            </a:endParaRPr>
          </a:p>
          <a:p>
            <a:pPr defTabSz="609630" fontAlgn="base">
              <a:defRPr/>
            </a:pPr>
            <a:r>
              <a:rPr lang="en-GB" sz="2667" b="1" dirty="0">
                <a:solidFill>
                  <a:srgbClr val="5C5671"/>
                </a:solidFill>
                <a:latin typeface="Arial" panose="020B0604020202020204" pitchFamily="34" charset="0"/>
                <a:cs typeface="Arial" panose="020B0604020202020204" pitchFamily="34" charset="0"/>
                <a:hlinkClick r:id="rId3"/>
              </a:rPr>
              <a:t>https://www2.hse.ie/mental-health/</a:t>
            </a:r>
            <a:r>
              <a:rPr lang="en-GB" sz="2667" b="1" dirty="0">
                <a:solidFill>
                  <a:srgbClr val="5C5671"/>
                </a:solidFill>
                <a:latin typeface="Arial" panose="020B0604020202020204" pitchFamily="34" charset="0"/>
                <a:cs typeface="Arial" panose="020B0604020202020204" pitchFamily="34" charset="0"/>
              </a:rPr>
              <a:t> </a:t>
            </a:r>
          </a:p>
          <a:p>
            <a:pPr defTabSz="609630" fontAlgn="base">
              <a:defRPr/>
            </a:pPr>
            <a:endParaRPr lang="en-GB" sz="2667" b="1" dirty="0">
              <a:solidFill>
                <a:srgbClr val="5C5671"/>
              </a:solidFill>
              <a:latin typeface="Arial" panose="020B0604020202020204" pitchFamily="34" charset="0"/>
              <a:cs typeface="Arial" panose="020B0604020202020204" pitchFamily="34" charset="0"/>
            </a:endParaRPr>
          </a:p>
          <a:p>
            <a:pPr defTabSz="609630" fontAlgn="base">
              <a:defRPr/>
            </a:pPr>
            <a:endParaRPr lang="en-GB" sz="2667" b="1" dirty="0">
              <a:solidFill>
                <a:srgbClr val="5C5671"/>
              </a:solidFill>
              <a:latin typeface="Arial" panose="020B0604020202020204" pitchFamily="34" charset="0"/>
              <a:cs typeface="Arial" panose="020B0604020202020204" pitchFamily="34" charset="0"/>
            </a:endParaRPr>
          </a:p>
          <a:p>
            <a:pPr defTabSz="609630">
              <a:defRPr/>
            </a:pPr>
            <a:r>
              <a:rPr lang="en-GB" sz="2667" b="1" dirty="0">
                <a:solidFill>
                  <a:srgbClr val="5C5671"/>
                </a:solidFill>
                <a:latin typeface="Arial" panose="020B0604020202020204" pitchFamily="34" charset="0"/>
                <a:cs typeface="Arial" panose="020B0604020202020204" pitchFamily="34" charset="0"/>
              </a:rPr>
              <a:t>Text HELLO to 50808 to start a conversation</a:t>
            </a:r>
          </a:p>
          <a:p>
            <a:pPr defTabSz="609630">
              <a:defRPr/>
            </a:pPr>
            <a:r>
              <a:rPr lang="en-GB" sz="2667" dirty="0">
                <a:solidFill>
                  <a:srgbClr val="5C5671"/>
                </a:solidFill>
                <a:latin typeface="Arial" panose="020B0604020202020204" pitchFamily="34" charset="0"/>
                <a:cs typeface="Arial" panose="020B0604020202020204" pitchFamily="34" charset="0"/>
              </a:rPr>
              <a:t>50808 is anonymous, free and here for you 24/7.</a:t>
            </a:r>
          </a:p>
          <a:p>
            <a:pPr defTabSz="609630" fontAlgn="base">
              <a:defRPr/>
            </a:pPr>
            <a:endParaRPr lang="en-GB" sz="1200" b="1" dirty="0">
              <a:solidFill>
                <a:prstClr val="black"/>
              </a:solidFill>
              <a:latin typeface="Calibri"/>
            </a:endParaRPr>
          </a:p>
          <a:p>
            <a:pPr defTabSz="609630">
              <a:defRPr/>
            </a:pPr>
            <a:endParaRPr lang="en-IE" sz="1200" dirty="0">
              <a:solidFill>
                <a:prstClr val="black"/>
              </a:solidFill>
              <a:latin typeface="Calibri"/>
            </a:endParaRPr>
          </a:p>
        </p:txBody>
      </p:sp>
    </p:spTree>
    <p:extLst>
      <p:ext uri="{BB962C8B-B14F-4D97-AF65-F5344CB8AC3E}">
        <p14:creationId xmlns:p14="http://schemas.microsoft.com/office/powerpoint/2010/main" val="18971851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459752"/>
            <a:ext cx="12192000" cy="3398248"/>
            <a:chOff x="0" y="0"/>
            <a:chExt cx="6186311" cy="1724296"/>
          </a:xfrm>
        </p:grpSpPr>
        <p:sp>
          <p:nvSpPr>
            <p:cNvPr id="3" name="Freeform 3"/>
            <p:cNvSpPr/>
            <p:nvPr/>
          </p:nvSpPr>
          <p:spPr>
            <a:xfrm>
              <a:off x="0" y="0"/>
              <a:ext cx="6186311" cy="1724296"/>
            </a:xfrm>
            <a:custGeom>
              <a:avLst/>
              <a:gdLst/>
              <a:ahLst/>
              <a:cxnLst/>
              <a:rect l="l" t="t" r="r" b="b"/>
              <a:pathLst>
                <a:path w="6186311" h="1724296">
                  <a:moveTo>
                    <a:pt x="0" y="0"/>
                  </a:moveTo>
                  <a:lnTo>
                    <a:pt x="6186311" y="0"/>
                  </a:lnTo>
                  <a:lnTo>
                    <a:pt x="6186311" y="1724296"/>
                  </a:lnTo>
                  <a:lnTo>
                    <a:pt x="0" y="1724296"/>
                  </a:lnTo>
                  <a:close/>
                </a:path>
              </a:pathLst>
            </a:custGeom>
            <a:solidFill>
              <a:srgbClr val="7030A0"/>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8420">
            <a:off x="685801" y="4577137"/>
            <a:ext cx="706183" cy="70618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15223" y="4661995"/>
            <a:ext cx="683707" cy="68370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5800" y="5452600"/>
            <a:ext cx="719600" cy="71960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715223" y="5488493"/>
            <a:ext cx="683707" cy="683707"/>
          </a:xfrm>
          <a:prstGeom prst="rect">
            <a:avLst/>
          </a:prstGeom>
        </p:spPr>
      </p:pic>
      <p:pic>
        <p:nvPicPr>
          <p:cNvPr id="8" name="Picture 8"/>
          <p:cNvPicPr>
            <a:picLocks noChangeAspect="1"/>
          </p:cNvPicPr>
          <p:nvPr/>
        </p:nvPicPr>
        <p:blipFill>
          <a:blip r:embed="rId10"/>
          <a:srcRect/>
          <a:stretch>
            <a:fillRect/>
          </a:stretch>
        </p:blipFill>
        <p:spPr>
          <a:xfrm>
            <a:off x="2211362" y="126379"/>
            <a:ext cx="7769277" cy="1760359"/>
          </a:xfrm>
          <a:prstGeom prst="rect">
            <a:avLst/>
          </a:prstGeom>
        </p:spPr>
      </p:pic>
      <p:sp>
        <p:nvSpPr>
          <p:cNvPr id="9" name="TextBox 9"/>
          <p:cNvSpPr txBox="1"/>
          <p:nvPr/>
        </p:nvSpPr>
        <p:spPr>
          <a:xfrm>
            <a:off x="3387549" y="2682667"/>
            <a:ext cx="5416903" cy="628377"/>
          </a:xfrm>
          <a:prstGeom prst="rect">
            <a:avLst/>
          </a:prstGeom>
        </p:spPr>
        <p:txBody>
          <a:bodyPr lIns="0" tIns="0" rIns="0" bIns="0" rtlCol="0" anchor="t">
            <a:spAutoFit/>
          </a:bodyPr>
          <a:lstStyle/>
          <a:p>
            <a:pPr algn="ctr" defTabSz="609630">
              <a:lnSpc>
                <a:spcPts val="4929"/>
              </a:lnSpc>
              <a:defRPr/>
            </a:pPr>
            <a:r>
              <a:rPr lang="en-US" sz="3521" dirty="0">
                <a:solidFill>
                  <a:srgbClr val="FC9E1C"/>
                </a:solidFill>
                <a:latin typeface="Arimo"/>
              </a:rPr>
              <a:t>www.mentalhealthreform.ie</a:t>
            </a:r>
          </a:p>
        </p:txBody>
      </p:sp>
      <p:sp>
        <p:nvSpPr>
          <p:cNvPr id="10" name="TextBox 10"/>
          <p:cNvSpPr txBox="1"/>
          <p:nvPr/>
        </p:nvSpPr>
        <p:spPr>
          <a:xfrm>
            <a:off x="1266081" y="4653010"/>
            <a:ext cx="3086250" cy="628377"/>
          </a:xfrm>
          <a:prstGeom prst="rect">
            <a:avLst/>
          </a:prstGeom>
        </p:spPr>
        <p:txBody>
          <a:bodyPr lIns="0" tIns="0" rIns="0" bIns="0" rtlCol="0" anchor="t">
            <a:spAutoFit/>
          </a:bodyPr>
          <a:lstStyle/>
          <a:p>
            <a:pPr algn="ctr" defTabSz="609630">
              <a:lnSpc>
                <a:spcPts val="4929"/>
              </a:lnSpc>
              <a:defRPr/>
            </a:pPr>
            <a:r>
              <a:rPr lang="en-US" sz="3521">
                <a:solidFill>
                  <a:srgbClr val="FFFFFF"/>
                </a:solidFill>
                <a:latin typeface="Arimo"/>
              </a:rPr>
              <a:t>@MHReform</a:t>
            </a:r>
          </a:p>
        </p:txBody>
      </p:sp>
      <p:sp>
        <p:nvSpPr>
          <p:cNvPr id="11" name="TextBox 11"/>
          <p:cNvSpPr txBox="1"/>
          <p:nvPr/>
        </p:nvSpPr>
        <p:spPr>
          <a:xfrm>
            <a:off x="7296079" y="5479508"/>
            <a:ext cx="3016745" cy="628377"/>
          </a:xfrm>
          <a:prstGeom prst="rect">
            <a:avLst/>
          </a:prstGeom>
        </p:spPr>
        <p:txBody>
          <a:bodyPr lIns="0" tIns="0" rIns="0" bIns="0" rtlCol="0" anchor="t">
            <a:spAutoFit/>
          </a:bodyPr>
          <a:lstStyle/>
          <a:p>
            <a:pPr algn="ctr" defTabSz="609630">
              <a:lnSpc>
                <a:spcPts val="4929"/>
              </a:lnSpc>
              <a:defRPr/>
            </a:pPr>
            <a:r>
              <a:rPr lang="en-US" sz="3521">
                <a:solidFill>
                  <a:srgbClr val="FFFFFF"/>
                </a:solidFill>
                <a:latin typeface="Arimo"/>
              </a:rPr>
              <a:t>@mhreform</a:t>
            </a:r>
          </a:p>
        </p:txBody>
      </p:sp>
      <p:sp>
        <p:nvSpPr>
          <p:cNvPr id="12" name="TextBox 12"/>
          <p:cNvSpPr txBox="1"/>
          <p:nvPr/>
        </p:nvSpPr>
        <p:spPr>
          <a:xfrm>
            <a:off x="1542351" y="5461616"/>
            <a:ext cx="4224337" cy="1256754"/>
          </a:xfrm>
          <a:prstGeom prst="rect">
            <a:avLst/>
          </a:prstGeom>
        </p:spPr>
        <p:txBody>
          <a:bodyPr lIns="0" tIns="0" rIns="0" bIns="0" rtlCol="0" anchor="t">
            <a:spAutoFit/>
          </a:bodyPr>
          <a:lstStyle/>
          <a:p>
            <a:pPr algn="ctr" defTabSz="609630">
              <a:lnSpc>
                <a:spcPts val="4929"/>
              </a:lnSpc>
              <a:defRPr/>
            </a:pPr>
            <a:r>
              <a:rPr lang="en-US" sz="3521">
                <a:solidFill>
                  <a:srgbClr val="FFFFFF"/>
                </a:solidFill>
                <a:latin typeface="Arimo"/>
              </a:rPr>
              <a:t>/MentalHealthReform</a:t>
            </a:r>
          </a:p>
        </p:txBody>
      </p:sp>
      <p:sp>
        <p:nvSpPr>
          <p:cNvPr id="13" name="TextBox 13"/>
          <p:cNvSpPr txBox="1"/>
          <p:nvPr/>
        </p:nvSpPr>
        <p:spPr>
          <a:xfrm>
            <a:off x="7581472" y="4664303"/>
            <a:ext cx="4329101" cy="628377"/>
          </a:xfrm>
          <a:prstGeom prst="rect">
            <a:avLst/>
          </a:prstGeom>
        </p:spPr>
        <p:txBody>
          <a:bodyPr lIns="0" tIns="0" rIns="0" bIns="0" rtlCol="0" anchor="t">
            <a:spAutoFit/>
          </a:bodyPr>
          <a:lstStyle/>
          <a:p>
            <a:pPr algn="ctr" defTabSz="609630">
              <a:lnSpc>
                <a:spcPts val="4929"/>
              </a:lnSpc>
              <a:defRPr/>
            </a:pPr>
            <a:r>
              <a:rPr lang="en-US" sz="3521">
                <a:solidFill>
                  <a:srgbClr val="FFFFFF"/>
                </a:solidFill>
                <a:latin typeface="Arimo"/>
              </a:rPr>
              <a:t>/MentalHealthReform</a:t>
            </a:r>
          </a:p>
        </p:txBody>
      </p:sp>
      <p:sp>
        <p:nvSpPr>
          <p:cNvPr id="14" name="TextBox 13"/>
          <p:cNvSpPr txBox="1"/>
          <p:nvPr/>
        </p:nvSpPr>
        <p:spPr>
          <a:xfrm>
            <a:off x="4734891" y="1938027"/>
            <a:ext cx="2722220" cy="707886"/>
          </a:xfrm>
          <a:prstGeom prst="rect">
            <a:avLst/>
          </a:prstGeom>
          <a:noFill/>
        </p:spPr>
        <p:txBody>
          <a:bodyPr wrap="none" rtlCol="0">
            <a:spAutoFit/>
          </a:bodyPr>
          <a:lstStyle/>
          <a:p>
            <a:pPr algn="ctr" defTabSz="609630"/>
            <a:r>
              <a:rPr lang="en-US" sz="4000" dirty="0">
                <a:solidFill>
                  <a:srgbClr val="624CA1"/>
                </a:solidFill>
                <a:latin typeface="Arimo Bold" panose="020B0604020202020204" charset="0"/>
                <a:ea typeface="Arimo Bold" panose="020B0604020202020204" charset="0"/>
                <a:cs typeface="Arimo Bold" panose="020B0604020202020204" charset="0"/>
              </a:rPr>
              <a:t>Thank you!</a:t>
            </a:r>
          </a:p>
        </p:txBody>
      </p:sp>
    </p:spTree>
    <p:extLst>
      <p:ext uri="{BB962C8B-B14F-4D97-AF65-F5344CB8AC3E}">
        <p14:creationId xmlns:p14="http://schemas.microsoft.com/office/powerpoint/2010/main" val="37899160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624CA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35533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9B0CA8-F9EE-2D83-A3BF-D39C47FD56C1}"/>
              </a:ext>
            </a:extLst>
          </p:cNvPr>
          <p:cNvSpPr/>
          <p:nvPr/>
        </p:nvSpPr>
        <p:spPr>
          <a:xfrm>
            <a:off x="0" y="-5118"/>
            <a:ext cx="12192000" cy="2158738"/>
          </a:xfrm>
          <a:prstGeom prst="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FD07BE-ADFE-B2E1-BF4D-46D11E89C414}"/>
              </a:ext>
            </a:extLst>
          </p:cNvPr>
          <p:cNvSpPr>
            <a:spLocks noGrp="1"/>
          </p:cNvSpPr>
          <p:nvPr>
            <p:ph type="title"/>
          </p:nvPr>
        </p:nvSpPr>
        <p:spPr>
          <a:xfrm>
            <a:off x="1642667" y="165778"/>
            <a:ext cx="8906666" cy="1816945"/>
          </a:xfrm>
        </p:spPr>
        <p:txBody>
          <a:bodyPr>
            <a:noAutofit/>
          </a:bodyPr>
          <a:lstStyle/>
          <a:p>
            <a:pPr algn="ctr"/>
            <a:r>
              <a:rPr lang="en-US" sz="3600" b="1" dirty="0">
                <a:solidFill>
                  <a:schemeClr val="bg1"/>
                </a:solidFill>
              </a:rPr>
              <a:t>S</a:t>
            </a:r>
            <a:r>
              <a:rPr lang="en-IE" sz="3600" b="1" dirty="0" err="1">
                <a:solidFill>
                  <a:schemeClr val="bg1"/>
                </a:solidFill>
              </a:rPr>
              <a:t>potlight</a:t>
            </a:r>
            <a:r>
              <a:rPr lang="en-IE" sz="3600" b="1" dirty="0">
                <a:solidFill>
                  <a:schemeClr val="bg1"/>
                </a:solidFill>
              </a:rPr>
              <a:t>: The need for timely and accurate data</a:t>
            </a:r>
          </a:p>
        </p:txBody>
      </p:sp>
      <p:pic>
        <p:nvPicPr>
          <p:cNvPr id="6" name="Picture 5">
            <a:extLst>
              <a:ext uri="{FF2B5EF4-FFF2-40B4-BE49-F238E27FC236}">
                <a16:creationId xmlns:a16="http://schemas.microsoft.com/office/drawing/2014/main" id="{5B028DD4-3BA6-74C7-6D78-6F748A8F51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2909" y="6021266"/>
            <a:ext cx="919091" cy="797102"/>
          </a:xfrm>
          <a:prstGeom prst="rect">
            <a:avLst/>
          </a:prstGeom>
        </p:spPr>
      </p:pic>
      <p:sp>
        <p:nvSpPr>
          <p:cNvPr id="7" name="Rectangle 6">
            <a:extLst>
              <a:ext uri="{FF2B5EF4-FFF2-40B4-BE49-F238E27FC236}">
                <a16:creationId xmlns:a16="http://schemas.microsoft.com/office/drawing/2014/main" id="{E17FF3E2-0A5B-F521-AA57-E1C8D7BCAD36}"/>
              </a:ext>
            </a:extLst>
          </p:cNvPr>
          <p:cNvSpPr/>
          <p:nvPr/>
        </p:nvSpPr>
        <p:spPr>
          <a:xfrm>
            <a:off x="452492" y="2364375"/>
            <a:ext cx="4614783" cy="523220"/>
          </a:xfrm>
          <a:prstGeom prst="rect">
            <a:avLst/>
          </a:prstGeom>
          <a:noFill/>
        </p:spPr>
        <p:txBody>
          <a:bodyPr wrap="square" lIns="91440" tIns="45720" rIns="91440" bIns="45720">
            <a:spAutoFit/>
          </a:bodyPr>
          <a:lstStyle/>
          <a:p>
            <a:pPr algn="ctr"/>
            <a:r>
              <a:rPr lang="en-US" sz="2800" dirty="0">
                <a:ln w="0"/>
                <a:solidFill>
                  <a:srgbClr val="002060"/>
                </a:solidFill>
                <a:effectLst>
                  <a:outerShdw blurRad="38100" dist="19050" dir="2700000" algn="tl" rotWithShape="0">
                    <a:schemeClr val="dk1">
                      <a:alpha val="40000"/>
                    </a:schemeClr>
                  </a:outerShdw>
                </a:effectLst>
              </a:rPr>
              <a:t>“beyond reasonable doubt…”</a:t>
            </a:r>
            <a:endParaRPr lang="en-US" sz="2800" b="0" cap="none" spc="0" dirty="0">
              <a:ln w="0"/>
              <a:solidFill>
                <a:srgbClr val="002060"/>
              </a:solidFill>
              <a:effectLst>
                <a:outerShdw blurRad="38100" dist="19050" dir="2700000" algn="tl" rotWithShape="0">
                  <a:schemeClr val="dk1">
                    <a:alpha val="40000"/>
                  </a:schemeClr>
                </a:outerShdw>
              </a:effectLst>
            </a:endParaRPr>
          </a:p>
        </p:txBody>
      </p:sp>
      <p:sp>
        <p:nvSpPr>
          <p:cNvPr id="3" name="Rectangle 2">
            <a:extLst>
              <a:ext uri="{FF2B5EF4-FFF2-40B4-BE49-F238E27FC236}">
                <a16:creationId xmlns:a16="http://schemas.microsoft.com/office/drawing/2014/main" id="{F7903EB0-DBD6-4496-4667-2752CC58E230}"/>
              </a:ext>
            </a:extLst>
          </p:cNvPr>
          <p:cNvSpPr/>
          <p:nvPr/>
        </p:nvSpPr>
        <p:spPr>
          <a:xfrm>
            <a:off x="6837787" y="2303642"/>
            <a:ext cx="4614783" cy="523220"/>
          </a:xfrm>
          <a:prstGeom prst="rect">
            <a:avLst/>
          </a:prstGeom>
          <a:noFill/>
        </p:spPr>
        <p:txBody>
          <a:bodyPr wrap="square" lIns="91440" tIns="45720" rIns="91440" bIns="45720">
            <a:spAutoFit/>
          </a:bodyPr>
          <a:lstStyle/>
          <a:p>
            <a:pPr algn="ctr"/>
            <a:r>
              <a:rPr lang="en-US" sz="2800" dirty="0">
                <a:ln w="0"/>
                <a:solidFill>
                  <a:srgbClr val="002060"/>
                </a:solidFill>
                <a:effectLst>
                  <a:outerShdw blurRad="38100" dist="19050" dir="2700000" algn="tl" rotWithShape="0">
                    <a:schemeClr val="dk1">
                      <a:alpha val="40000"/>
                    </a:schemeClr>
                  </a:outerShdw>
                </a:effectLst>
              </a:rPr>
              <a:t>“...balance of probabilities”</a:t>
            </a:r>
            <a:endParaRPr lang="en-US" sz="2800" b="0" cap="none" spc="0" dirty="0">
              <a:ln w="0"/>
              <a:solidFill>
                <a:srgbClr val="002060"/>
              </a:solidFill>
              <a:effectLst>
                <a:outerShdw blurRad="38100" dist="19050" dir="2700000" algn="tl" rotWithShape="0">
                  <a:schemeClr val="dk1">
                    <a:alpha val="40000"/>
                  </a:schemeClr>
                </a:outerShdw>
              </a:effectLst>
            </a:endParaRPr>
          </a:p>
        </p:txBody>
      </p:sp>
      <p:sp>
        <p:nvSpPr>
          <p:cNvPr id="5" name="Rectangle 4">
            <a:extLst>
              <a:ext uri="{FF2B5EF4-FFF2-40B4-BE49-F238E27FC236}">
                <a16:creationId xmlns:a16="http://schemas.microsoft.com/office/drawing/2014/main" id="{A4055293-01BA-AC6D-671D-0A2F63E2CA7E}"/>
              </a:ext>
            </a:extLst>
          </p:cNvPr>
          <p:cNvSpPr/>
          <p:nvPr/>
        </p:nvSpPr>
        <p:spPr>
          <a:xfrm>
            <a:off x="3645140" y="2342163"/>
            <a:ext cx="4614783" cy="523220"/>
          </a:xfrm>
          <a:prstGeom prst="rect">
            <a:avLst/>
          </a:prstGeom>
          <a:noFill/>
        </p:spPr>
        <p:txBody>
          <a:bodyPr wrap="square" lIns="91440" tIns="45720" rIns="91440" bIns="45720">
            <a:spAutoFit/>
          </a:bodyPr>
          <a:lstStyle/>
          <a:p>
            <a:pPr algn="ctr"/>
            <a:r>
              <a:rPr lang="en-US" sz="2800" dirty="0">
                <a:ln w="0"/>
                <a:solidFill>
                  <a:srgbClr val="002060"/>
                </a:solidFill>
                <a:effectLst>
                  <a:outerShdw blurRad="38100" dist="19050" dir="2700000" algn="tl" rotWithShape="0">
                    <a:schemeClr val="dk1">
                      <a:alpha val="40000"/>
                    </a:schemeClr>
                  </a:outerShdw>
                </a:effectLst>
              </a:rPr>
              <a:t>VS.</a:t>
            </a:r>
            <a:endParaRPr lang="en-US" sz="2800" b="0" cap="none" spc="0" dirty="0">
              <a:ln w="0"/>
              <a:solidFill>
                <a:srgbClr val="002060"/>
              </a:solidFill>
              <a:effectLst>
                <a:outerShdw blurRad="38100" dist="19050" dir="2700000" algn="tl" rotWithShape="0">
                  <a:schemeClr val="dk1">
                    <a:alpha val="40000"/>
                  </a:schemeClr>
                </a:outerShdw>
              </a:effectLst>
            </a:endParaRPr>
          </a:p>
        </p:txBody>
      </p:sp>
      <p:sp>
        <p:nvSpPr>
          <p:cNvPr id="9" name="TextBox 8">
            <a:extLst>
              <a:ext uri="{FF2B5EF4-FFF2-40B4-BE49-F238E27FC236}">
                <a16:creationId xmlns:a16="http://schemas.microsoft.com/office/drawing/2014/main" id="{77E260CC-74C5-15F6-0173-DFC3DA6D30FA}"/>
              </a:ext>
            </a:extLst>
          </p:cNvPr>
          <p:cNvSpPr txBox="1"/>
          <p:nvPr/>
        </p:nvSpPr>
        <p:spPr>
          <a:xfrm>
            <a:off x="646130" y="3053926"/>
            <a:ext cx="4935875" cy="1477328"/>
          </a:xfrm>
          <a:prstGeom prst="rect">
            <a:avLst/>
          </a:prstGeom>
          <a:noFill/>
        </p:spPr>
        <p:txBody>
          <a:bodyPr wrap="square" rtlCol="0">
            <a:spAutoFit/>
          </a:bodyPr>
          <a:lstStyle/>
          <a:p>
            <a:pPr marL="285750" indent="-285750">
              <a:buFont typeface="Wingdings" panose="05000000000000000000" pitchFamily="2" charset="2"/>
              <a:buChar char="Ø"/>
            </a:pPr>
            <a:r>
              <a:rPr lang="en-IE" dirty="0"/>
              <a:t>Rooted in the historic criminalisation of suicide</a:t>
            </a:r>
          </a:p>
          <a:p>
            <a:endParaRPr lang="en-IE" dirty="0"/>
          </a:p>
          <a:p>
            <a:pPr marL="285750" indent="-285750">
              <a:buFont typeface="Wingdings" panose="05000000000000000000" pitchFamily="2" charset="2"/>
              <a:buChar char="Ø"/>
            </a:pPr>
            <a:r>
              <a:rPr lang="en-IE" dirty="0"/>
              <a:t>Contributes to stigma</a:t>
            </a:r>
          </a:p>
          <a:p>
            <a:pPr marL="285750" indent="-285750">
              <a:buFont typeface="Wingdings" panose="05000000000000000000" pitchFamily="2" charset="2"/>
              <a:buChar char="Ø"/>
            </a:pPr>
            <a:endParaRPr lang="en-IE" dirty="0"/>
          </a:p>
          <a:p>
            <a:pPr marL="285750" indent="-285750">
              <a:buFont typeface="Wingdings" panose="05000000000000000000" pitchFamily="2" charset="2"/>
              <a:buChar char="Ø"/>
            </a:pPr>
            <a:r>
              <a:rPr lang="en-IE" dirty="0"/>
              <a:t>Contributes to undercount</a:t>
            </a:r>
          </a:p>
        </p:txBody>
      </p:sp>
      <p:sp>
        <p:nvSpPr>
          <p:cNvPr id="11" name="Chord 10">
            <a:extLst>
              <a:ext uri="{FF2B5EF4-FFF2-40B4-BE49-F238E27FC236}">
                <a16:creationId xmlns:a16="http://schemas.microsoft.com/office/drawing/2014/main" id="{9C81E982-951F-072F-4501-5DFAF1AE0117}"/>
              </a:ext>
            </a:extLst>
          </p:cNvPr>
          <p:cNvSpPr/>
          <p:nvPr/>
        </p:nvSpPr>
        <p:spPr>
          <a:xfrm rot="14166458">
            <a:off x="2009201" y="306317"/>
            <a:ext cx="1121957" cy="2269843"/>
          </a:xfrm>
          <a:prstGeom prst="chord">
            <a:avLst>
              <a:gd name="adj1" fmla="val 3945556"/>
              <a:gd name="adj2" fmla="val 16469646"/>
            </a:avLst>
          </a:prstGeom>
          <a:solidFill>
            <a:schemeClr val="accent4">
              <a:lumMod val="20000"/>
              <a:lumOff val="8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Isosceles Triangle 12">
            <a:extLst>
              <a:ext uri="{FF2B5EF4-FFF2-40B4-BE49-F238E27FC236}">
                <a16:creationId xmlns:a16="http://schemas.microsoft.com/office/drawing/2014/main" id="{A2A9D702-616C-D2BA-96E2-AAC948F3B121}"/>
              </a:ext>
            </a:extLst>
          </p:cNvPr>
          <p:cNvSpPr/>
          <p:nvPr/>
        </p:nvSpPr>
        <p:spPr>
          <a:xfrm rot="19062172">
            <a:off x="859145" y="109788"/>
            <a:ext cx="1984781" cy="1400851"/>
          </a:xfrm>
          <a:prstGeom prst="triangle">
            <a:avLst>
              <a:gd name="adj" fmla="val 50260"/>
            </a:avLst>
          </a:prstGeom>
          <a:solidFill>
            <a:schemeClr val="accent4">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IE"/>
          </a:p>
        </p:txBody>
      </p:sp>
      <p:sp>
        <p:nvSpPr>
          <p:cNvPr id="14" name="Oval 13">
            <a:extLst>
              <a:ext uri="{FF2B5EF4-FFF2-40B4-BE49-F238E27FC236}">
                <a16:creationId xmlns:a16="http://schemas.microsoft.com/office/drawing/2014/main" id="{9C280054-3524-5E74-5582-27285DCB0658}"/>
              </a:ext>
            </a:extLst>
          </p:cNvPr>
          <p:cNvSpPr/>
          <p:nvPr/>
        </p:nvSpPr>
        <p:spPr>
          <a:xfrm rot="19589748">
            <a:off x="1447414" y="862792"/>
            <a:ext cx="2252865" cy="1156893"/>
          </a:xfrm>
          <a:prstGeom prst="ellipse">
            <a:avLst/>
          </a:prstGeom>
          <a:solidFill>
            <a:schemeClr val="accent4">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IE"/>
          </a:p>
        </p:txBody>
      </p:sp>
      <p:pic>
        <p:nvPicPr>
          <p:cNvPr id="12" name="Picture 11" descr="5,724 Flashlight Icons - Free in SVG, PNG, ICO - IconScout">
            <a:extLst>
              <a:ext uri="{FF2B5EF4-FFF2-40B4-BE49-F238E27FC236}">
                <a16:creationId xmlns:a16="http://schemas.microsoft.com/office/drawing/2014/main" id="{0A9A8F23-CC94-C460-249F-DC80E72C3C73}"/>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4853299">
            <a:off x="743967" y="-222400"/>
            <a:ext cx="962477" cy="9624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8DDC24A-F972-520D-1099-4F481480A5E7}"/>
              </a:ext>
            </a:extLst>
          </p:cNvPr>
          <p:cNvSpPr txBox="1"/>
          <p:nvPr/>
        </p:nvSpPr>
        <p:spPr>
          <a:xfrm>
            <a:off x="7116242" y="3053926"/>
            <a:ext cx="4336328" cy="1754326"/>
          </a:xfrm>
          <a:prstGeom prst="rect">
            <a:avLst/>
          </a:prstGeom>
          <a:noFill/>
        </p:spPr>
        <p:txBody>
          <a:bodyPr wrap="square" rtlCol="0">
            <a:spAutoFit/>
          </a:bodyPr>
          <a:lstStyle/>
          <a:p>
            <a:pPr marL="285750" indent="-285750">
              <a:buFont typeface="Wingdings" panose="05000000000000000000" pitchFamily="2" charset="2"/>
              <a:buChar char="Ø"/>
            </a:pPr>
            <a:r>
              <a:rPr lang="en-IE" dirty="0"/>
              <a:t>Aligned with decriminalisation of suicide</a:t>
            </a:r>
          </a:p>
          <a:p>
            <a:pPr marL="285750" indent="-285750">
              <a:buFont typeface="Wingdings" panose="05000000000000000000" pitchFamily="2" charset="2"/>
              <a:buChar char="Ø"/>
            </a:pPr>
            <a:endParaRPr lang="en-IE" dirty="0"/>
          </a:p>
          <a:p>
            <a:pPr marL="285750" indent="-285750">
              <a:buFont typeface="Wingdings" panose="05000000000000000000" pitchFamily="2" charset="2"/>
              <a:buChar char="Ø"/>
            </a:pPr>
            <a:r>
              <a:rPr lang="en-IE" dirty="0"/>
              <a:t>Aligned with Northern Ireland and UK</a:t>
            </a:r>
          </a:p>
          <a:p>
            <a:pPr marL="285750" indent="-285750">
              <a:buFont typeface="Wingdings" panose="05000000000000000000" pitchFamily="2" charset="2"/>
              <a:buChar char="Ø"/>
            </a:pPr>
            <a:endParaRPr lang="en-IE" dirty="0"/>
          </a:p>
          <a:p>
            <a:pPr marL="285750" indent="-285750">
              <a:buFont typeface="Wingdings" panose="05000000000000000000" pitchFamily="2" charset="2"/>
              <a:buChar char="Ø"/>
            </a:pPr>
            <a:r>
              <a:rPr lang="en-IE" dirty="0"/>
              <a:t>More accurate surveillance and reporting</a:t>
            </a:r>
          </a:p>
          <a:p>
            <a:pPr marL="285750" indent="-285750">
              <a:buFont typeface="Wingdings" panose="05000000000000000000" pitchFamily="2" charset="2"/>
              <a:buChar char="Ø"/>
            </a:pPr>
            <a:endParaRPr lang="en-IE" dirty="0"/>
          </a:p>
        </p:txBody>
      </p:sp>
      <p:sp>
        <p:nvSpPr>
          <p:cNvPr id="16" name="TextBox 15">
            <a:extLst>
              <a:ext uri="{FF2B5EF4-FFF2-40B4-BE49-F238E27FC236}">
                <a16:creationId xmlns:a16="http://schemas.microsoft.com/office/drawing/2014/main" id="{C1C6BC83-077B-8815-2F83-3CE717A02DB4}"/>
              </a:ext>
            </a:extLst>
          </p:cNvPr>
          <p:cNvSpPr txBox="1"/>
          <p:nvPr/>
        </p:nvSpPr>
        <p:spPr>
          <a:xfrm>
            <a:off x="1053264" y="5342500"/>
            <a:ext cx="9798534" cy="830997"/>
          </a:xfrm>
          <a:prstGeom prst="rect">
            <a:avLst/>
          </a:prstGeom>
          <a:noFill/>
        </p:spPr>
        <p:txBody>
          <a:bodyPr wrap="square" rtlCol="0">
            <a:spAutoFit/>
          </a:bodyPr>
          <a:lstStyle/>
          <a:p>
            <a:pPr algn="ctr"/>
            <a:r>
              <a:rPr lang="en-IE" sz="2400" dirty="0"/>
              <a:t>Research commissioned by MHR member organisation HUGG estimates the true rate of suicide is </a:t>
            </a:r>
            <a:r>
              <a:rPr lang="en-IE" sz="2400" b="1" dirty="0"/>
              <a:t>20-25% higher </a:t>
            </a:r>
            <a:r>
              <a:rPr lang="en-IE" sz="2400" dirty="0"/>
              <a:t>than currently reported.</a:t>
            </a:r>
          </a:p>
        </p:txBody>
      </p:sp>
    </p:spTree>
    <p:extLst>
      <p:ext uri="{BB962C8B-B14F-4D97-AF65-F5344CB8AC3E}">
        <p14:creationId xmlns:p14="http://schemas.microsoft.com/office/powerpoint/2010/main" val="900605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E7AC84-B4F5-DFC1-C2FE-F057DF0C473A}"/>
              </a:ext>
            </a:extLst>
          </p:cNvPr>
          <p:cNvSpPr/>
          <p:nvPr/>
        </p:nvSpPr>
        <p:spPr>
          <a:xfrm>
            <a:off x="6760701" y="3029121"/>
            <a:ext cx="5201554" cy="2414862"/>
          </a:xfrm>
          <a:prstGeom prst="rect">
            <a:avLst/>
          </a:prstGeom>
          <a:solidFill>
            <a:schemeClr val="accent2">
              <a:lumMod val="20000"/>
              <a:lumOff val="80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rgbClr val="002060"/>
              </a:solidFill>
            </a:endParaRPr>
          </a:p>
        </p:txBody>
      </p:sp>
      <p:sp>
        <p:nvSpPr>
          <p:cNvPr id="4" name="Rectangle 3">
            <a:extLst>
              <a:ext uri="{FF2B5EF4-FFF2-40B4-BE49-F238E27FC236}">
                <a16:creationId xmlns:a16="http://schemas.microsoft.com/office/drawing/2014/main" id="{D49B0CA8-F9EE-2D83-A3BF-D39C47FD56C1}"/>
              </a:ext>
            </a:extLst>
          </p:cNvPr>
          <p:cNvSpPr/>
          <p:nvPr/>
        </p:nvSpPr>
        <p:spPr>
          <a:xfrm>
            <a:off x="0" y="-5118"/>
            <a:ext cx="12192000" cy="2158738"/>
          </a:xfrm>
          <a:prstGeom prst="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FD07BE-ADFE-B2E1-BF4D-46D11E89C414}"/>
              </a:ext>
            </a:extLst>
          </p:cNvPr>
          <p:cNvSpPr>
            <a:spLocks noGrp="1"/>
          </p:cNvSpPr>
          <p:nvPr>
            <p:ph type="title"/>
          </p:nvPr>
        </p:nvSpPr>
        <p:spPr>
          <a:xfrm>
            <a:off x="1642667" y="165778"/>
            <a:ext cx="8906666" cy="1816945"/>
          </a:xfrm>
        </p:spPr>
        <p:txBody>
          <a:bodyPr>
            <a:noAutofit/>
          </a:bodyPr>
          <a:lstStyle/>
          <a:p>
            <a:pPr algn="ctr"/>
            <a:r>
              <a:rPr lang="en-US" sz="3600" b="1" dirty="0">
                <a:solidFill>
                  <a:schemeClr val="bg1"/>
                </a:solidFill>
              </a:rPr>
              <a:t>S</a:t>
            </a:r>
            <a:r>
              <a:rPr lang="en-IE" sz="3600" b="1" dirty="0" err="1">
                <a:solidFill>
                  <a:schemeClr val="bg1"/>
                </a:solidFill>
              </a:rPr>
              <a:t>potlight</a:t>
            </a:r>
            <a:r>
              <a:rPr lang="en-IE" sz="3600" b="1" dirty="0">
                <a:solidFill>
                  <a:schemeClr val="bg1"/>
                </a:solidFill>
              </a:rPr>
              <a:t>: The need for timely and accurate data</a:t>
            </a:r>
          </a:p>
        </p:txBody>
      </p:sp>
      <p:pic>
        <p:nvPicPr>
          <p:cNvPr id="6" name="Picture 5">
            <a:extLst>
              <a:ext uri="{FF2B5EF4-FFF2-40B4-BE49-F238E27FC236}">
                <a16:creationId xmlns:a16="http://schemas.microsoft.com/office/drawing/2014/main" id="{5B028DD4-3BA6-74C7-6D78-6F748A8F51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2909" y="6021266"/>
            <a:ext cx="919091" cy="797102"/>
          </a:xfrm>
          <a:prstGeom prst="rect">
            <a:avLst/>
          </a:prstGeom>
        </p:spPr>
      </p:pic>
      <p:sp>
        <p:nvSpPr>
          <p:cNvPr id="7" name="Rectangle 6">
            <a:extLst>
              <a:ext uri="{FF2B5EF4-FFF2-40B4-BE49-F238E27FC236}">
                <a16:creationId xmlns:a16="http://schemas.microsoft.com/office/drawing/2014/main" id="{E17FF3E2-0A5B-F521-AA57-E1C8D7BCAD36}"/>
              </a:ext>
            </a:extLst>
          </p:cNvPr>
          <p:cNvSpPr/>
          <p:nvPr/>
        </p:nvSpPr>
        <p:spPr>
          <a:xfrm>
            <a:off x="6872644" y="3117311"/>
            <a:ext cx="4977667" cy="523220"/>
          </a:xfrm>
          <a:prstGeom prst="rect">
            <a:avLst/>
          </a:prstGeom>
          <a:noFill/>
        </p:spPr>
        <p:txBody>
          <a:bodyPr wrap="square" lIns="91440" tIns="45720" rIns="91440" bIns="45720">
            <a:spAutoFit/>
          </a:bodyPr>
          <a:lstStyle/>
          <a:p>
            <a:pPr algn="ctr"/>
            <a:r>
              <a:rPr lang="en-US" sz="2800" dirty="0">
                <a:ln w="0"/>
                <a:solidFill>
                  <a:srgbClr val="002060"/>
                </a:solidFill>
                <a:effectLst>
                  <a:outerShdw blurRad="38100" dist="19050" dir="2700000" algn="tl" rotWithShape="0">
                    <a:schemeClr val="dk1">
                      <a:alpha val="40000"/>
                    </a:schemeClr>
                  </a:outerShdw>
                </a:effectLst>
              </a:rPr>
              <a:t>National Self Harm Registry</a:t>
            </a:r>
            <a:endParaRPr lang="en-US" sz="2800" b="0" cap="none" spc="0" dirty="0">
              <a:ln w="0"/>
              <a:solidFill>
                <a:srgbClr val="002060"/>
              </a:solidFill>
              <a:effectLst>
                <a:outerShdw blurRad="38100" dist="19050" dir="2700000" algn="tl" rotWithShape="0">
                  <a:schemeClr val="dk1">
                    <a:alpha val="40000"/>
                  </a:schemeClr>
                </a:outerShdw>
              </a:effectLst>
            </a:endParaRPr>
          </a:p>
        </p:txBody>
      </p:sp>
      <p:sp>
        <p:nvSpPr>
          <p:cNvPr id="9" name="TextBox 8">
            <a:extLst>
              <a:ext uri="{FF2B5EF4-FFF2-40B4-BE49-F238E27FC236}">
                <a16:creationId xmlns:a16="http://schemas.microsoft.com/office/drawing/2014/main" id="{77E260CC-74C5-15F6-0173-DFC3DA6D30FA}"/>
              </a:ext>
            </a:extLst>
          </p:cNvPr>
          <p:cNvSpPr txBox="1"/>
          <p:nvPr/>
        </p:nvSpPr>
        <p:spPr>
          <a:xfrm>
            <a:off x="7264668" y="3681172"/>
            <a:ext cx="4193618" cy="1477328"/>
          </a:xfrm>
          <a:prstGeom prst="rect">
            <a:avLst/>
          </a:prstGeom>
          <a:noFill/>
        </p:spPr>
        <p:txBody>
          <a:bodyPr wrap="square" rtlCol="0">
            <a:spAutoFit/>
          </a:bodyPr>
          <a:lstStyle/>
          <a:p>
            <a:pPr marL="285750" indent="-285750">
              <a:buFont typeface="Wingdings" panose="05000000000000000000" pitchFamily="2" charset="2"/>
              <a:buChar char="Ø"/>
            </a:pPr>
            <a:r>
              <a:rPr lang="en-IE" dirty="0"/>
              <a:t>Collects data on CHO, age, and gender</a:t>
            </a:r>
          </a:p>
          <a:p>
            <a:pPr marL="285750" indent="-285750">
              <a:buFont typeface="Wingdings" panose="05000000000000000000" pitchFamily="2" charset="2"/>
              <a:buChar char="Ø"/>
            </a:pPr>
            <a:endParaRPr lang="en-IE" dirty="0"/>
          </a:p>
          <a:p>
            <a:pPr marL="285750" indent="-285750">
              <a:buFont typeface="Wingdings" panose="05000000000000000000" pitchFamily="2" charset="2"/>
              <a:buChar char="Ø"/>
            </a:pPr>
            <a:r>
              <a:rPr lang="en-IE" dirty="0"/>
              <a:t>Additional demographics could identify key population groups (e.g., ethnicity, housing status, etc.)</a:t>
            </a:r>
          </a:p>
        </p:txBody>
      </p:sp>
      <p:sp>
        <p:nvSpPr>
          <p:cNvPr id="11" name="Chord 10">
            <a:extLst>
              <a:ext uri="{FF2B5EF4-FFF2-40B4-BE49-F238E27FC236}">
                <a16:creationId xmlns:a16="http://schemas.microsoft.com/office/drawing/2014/main" id="{9C81E982-951F-072F-4501-5DFAF1AE0117}"/>
              </a:ext>
            </a:extLst>
          </p:cNvPr>
          <p:cNvSpPr/>
          <p:nvPr/>
        </p:nvSpPr>
        <p:spPr>
          <a:xfrm rot="14166458">
            <a:off x="2009201" y="306317"/>
            <a:ext cx="1121957" cy="2269843"/>
          </a:xfrm>
          <a:prstGeom prst="chord">
            <a:avLst>
              <a:gd name="adj1" fmla="val 3945556"/>
              <a:gd name="adj2" fmla="val 16469646"/>
            </a:avLst>
          </a:prstGeom>
          <a:solidFill>
            <a:schemeClr val="accent4">
              <a:lumMod val="20000"/>
              <a:lumOff val="8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Isosceles Triangle 12">
            <a:extLst>
              <a:ext uri="{FF2B5EF4-FFF2-40B4-BE49-F238E27FC236}">
                <a16:creationId xmlns:a16="http://schemas.microsoft.com/office/drawing/2014/main" id="{A2A9D702-616C-D2BA-96E2-AAC948F3B121}"/>
              </a:ext>
            </a:extLst>
          </p:cNvPr>
          <p:cNvSpPr/>
          <p:nvPr/>
        </p:nvSpPr>
        <p:spPr>
          <a:xfrm rot="19062172">
            <a:off x="859145" y="109788"/>
            <a:ext cx="1984781" cy="1400851"/>
          </a:xfrm>
          <a:prstGeom prst="triangle">
            <a:avLst>
              <a:gd name="adj" fmla="val 50260"/>
            </a:avLst>
          </a:prstGeom>
          <a:solidFill>
            <a:schemeClr val="accent4">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IE"/>
          </a:p>
        </p:txBody>
      </p:sp>
      <p:sp>
        <p:nvSpPr>
          <p:cNvPr id="14" name="Oval 13">
            <a:extLst>
              <a:ext uri="{FF2B5EF4-FFF2-40B4-BE49-F238E27FC236}">
                <a16:creationId xmlns:a16="http://schemas.microsoft.com/office/drawing/2014/main" id="{9C280054-3524-5E74-5582-27285DCB0658}"/>
              </a:ext>
            </a:extLst>
          </p:cNvPr>
          <p:cNvSpPr/>
          <p:nvPr/>
        </p:nvSpPr>
        <p:spPr>
          <a:xfrm rot="19589748">
            <a:off x="1447414" y="862792"/>
            <a:ext cx="2252865" cy="1156893"/>
          </a:xfrm>
          <a:prstGeom prst="ellipse">
            <a:avLst/>
          </a:prstGeom>
          <a:solidFill>
            <a:schemeClr val="accent4">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IE"/>
          </a:p>
        </p:txBody>
      </p:sp>
      <p:pic>
        <p:nvPicPr>
          <p:cNvPr id="12" name="Picture 11" descr="5,724 Flashlight Icons - Free in SVG, PNG, ICO - IconScout">
            <a:extLst>
              <a:ext uri="{FF2B5EF4-FFF2-40B4-BE49-F238E27FC236}">
                <a16:creationId xmlns:a16="http://schemas.microsoft.com/office/drawing/2014/main" id="{0A9A8F23-CC94-C460-249F-DC80E72C3C73}"/>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4853299">
            <a:off x="743967" y="-222400"/>
            <a:ext cx="962477" cy="96247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1C6BC83-077B-8815-2F83-3CE717A02DB4}"/>
              </a:ext>
            </a:extLst>
          </p:cNvPr>
          <p:cNvSpPr txBox="1"/>
          <p:nvPr/>
        </p:nvSpPr>
        <p:spPr>
          <a:xfrm>
            <a:off x="341716" y="3267056"/>
            <a:ext cx="6026959" cy="1938992"/>
          </a:xfrm>
          <a:prstGeom prst="rect">
            <a:avLst/>
          </a:prstGeom>
          <a:noFill/>
        </p:spPr>
        <p:txBody>
          <a:bodyPr wrap="square" rtlCol="0">
            <a:spAutoFit/>
          </a:bodyPr>
          <a:lstStyle/>
          <a:p>
            <a:pPr algn="ctr"/>
            <a:r>
              <a:rPr lang="en-IE" sz="2400" b="1" dirty="0"/>
              <a:t>9,533 individuals </a:t>
            </a:r>
            <a:r>
              <a:rPr lang="en-IE" sz="2400" dirty="0"/>
              <a:t>presented to EDs due to self harm a total of </a:t>
            </a:r>
            <a:r>
              <a:rPr lang="en-IE" sz="2400" b="1" dirty="0"/>
              <a:t>12,661 times </a:t>
            </a:r>
            <a:r>
              <a:rPr lang="en-IE" sz="2400" dirty="0"/>
              <a:t>in 2021</a:t>
            </a:r>
          </a:p>
          <a:p>
            <a:pPr algn="ctr"/>
            <a:endParaRPr lang="en-IE" sz="2400" dirty="0"/>
          </a:p>
          <a:p>
            <a:pPr algn="ctr"/>
            <a:r>
              <a:rPr lang="en-IE" sz="2400" dirty="0"/>
              <a:t>Estimated more than </a:t>
            </a:r>
            <a:r>
              <a:rPr lang="en-IE" sz="2400" b="1" dirty="0"/>
              <a:t>50,000</a:t>
            </a:r>
            <a:r>
              <a:rPr lang="en-IE" sz="2400" dirty="0"/>
              <a:t> </a:t>
            </a:r>
            <a:r>
              <a:rPr lang="en-IE" sz="2400" b="1" dirty="0"/>
              <a:t>additional </a:t>
            </a:r>
            <a:r>
              <a:rPr lang="en-IE" sz="2400" dirty="0"/>
              <a:t>“hidden” self-harm episodes</a:t>
            </a:r>
          </a:p>
        </p:txBody>
      </p:sp>
    </p:spTree>
    <p:extLst>
      <p:ext uri="{BB962C8B-B14F-4D97-AF65-F5344CB8AC3E}">
        <p14:creationId xmlns:p14="http://schemas.microsoft.com/office/powerpoint/2010/main" val="20336930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Pieta House">
      <a:dk1>
        <a:sysClr val="windowText" lastClr="000000"/>
      </a:dk1>
      <a:lt1>
        <a:sysClr val="window" lastClr="FFFFFF"/>
      </a:lt1>
      <a:dk2>
        <a:srgbClr val="5D4777"/>
      </a:dk2>
      <a:lt2>
        <a:srgbClr val="6F717E"/>
      </a:lt2>
      <a:accent1>
        <a:srgbClr val="FE5000"/>
      </a:accent1>
      <a:accent2>
        <a:srgbClr val="FFCD00"/>
      </a:accent2>
      <a:accent3>
        <a:srgbClr val="0086BF"/>
      </a:accent3>
      <a:accent4>
        <a:srgbClr val="E0457B"/>
      </a:accent4>
      <a:accent5>
        <a:srgbClr val="F57EB6"/>
      </a:accent5>
      <a:accent6>
        <a:srgbClr val="2F313E"/>
      </a:accent6>
      <a:hlink>
        <a:srgbClr val="5D4777"/>
      </a:hlink>
      <a:folHlink>
        <a:srgbClr val="FE5000"/>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eta House.potx" id="{4CBFD424-6251-4F49-9ACB-81C818ED64C2}" vid="{8E03B735-7111-4551-BF00-41F6A95D3074}"/>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4781</Words>
  <Application>Microsoft Office PowerPoint</Application>
  <PresentationFormat>Widescreen</PresentationFormat>
  <Paragraphs>612</Paragraphs>
  <Slides>78</Slides>
  <Notes>28</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78</vt:i4>
      </vt:variant>
    </vt:vector>
  </HeadingPairs>
  <TitlesOfParts>
    <vt:vector size="100" baseType="lpstr">
      <vt:lpstr>.Apple Color Emoji UI</vt:lpstr>
      <vt:lpstr>Aharoni</vt:lpstr>
      <vt:lpstr>Aptos</vt:lpstr>
      <vt:lpstr>Arial</vt:lpstr>
      <vt:lpstr>Arimo</vt:lpstr>
      <vt:lpstr>Arimo Bold</vt:lpstr>
      <vt:lpstr>Calibri</vt:lpstr>
      <vt:lpstr>Calibri Light</vt:lpstr>
      <vt:lpstr>Century Gothic</vt:lpstr>
      <vt:lpstr>Inter 1 Bold</vt:lpstr>
      <vt:lpstr>Inter 2</vt:lpstr>
      <vt:lpstr>Inter 2 Bold</vt:lpstr>
      <vt:lpstr>Open Sans</vt:lpstr>
      <vt:lpstr>Open Sans Bold</vt:lpstr>
      <vt:lpstr>Open Sans Italics</vt:lpstr>
      <vt:lpstr>Times New Roman</vt:lpstr>
      <vt:lpstr>Wingdings</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Context for Suicide and Self-Harm Prevention  in Ireland</vt:lpstr>
      <vt:lpstr>Mental Health Reform Submission on the Review of Connecting for Life</vt:lpstr>
      <vt:lpstr>Spotlight: The need for timely and accurate data</vt:lpstr>
      <vt:lpstr>Spotlight: The need for timely and accurate data</vt:lpstr>
      <vt:lpstr>Spotlight: The need for timely and accurate data</vt:lpstr>
      <vt:lpstr>Key Recommendations for Improved Data and Reporting</vt:lpstr>
      <vt:lpstr>PowerPoint Presentation</vt:lpstr>
      <vt:lpstr>Mental Illness &amp; Trauma in NI  (2005 -2008)</vt:lpstr>
      <vt:lpstr>2023 data Impact of the Conflict </vt:lpstr>
      <vt:lpstr>PowerPoint Presentation</vt:lpstr>
      <vt:lpstr>Transgenerational Trauma (Attachment)</vt:lpstr>
      <vt:lpstr>Trans-Generational Transmission</vt:lpstr>
      <vt:lpstr>Trans-Generational Transmission</vt:lpstr>
      <vt:lpstr>Trans-Generational Transmission</vt:lpstr>
      <vt:lpstr>Trans-Generational Transmission</vt:lpstr>
      <vt:lpstr>Trans-Generational Transmission</vt:lpstr>
      <vt:lpstr>Trans-Generational Transmission</vt:lpstr>
      <vt:lpstr>Trans-Generational Transmission</vt:lpstr>
      <vt:lpstr>Trans-Generational Transmission</vt:lpstr>
      <vt:lpstr>Childhood Adversities (ACEs) in NI (2019)</vt:lpstr>
      <vt:lpstr>PowerPoint Presentation</vt:lpstr>
      <vt:lpstr>PowerPoint Presentation</vt:lpstr>
      <vt:lpstr>Suicidal behaviour in NI through a trauma-informed lens</vt:lpstr>
      <vt:lpstr>The Role of Mental Health Champion</vt:lpstr>
      <vt:lpstr>Costs at least £3.4 billion annually  Where should we invest?</vt:lpstr>
      <vt:lpstr>Mental Health Strategy  2021-2031</vt:lpstr>
      <vt:lpstr>PowerPoint Presentation</vt:lpstr>
      <vt:lpstr>PowerPoint Presentation</vt:lpstr>
      <vt:lpstr>PowerPoint Presentation</vt:lpstr>
      <vt:lpstr>Protect Life 2 Strategy</vt:lpstr>
      <vt:lpstr>PowerPoint Presentation</vt:lpstr>
      <vt:lpstr>PowerPoint Presentation</vt:lpstr>
      <vt:lpstr>Towards  Zero Suicide</vt:lpstr>
      <vt:lpstr>The Regional Crisis Intervention Service </vt:lpstr>
      <vt:lpstr>Pieta’s impact</vt:lpstr>
      <vt:lpstr>Pieta services</vt:lpstr>
      <vt:lpstr> Clinical OVerview</vt:lpstr>
      <vt:lpstr>Intervention services</vt:lpstr>
      <vt:lpstr>Intervention services</vt:lpstr>
      <vt:lpstr>Postvention – Suicide bereavement counselling</vt:lpstr>
      <vt:lpstr>Postvention – Suicide bereavement liaison Service</vt:lpstr>
      <vt:lpstr>Key issues and trends</vt:lpstr>
      <vt:lpstr>Who comes to our services Clinical risk level</vt:lpstr>
      <vt:lpstr>Who comes to our services… Age range</vt:lpstr>
      <vt:lpstr>High demand from young people</vt:lpstr>
      <vt:lpstr>Who comes to our services Gender</vt:lpstr>
      <vt:lpstr>Sustainability of services</vt:lpstr>
      <vt:lpstr>PowerPoint Presentation</vt:lpstr>
      <vt:lpstr>PowerPoint Presentation</vt:lpstr>
      <vt:lpstr>Thank You.</vt:lpstr>
      <vt:lpstr>PowerPoint Presentation</vt:lpstr>
      <vt:lpstr>PowerPoint Presentation</vt:lpstr>
      <vt:lpstr>Suicide or Survive Origins</vt:lpstr>
      <vt:lpstr>Eden Programme </vt:lpstr>
      <vt:lpstr>Eden Programme</vt:lpstr>
      <vt:lpstr>Programme Elements</vt:lpstr>
      <vt:lpstr>Evaluation Findings  Programme is effective – approach of facilitators is key to this  Change for participants is supported and promoted by clear structures, programme content and ethos  Essence of programme is held because of support structures and governance around the programme and ongoing support for facilitators  Consistent with CFL, Framework for Recovery, Government Policy    </vt:lpstr>
      <vt:lpstr>Benefits to Participants  Benefits to daily living  Increased sense of hope  Belief in self and future  Change in relationship with suicide  Increased motivation for change  Highlighted positive impact of facilitators, guest speakers and peer support</vt:lpstr>
      <vt:lpstr>CORE-OM Scores Dublin 2022/2023 (7)    Dublin 2023/2024 (9)</vt:lpstr>
      <vt:lpstr>CORE-OM Scores Kildare 2023/2024         Dublin 2024</vt:lpstr>
      <vt:lpstr>Philosophy &amp; Ethos  Everyone has the capacity to grow and develop in alignment with their full potential  Equality Non-Judgemental Dignity and Respect Personal Responsibility</vt:lpstr>
      <vt:lpstr>Structure and Governance</vt:lpstr>
      <vt:lpstr>Participants Voices  I feel I have control of myself again – my mind. I feel I own my mind more than I did and through Eden I learned to accept personal responsibility, which was such a relief.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MHR Laptop</dc:creator>
  <cp:lastModifiedBy>Stephen S</cp:lastModifiedBy>
  <cp:revision>10</cp:revision>
  <dcterms:created xsi:type="dcterms:W3CDTF">2024-10-04T14:52:20Z</dcterms:created>
  <dcterms:modified xsi:type="dcterms:W3CDTF">2024-10-17T09:27:39Z</dcterms:modified>
</cp:coreProperties>
</file>