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257" r:id="rId4"/>
    <p:sldId id="434" r:id="rId5"/>
    <p:sldId id="439" r:id="rId6"/>
    <p:sldId id="440" r:id="rId7"/>
    <p:sldId id="259" r:id="rId8"/>
    <p:sldId id="302" r:id="rId9"/>
    <p:sldId id="423" r:id="rId10"/>
    <p:sldId id="424" r:id="rId11"/>
    <p:sldId id="433" r:id="rId12"/>
    <p:sldId id="4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1D6B-4738-154D-B1CC-0625E7601254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BFED-51E2-B54B-8014-82632019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234AA-4603-634D-A858-E5DC39A31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A773E-956F-5148-A924-4A272BE31F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7C0-CF81-474E-8374-BA45D5D7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E2570-9389-2D4F-A850-81940959B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F9750-0ECD-4848-9C7A-37496B2B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B9A00-8B21-044E-BA43-181AC60D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8EB7E-D73B-3C4F-936A-275673D7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2251-6257-7C4F-811E-FF8601E0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51F41-093C-CF42-9260-2CA5972E0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0807-D417-9E46-AC08-F54B54F3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6E6FA-ABEB-A744-A729-1FD009D9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A6A3B-535B-9840-AEB9-B78BEC20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7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0D38C-0C77-434C-8DC0-3AB0259FC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94A47-D6BB-3046-B42C-BAEA394F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6A98A-47DC-734E-943A-3DF7878B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49DDF-957C-CF42-98F3-A7FF55A1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E093B-7F4C-784E-9485-FB53B636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D210-6BEB-D444-8545-6F829E54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B03A-5D11-0E4A-B57B-5F70BE693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5D86-282C-0B46-8150-DC8974F7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D59E2-7365-AC4B-88BF-39DC9635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04E3E-8F40-A244-8F02-F6D8ED3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7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D6D6-49B8-9E4C-BE1F-0477BAED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30D33-235E-0141-B3FE-44FAA8799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AB10-DCB1-B543-A844-5122CFC4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AB65-4E11-C74C-A18E-4F06CF0E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824D0-9E0A-C448-985F-D19F6846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6E61-197F-7744-BFCB-DCFBEC4A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1715-E1BC-F64F-AF67-C6A06B5A7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93C29-139F-964E-B92B-623F84CE9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7C5ED-46AC-FF48-BB66-02276B09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371D0-2BFB-524C-9E29-E8578AAE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49DB1-587D-1347-AC84-B3CD1ABD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7E25-F9BC-EF4F-9141-AF3A39B5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2DD84-73B3-4D4D-823A-2590EC263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DEEAD-AE19-CD4A-8077-124178EED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92265-2A54-3346-BC49-3700BAC42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D3C5D-B341-974A-87D3-B1B5A1E14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B3D70-C847-414C-A600-C7C2D075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2AD16-4BBF-6F4E-A5E9-A8A9DA60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AAE54-522C-2F40-BC80-79C03E70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5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E447-D8BC-6242-BF9B-A9D8D390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89AC0-A27D-4F41-9953-10D66474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9C2F-15B1-BA4C-971A-EB9D0C45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81552-E897-E24E-AC91-479E80BC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81A85-B943-294C-B579-E58A5C74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5A846-C479-174D-A5F6-365CAA0E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BA324-1F88-CB4B-B8E8-D73B46B2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9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C7AC-3365-1041-8FD9-BF27CE83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662D-64D0-4C40-B711-E93F6C302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BC3A3-C491-7F4F-AA20-1F2905D5A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86B66-97D6-A74D-8FBB-E06DF5B3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72084-4317-5C4E-A76B-0E11E57F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CF867-AB03-8243-9A03-7C6560A0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0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0444-3483-FE4F-B61D-FFC58FAB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55478-C265-4F4E-9DAB-A935E9C66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1A4E6-C38B-F548-B622-19D1ADE61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E56E0-33E1-234A-9CDD-997CBABF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46D6-C2FE-0B41-8B36-1FAFEE97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DACC5-6754-554F-9C6A-470CC2EC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F33F0-8332-CC4E-909D-4EEE5BB4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24764-897B-A347-905A-D48398C4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8F246-02A0-BB4C-8CF2-73AB01E84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0E97-7E4B-294E-BEFD-28427C3CF28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AF64-CD14-A04A-BE4E-A39984192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47E5-8860-0B4D-9E80-FA9416D3F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936D-30B8-064C-9E7E-2BF9D2C6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2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3886-C9A8-0F43-8A8B-DE59D220E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5345"/>
            <a:ext cx="9144000" cy="2074127"/>
          </a:xfrm>
        </p:spPr>
        <p:txBody>
          <a:bodyPr/>
          <a:lstStyle/>
          <a:p>
            <a:r>
              <a:rPr lang="en-US" dirty="0"/>
              <a:t>How to Influence Policy Makers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1C6A3-6945-DD41-8188-7635B3C46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740"/>
            <a:ext cx="9144000" cy="1952897"/>
          </a:xfrm>
        </p:spPr>
        <p:txBody>
          <a:bodyPr/>
          <a:lstStyle/>
          <a:p>
            <a:r>
              <a:rPr lang="en-US" dirty="0"/>
              <a:t>Pat Montague,</a:t>
            </a:r>
            <a:r>
              <a:rPr lang="en-US" altLang="en-US" dirty="0"/>
              <a:t> </a:t>
            </a:r>
          </a:p>
          <a:p>
            <a:r>
              <a:rPr lang="en-IE" altLang="en-US" dirty="0"/>
              <a:t>MHR Training,</a:t>
            </a:r>
          </a:p>
          <a:p>
            <a:r>
              <a:rPr lang="en-IE" altLang="en-US" dirty="0"/>
              <a:t>October 2021.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71A99-6026-FE4D-98C7-DDD8400A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7" y="302011"/>
            <a:ext cx="5588000" cy="1409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909534-02A8-504F-B8FF-4070A467B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233" y="339645"/>
            <a:ext cx="37020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5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>
            <a:extLst>
              <a:ext uri="{FF2B5EF4-FFF2-40B4-BE49-F238E27FC236}">
                <a16:creationId xmlns:a16="http://schemas.microsoft.com/office/drawing/2014/main" id="{B1EC11AC-765A-3B43-AD24-A9C585173C5F}"/>
              </a:ext>
            </a:extLst>
          </p:cNvPr>
          <p:cNvGrpSpPr>
            <a:grpSpLocks/>
          </p:cNvGrpSpPr>
          <p:nvPr/>
        </p:nvGrpSpPr>
        <p:grpSpPr bwMode="auto">
          <a:xfrm>
            <a:off x="2595564" y="304800"/>
            <a:ext cx="7615237" cy="1106488"/>
            <a:chOff x="0" y="0"/>
            <a:chExt cx="853" cy="124"/>
          </a:xfrm>
        </p:grpSpPr>
        <p:sp>
          <p:nvSpPr>
            <p:cNvPr id="36869" name="AutoShape 3">
              <a:extLst>
                <a:ext uri="{FF2B5EF4-FFF2-40B4-BE49-F238E27FC236}">
                  <a16:creationId xmlns:a16="http://schemas.microsoft.com/office/drawing/2014/main" id="{9FB8A457-5244-D444-8DC8-81C921C9DE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6870" name="AutoShape 4">
              <a:extLst>
                <a:ext uri="{FF2B5EF4-FFF2-40B4-BE49-F238E27FC236}">
                  <a16:creationId xmlns:a16="http://schemas.microsoft.com/office/drawing/2014/main" id="{A8A01324-FE69-B343-A6F4-EED37A89A8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6871" name="AutoShape 5">
              <a:extLst>
                <a:ext uri="{FF2B5EF4-FFF2-40B4-BE49-F238E27FC236}">
                  <a16:creationId xmlns:a16="http://schemas.microsoft.com/office/drawing/2014/main" id="{96BCFDB0-35BC-EE45-8064-19FF777050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6872" name="AutoShape 6">
              <a:extLst>
                <a:ext uri="{FF2B5EF4-FFF2-40B4-BE49-F238E27FC236}">
                  <a16:creationId xmlns:a16="http://schemas.microsoft.com/office/drawing/2014/main" id="{581D6FC0-CFFE-3643-9A3A-E2E7E696C7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6873" name="AutoShape 7">
              <a:extLst>
                <a:ext uri="{FF2B5EF4-FFF2-40B4-BE49-F238E27FC236}">
                  <a16:creationId xmlns:a16="http://schemas.microsoft.com/office/drawing/2014/main" id="{DA21339F-DC16-FC4C-9109-6B37C5CF7C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6866" name="Rectangle 8">
            <a:extLst>
              <a:ext uri="{FF2B5EF4-FFF2-40B4-BE49-F238E27FC236}">
                <a16:creationId xmlns:a16="http://schemas.microsoft.com/office/drawing/2014/main" id="{F0B70093-6F43-A74A-854D-F76D557CC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829" y="261938"/>
            <a:ext cx="7793697" cy="863600"/>
          </a:xfrm>
        </p:spPr>
        <p:txBody>
          <a:bodyPr vert="horz" lIns="88896" tIns="50798" rIns="88896" bIns="50798" rtlCol="0" anchor="b">
            <a:normAutofit/>
          </a:bodyPr>
          <a:lstStyle/>
          <a:p>
            <a:pPr defTabSz="1300163"/>
            <a:r>
              <a:rPr lang="en-GB" altLang="en-US" dirty="0">
                <a:cs typeface="Arial" panose="020B0604020202020204" pitchFamily="34" charset="0"/>
                <a:sym typeface="Arial" panose="020B0604020202020204" pitchFamily="34" charset="0"/>
              </a:rPr>
              <a:t>Communicating with Politicians</a:t>
            </a:r>
            <a:endParaRPr lang="en-GB" altLang="en-US" dirty="0"/>
          </a:p>
        </p:txBody>
      </p:sp>
      <p:sp>
        <p:nvSpPr>
          <p:cNvPr id="36867" name="Rectangle 9">
            <a:extLst>
              <a:ext uri="{FF2B5EF4-FFF2-40B4-BE49-F238E27FC236}">
                <a16:creationId xmlns:a16="http://schemas.microsoft.com/office/drawing/2014/main" id="{280B7841-BC6D-BD49-A802-85287CC20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4829" y="1341439"/>
            <a:ext cx="6514171" cy="5211761"/>
          </a:xfrm>
        </p:spPr>
        <p:txBody>
          <a:bodyPr vert="horz" lIns="88896" tIns="50798" rIns="88896" bIns="50798" rtlCol="0">
            <a:normAutofit lnSpcReduction="10000"/>
          </a:bodyPr>
          <a:lstStyle/>
          <a:p>
            <a:pPr marL="312738" indent="-312738" defTabSz="1300163">
              <a:lnSpc>
                <a:spcPct val="80000"/>
              </a:lnSpc>
            </a:pPr>
            <a:r>
              <a:rPr lang="en-IE" altLang="en-US" dirty="0"/>
              <a:t>Meet politicians face-to-face – visit their clinics or offices (post COVID restrictions)</a:t>
            </a:r>
          </a:p>
          <a:p>
            <a:pPr marL="312738" indent="-312738" defTabSz="1300163">
              <a:lnSpc>
                <a:spcPct val="80000"/>
              </a:lnSpc>
            </a:pPr>
            <a:r>
              <a:rPr lang="en-IE" altLang="en-US" dirty="0"/>
              <a:t>Next best alternative is to call them by Zoom – still got facial contact</a:t>
            </a:r>
          </a:p>
          <a:p>
            <a:pPr marL="312738" indent="-312738" defTabSz="1300163">
              <a:lnSpc>
                <a:spcPct val="80000"/>
              </a:lnSpc>
            </a:pPr>
            <a:r>
              <a:rPr lang="en-IE" altLang="en-US" dirty="0"/>
              <a:t>Contact </a:t>
            </a:r>
            <a:r>
              <a:rPr lang="en-IE" altLang="en-US" b="1" dirty="0"/>
              <a:t>all</a:t>
            </a:r>
            <a:r>
              <a:rPr lang="en-IE" altLang="en-US" dirty="0"/>
              <a:t> relevant Oireachtas or Council members – give them an equal chance to support </a:t>
            </a:r>
          </a:p>
          <a:p>
            <a:pPr marL="312738" indent="-312738" defTabSz="1300163">
              <a:lnSpc>
                <a:spcPct val="80000"/>
              </a:lnSpc>
            </a:pPr>
            <a:r>
              <a:rPr lang="en-IE" altLang="en-US" dirty="0"/>
              <a:t>Keep in contact with them afterwards</a:t>
            </a:r>
          </a:p>
          <a:p>
            <a:pPr marL="312738" indent="-312738" defTabSz="1300163">
              <a:lnSpc>
                <a:spcPct val="80000"/>
              </a:lnSpc>
            </a:pPr>
            <a:r>
              <a:rPr lang="en-IE" altLang="en-US" dirty="0"/>
              <a:t>Provide them with updates </a:t>
            </a:r>
          </a:p>
          <a:p>
            <a:pPr marL="312738" indent="-312738" defTabSz="1300163">
              <a:lnSpc>
                <a:spcPct val="80000"/>
              </a:lnSpc>
            </a:pPr>
            <a:r>
              <a:rPr lang="en-IE" altLang="en-US" dirty="0"/>
              <a:t>Seek their support</a:t>
            </a:r>
          </a:p>
          <a:p>
            <a:pPr marL="312738" indent="-312738" defTabSz="1300163">
              <a:lnSpc>
                <a:spcPct val="80000"/>
              </a:lnSpc>
            </a:pPr>
            <a:r>
              <a:rPr lang="en-IE" altLang="en-US" dirty="0"/>
              <a:t>Remember to thank them for their time and attention – courtesy is a long-term investment</a:t>
            </a:r>
            <a:endParaRPr lang="en-US" altLang="en-US" dirty="0"/>
          </a:p>
          <a:p>
            <a:pPr marL="312738" indent="-312738" defTabSz="1300163">
              <a:lnSpc>
                <a:spcPct val="80000"/>
              </a:lnSpc>
              <a:spcBef>
                <a:spcPts val="700"/>
              </a:spcBef>
              <a:buNone/>
            </a:pPr>
            <a:endParaRPr lang="en-GB" altLang="en-US" sz="24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 descr="A picture containing text, building, outdoor, several&#10;&#10;Description automatically generated">
            <a:extLst>
              <a:ext uri="{FF2B5EF4-FFF2-40B4-BE49-F238E27FC236}">
                <a16:creationId xmlns:a16="http://schemas.microsoft.com/office/drawing/2014/main" id="{F9D6C656-C962-424A-8DB4-2AC8D3F7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813" y="1301596"/>
            <a:ext cx="4376547" cy="31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27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C1FC443-7006-5143-ABFD-41E35F5ED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Advance Preparation</a:t>
            </a:r>
            <a:endParaRPr lang="en-US" altLang="en-US" dirty="0"/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F8BF122-7BAA-6A40-9F83-F3A6E0AAE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7134922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dirty="0"/>
              <a:t>Nobody’s expecting you to be an expert on the economy</a:t>
            </a:r>
          </a:p>
          <a:p>
            <a:pPr>
              <a:lnSpc>
                <a:spcPct val="80000"/>
              </a:lnSpc>
            </a:pPr>
            <a:r>
              <a:rPr lang="en-IE" altLang="en-US" dirty="0"/>
              <a:t>They are interested in how you are doing – you are one of their constituents </a:t>
            </a:r>
          </a:p>
          <a:p>
            <a:pPr>
              <a:lnSpc>
                <a:spcPct val="80000"/>
              </a:lnSpc>
            </a:pPr>
            <a:r>
              <a:rPr lang="en-IE" altLang="en-US" dirty="0"/>
              <a:t>Give practical examples of the impact failure to implement UNCRPD is having on you</a:t>
            </a:r>
          </a:p>
          <a:p>
            <a:pPr>
              <a:lnSpc>
                <a:spcPct val="80000"/>
              </a:lnSpc>
            </a:pPr>
            <a:r>
              <a:rPr lang="en-IE" altLang="en-US" dirty="0"/>
              <a:t>Tell stories – forget about stats!</a:t>
            </a:r>
          </a:p>
          <a:p>
            <a:pPr>
              <a:lnSpc>
                <a:spcPct val="80000"/>
              </a:lnSpc>
            </a:pPr>
            <a:r>
              <a:rPr lang="en-IE" altLang="en-US" dirty="0"/>
              <a:t>Think in advance about how providing proper mental health services benefits everybody</a:t>
            </a: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5565B478-F4BF-ED47-AABD-64CB7057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13" y="1600201"/>
            <a:ext cx="2959208" cy="248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6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C79F883-AC33-AC4E-8064-39FE06EF8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+mn-lt"/>
              </a:rPr>
              <a:t>Involve Wider Community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F9BC724-2DDF-BB46-9211-A49E903B1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600200"/>
            <a:ext cx="7345364" cy="4781550"/>
          </a:xfrm>
        </p:spPr>
        <p:txBody>
          <a:bodyPr/>
          <a:lstStyle/>
          <a:p>
            <a:r>
              <a:rPr lang="en-GB" altLang="en-US" dirty="0"/>
              <a:t>Brief family, friends and concerned community on issues</a:t>
            </a:r>
          </a:p>
          <a:p>
            <a:r>
              <a:rPr lang="en-IE" altLang="en-US" dirty="0"/>
              <a:t>Get them to raise it on the doorsteps</a:t>
            </a:r>
            <a:endParaRPr lang="en-GB" altLang="en-US" dirty="0"/>
          </a:p>
          <a:p>
            <a:r>
              <a:rPr lang="en-GB" altLang="en-US" dirty="0"/>
              <a:t>Distribute information, leaflets – stalls in local towns</a:t>
            </a:r>
          </a:p>
          <a:p>
            <a:r>
              <a:rPr lang="en-GB" altLang="en-US" dirty="0"/>
              <a:t>Ask them to lobby their politicians</a:t>
            </a:r>
          </a:p>
          <a:p>
            <a:r>
              <a:rPr lang="en-GB" altLang="en-US" dirty="0"/>
              <a:t>Write letters to local papers</a:t>
            </a:r>
          </a:p>
          <a:p>
            <a:r>
              <a:rPr lang="en-GB" altLang="en-US" dirty="0"/>
              <a:t>Participate in radio phone-in shows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8EC91A4-9397-654B-A75D-69755E17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5" y="1600200"/>
            <a:ext cx="3407481" cy="282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4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29E550D5-79B7-F44A-A35D-AE172359A5A0}"/>
              </a:ext>
            </a:extLst>
          </p:cNvPr>
          <p:cNvGrpSpPr>
            <a:grpSpLocks/>
          </p:cNvGrpSpPr>
          <p:nvPr/>
        </p:nvGrpSpPr>
        <p:grpSpPr bwMode="auto">
          <a:xfrm>
            <a:off x="2594447" y="544711"/>
            <a:ext cx="7615907" cy="1021333"/>
            <a:chOff x="0" y="0"/>
            <a:chExt cx="853" cy="115"/>
          </a:xfrm>
        </p:grpSpPr>
        <p:sp>
          <p:nvSpPr>
            <p:cNvPr id="7173" name="AutoShape 2">
              <a:extLst>
                <a:ext uri="{FF2B5EF4-FFF2-40B4-BE49-F238E27FC236}">
                  <a16:creationId xmlns:a16="http://schemas.microsoft.com/office/drawing/2014/main" id="{DAFA137B-AF37-3944-BE71-DC4884402F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7174" name="AutoShape 3">
              <a:extLst>
                <a:ext uri="{FF2B5EF4-FFF2-40B4-BE49-F238E27FC236}">
                  <a16:creationId xmlns:a16="http://schemas.microsoft.com/office/drawing/2014/main" id="{EDE67C76-8A4A-1645-AD94-A4088F615A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7175" name="AutoShape 4">
              <a:extLst>
                <a:ext uri="{FF2B5EF4-FFF2-40B4-BE49-F238E27FC236}">
                  <a16:creationId xmlns:a16="http://schemas.microsoft.com/office/drawing/2014/main" id="{7C93DFBC-052D-6849-B385-A2F8F1EA6E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7176" name="AutoShape 5">
              <a:extLst>
                <a:ext uri="{FF2B5EF4-FFF2-40B4-BE49-F238E27FC236}">
                  <a16:creationId xmlns:a16="http://schemas.microsoft.com/office/drawing/2014/main" id="{00134CA7-5126-9649-B04D-454260067B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  <p:sp>
          <p:nvSpPr>
            <p:cNvPr id="7177" name="AutoShape 6">
              <a:extLst>
                <a:ext uri="{FF2B5EF4-FFF2-40B4-BE49-F238E27FC236}">
                  <a16:creationId xmlns:a16="http://schemas.microsoft.com/office/drawing/2014/main" id="{5F52A2B6-E02B-E046-8EB3-14137899C7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</p:grpSp>
      <p:sp>
        <p:nvSpPr>
          <p:cNvPr id="7170" name="Rectangle 9">
            <a:extLst>
              <a:ext uri="{FF2B5EF4-FFF2-40B4-BE49-F238E27FC236}">
                <a16:creationId xmlns:a16="http://schemas.microsoft.com/office/drawing/2014/main" id="{9609A56C-63DE-364F-A3E2-6CCAB5A6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3595"/>
            <a:ext cx="9767665" cy="1054819"/>
          </a:xfrm>
        </p:spPr>
        <p:txBody>
          <a:bodyPr vert="horz" lIns="82061" tIns="46892" rIns="82061" bIns="46892" rtlCol="0" anchor="ctr">
            <a:normAutofit fontScale="90000"/>
          </a:bodyPr>
          <a:lstStyle/>
          <a:p>
            <a:pPr defTabSz="843825"/>
            <a:br>
              <a:rPr lang="en-GB" altLang="en-US" sz="21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900" dirty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Great Opportunity</a:t>
            </a:r>
            <a:br>
              <a:rPr lang="en-GB" altLang="en-US" sz="3375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3375" dirty="0"/>
          </a:p>
        </p:txBody>
      </p:sp>
      <p:sp>
        <p:nvSpPr>
          <p:cNvPr id="7171" name="Rectangle 10">
            <a:extLst>
              <a:ext uri="{FF2B5EF4-FFF2-40B4-BE49-F238E27FC236}">
                <a16:creationId xmlns:a16="http://schemas.microsoft.com/office/drawing/2014/main" id="{DBCAF070-85FD-944A-851C-9BC399CBD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98414"/>
            <a:ext cx="6589812" cy="5020717"/>
          </a:xfrm>
        </p:spPr>
        <p:txBody>
          <a:bodyPr vert="horz" lIns="82061" tIns="46892" rIns="82061" bIns="46892" rtlCol="0" anchor="t">
            <a:noAutofit/>
          </a:bodyPr>
          <a:lstStyle/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200" dirty="0">
                <a:cs typeface="Arial" panose="020B0604020202020204" pitchFamily="34" charset="0"/>
                <a:sym typeface="Arial" panose="020B0604020202020204" pitchFamily="34" charset="0"/>
              </a:rPr>
              <a:t>Speaking to your public reps can be a great opportunity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200" dirty="0">
                <a:cs typeface="Arial" panose="020B0604020202020204" pitchFamily="34" charset="0"/>
                <a:sym typeface="Arial" panose="020B0604020202020204" pitchFamily="34" charset="0"/>
              </a:rPr>
              <a:t>Influence their policy, their party’s and the country’s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3200" dirty="0">
                <a:cs typeface="Arial" panose="020B0604020202020204" pitchFamily="34" charset="0"/>
                <a:sym typeface="Arial" panose="020B0604020202020204" pitchFamily="34" charset="0"/>
              </a:rPr>
              <a:t>Motivate them to act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200" dirty="0">
                <a:cs typeface="Arial" panose="020B0604020202020204" pitchFamily="34" charset="0"/>
                <a:sym typeface="Arial" panose="020B0604020202020204" pitchFamily="34" charset="0"/>
              </a:rPr>
              <a:t>Creates bond between you and others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200" dirty="0">
                <a:cs typeface="Arial" panose="020B0604020202020204" pitchFamily="34" charset="0"/>
                <a:sym typeface="Arial" panose="020B0604020202020204" pitchFamily="34" charset="0"/>
              </a:rPr>
              <a:t>Gives you a sense of power and agency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3200" dirty="0">
                <a:cs typeface="Arial" panose="020B0604020202020204" pitchFamily="34" charset="0"/>
                <a:sym typeface="Arial" panose="020B0604020202020204" pitchFamily="34" charset="0"/>
              </a:rPr>
              <a:t>Builds momentum</a:t>
            </a:r>
            <a:endParaRPr lang="en-GB" altLang="en-US" sz="32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72" name="Picture 2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A73CC4B1-40AD-754B-AE62-54508FDA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38" y="1566044"/>
            <a:ext cx="4456154" cy="35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>
            <a:extLst>
              <a:ext uri="{FF2B5EF4-FFF2-40B4-BE49-F238E27FC236}">
                <a16:creationId xmlns:a16="http://schemas.microsoft.com/office/drawing/2014/main" id="{9160C2D5-FC7C-1C48-A7F7-56940A171749}"/>
              </a:ext>
            </a:extLst>
          </p:cNvPr>
          <p:cNvGrpSpPr>
            <a:grpSpLocks/>
          </p:cNvGrpSpPr>
          <p:nvPr/>
        </p:nvGrpSpPr>
        <p:grpSpPr bwMode="auto">
          <a:xfrm>
            <a:off x="2594447" y="544711"/>
            <a:ext cx="7615907" cy="1021333"/>
            <a:chOff x="0" y="0"/>
            <a:chExt cx="853" cy="115"/>
          </a:xfrm>
        </p:grpSpPr>
        <p:sp>
          <p:nvSpPr>
            <p:cNvPr id="8197" name="AutoShape 2">
              <a:extLst>
                <a:ext uri="{FF2B5EF4-FFF2-40B4-BE49-F238E27FC236}">
                  <a16:creationId xmlns:a16="http://schemas.microsoft.com/office/drawing/2014/main" id="{4D1B67E0-3B4B-0845-9A15-7A821D59BB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8198" name="AutoShape 3">
              <a:extLst>
                <a:ext uri="{FF2B5EF4-FFF2-40B4-BE49-F238E27FC236}">
                  <a16:creationId xmlns:a16="http://schemas.microsoft.com/office/drawing/2014/main" id="{ECFD7FF5-63A0-3E47-833D-6C6A83B7DB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8199" name="AutoShape 4">
              <a:extLst>
                <a:ext uri="{FF2B5EF4-FFF2-40B4-BE49-F238E27FC236}">
                  <a16:creationId xmlns:a16="http://schemas.microsoft.com/office/drawing/2014/main" id="{AE4A775D-D1A5-F34B-BF77-E9BB1C329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8200" name="AutoShape 5">
              <a:extLst>
                <a:ext uri="{FF2B5EF4-FFF2-40B4-BE49-F238E27FC236}">
                  <a16:creationId xmlns:a16="http://schemas.microsoft.com/office/drawing/2014/main" id="{A8EE4926-3C19-4E4C-9131-D2B3BD0744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  <p:sp>
          <p:nvSpPr>
            <p:cNvPr id="8201" name="AutoShape 6">
              <a:extLst>
                <a:ext uri="{FF2B5EF4-FFF2-40B4-BE49-F238E27FC236}">
                  <a16:creationId xmlns:a16="http://schemas.microsoft.com/office/drawing/2014/main" id="{DC1E0E33-BEF0-AF4A-A11B-C0B281BABA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</p:grpSp>
      <p:sp>
        <p:nvSpPr>
          <p:cNvPr id="8194" name="Rectangle 9">
            <a:extLst>
              <a:ext uri="{FF2B5EF4-FFF2-40B4-BE49-F238E27FC236}">
                <a16:creationId xmlns:a16="http://schemas.microsoft.com/office/drawing/2014/main" id="{CF57F8F8-B21E-724F-AC9A-650EF337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07" y="543596"/>
            <a:ext cx="9700758" cy="705342"/>
          </a:xfrm>
        </p:spPr>
        <p:txBody>
          <a:bodyPr vert="horz" lIns="82061" tIns="46892" rIns="82061" bIns="46892" rtlCol="0" anchor="ctr">
            <a:normAutofit fontScale="90000"/>
          </a:bodyPr>
          <a:lstStyle/>
          <a:p>
            <a:pPr defTabSz="843825"/>
            <a:br>
              <a:rPr lang="en-GB" altLang="en-US" sz="218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900" dirty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Singular Focus</a:t>
            </a:r>
            <a:br>
              <a:rPr lang="en-GB" altLang="en-US" sz="3375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altLang="en-US" sz="3375" dirty="0"/>
          </a:p>
        </p:txBody>
      </p:sp>
      <p:sp>
        <p:nvSpPr>
          <p:cNvPr id="8195" name="Rectangle 10">
            <a:extLst>
              <a:ext uri="{FF2B5EF4-FFF2-40B4-BE49-F238E27FC236}">
                <a16:creationId xmlns:a16="http://schemas.microsoft.com/office/drawing/2014/main" id="{CBC96E06-9832-6A40-A492-B08E96CE6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108" y="1566044"/>
            <a:ext cx="6892254" cy="5053087"/>
          </a:xfrm>
        </p:spPr>
        <p:txBody>
          <a:bodyPr vert="horz" lIns="82061" tIns="46892" rIns="82061" bIns="46892" rtlCol="0" anchor="t">
            <a:noAutofit/>
          </a:bodyPr>
          <a:lstStyle/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2400" dirty="0">
                <a:cs typeface="Arial" panose="020B0604020202020204" pitchFamily="34" charset="0"/>
              </a:rPr>
              <a:t>People don’t remember much of what they hear – so focus &amp; keep it simple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Concentrate on </a:t>
            </a:r>
            <a:r>
              <a:rPr lang="en-GB" altLang="en-US" sz="2400" b="1" u="sng" dirty="0">
                <a:cs typeface="Arial" panose="020B0604020202020204" pitchFamily="34" charset="0"/>
                <a:sym typeface="Arial" panose="020B0604020202020204" pitchFamily="34" charset="0"/>
              </a:rPr>
              <a:t>one theme</a:t>
            </a: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 – make it stick in the memory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  <a:buFont typeface="Wingdings" pitchFamily="2" charset="2"/>
              <a:buChar char="•"/>
            </a:pPr>
            <a:r>
              <a:rPr lang="en-IE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What do you want them to take away?</a:t>
            </a:r>
            <a:endParaRPr lang="en-GB" altLang="en-US" sz="2400" dirty="0"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Focus on what do you want people to do afterwards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Tell a great story to illustrate the theme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Spare the stats </a:t>
            </a:r>
            <a:r>
              <a:rPr lang="mr-IN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–</a:t>
            </a: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 use one killer statistic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Not for your personal vanity – why are you of interest?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Make your message stand out</a:t>
            </a:r>
          </a:p>
          <a:p>
            <a:pPr marL="276810" indent="-276810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Clarity, simplicity and relevance</a:t>
            </a:r>
          </a:p>
        </p:txBody>
      </p:sp>
      <p:pic>
        <p:nvPicPr>
          <p:cNvPr id="8196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13335F6-AEB2-884E-88BC-0F8924BD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44" y="1615141"/>
            <a:ext cx="4177300" cy="27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6343F699-DFF9-9F4D-94D5-22232ACF1033}"/>
              </a:ext>
            </a:extLst>
          </p:cNvPr>
          <p:cNvGrpSpPr>
            <a:grpSpLocks/>
          </p:cNvGrpSpPr>
          <p:nvPr/>
        </p:nvGrpSpPr>
        <p:grpSpPr bwMode="auto">
          <a:xfrm>
            <a:off x="2594447" y="544711"/>
            <a:ext cx="7615907" cy="1021333"/>
            <a:chOff x="0" y="0"/>
            <a:chExt cx="853" cy="115"/>
          </a:xfrm>
        </p:grpSpPr>
        <p:sp>
          <p:nvSpPr>
            <p:cNvPr id="9221" name="AutoShape 2">
              <a:extLst>
                <a:ext uri="{FF2B5EF4-FFF2-40B4-BE49-F238E27FC236}">
                  <a16:creationId xmlns:a16="http://schemas.microsoft.com/office/drawing/2014/main" id="{7C82AD12-E642-F04C-99A6-A7F2C22CB8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9222" name="AutoShape 3">
              <a:extLst>
                <a:ext uri="{FF2B5EF4-FFF2-40B4-BE49-F238E27FC236}">
                  <a16:creationId xmlns:a16="http://schemas.microsoft.com/office/drawing/2014/main" id="{8BFF76AB-E062-9245-9937-1C55DAA606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9223" name="AutoShape 4">
              <a:extLst>
                <a:ext uri="{FF2B5EF4-FFF2-40B4-BE49-F238E27FC236}">
                  <a16:creationId xmlns:a16="http://schemas.microsoft.com/office/drawing/2014/main" id="{1D0399E0-8477-EC4F-9BDD-8132B04171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9224" name="AutoShape 5">
              <a:extLst>
                <a:ext uri="{FF2B5EF4-FFF2-40B4-BE49-F238E27FC236}">
                  <a16:creationId xmlns:a16="http://schemas.microsoft.com/office/drawing/2014/main" id="{2B54711B-2BDA-BB44-BA3C-1A14468A23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  <p:sp>
          <p:nvSpPr>
            <p:cNvPr id="9225" name="AutoShape 6">
              <a:extLst>
                <a:ext uri="{FF2B5EF4-FFF2-40B4-BE49-F238E27FC236}">
                  <a16:creationId xmlns:a16="http://schemas.microsoft.com/office/drawing/2014/main" id="{4DCEBED9-E7E1-2841-80B9-0295CFD696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</p:grpSp>
      <p:sp>
        <p:nvSpPr>
          <p:cNvPr id="9218" name="Rectangle 9">
            <a:extLst>
              <a:ext uri="{FF2B5EF4-FFF2-40B4-BE49-F238E27FC236}">
                <a16:creationId xmlns:a16="http://schemas.microsoft.com/office/drawing/2014/main" id="{D17AB228-FBD9-7748-8959-C2FD805E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3" y="516806"/>
            <a:ext cx="9730851" cy="1054819"/>
          </a:xfrm>
        </p:spPr>
        <p:txBody>
          <a:bodyPr vert="horz" lIns="82061" tIns="46892" rIns="82061" bIns="46892" rtlCol="0" anchor="ctr">
            <a:normAutofit/>
          </a:bodyPr>
          <a:lstStyle/>
          <a:p>
            <a:pPr defTabSz="843825"/>
            <a:r>
              <a:rPr lang="en-GB" altLang="en-US" dirty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Clear Message</a:t>
            </a:r>
            <a:endParaRPr lang="en-GB" altLang="en-US" dirty="0">
              <a:latin typeface="+mn-lt"/>
            </a:endParaRP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518D0284-633A-8246-B01B-6D29727F9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03" y="1740173"/>
            <a:ext cx="7136778" cy="4878958"/>
          </a:xfrm>
        </p:spPr>
        <p:txBody>
          <a:bodyPr vert="horz" lIns="82061" tIns="46892" rIns="82061" bIns="46892" rtlCol="0" anchor="t">
            <a:normAutofit/>
          </a:bodyPr>
          <a:lstStyle/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Be clear on core message </a:t>
            </a:r>
            <a:r>
              <a:rPr lang="mr-IN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–</a:t>
            </a: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 about action to improve MH services and vindicate rights in UNCRPD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Add supplementary information to support it 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Be wary of too much detail and loads of figures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What’s the problem?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What do you want them, their party and Government to do? 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What are the benefits to the wider community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Build presentation/interaction around these points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Tell them what you are going to tell them; tell them; tell them again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</a:pPr>
            <a:endParaRPr lang="en-GB" altLang="en-US" sz="3234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F2A9F997-0C02-A948-A6EE-79DE07B9D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00" y="1740172"/>
            <a:ext cx="3601261" cy="360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>
            <a:extLst>
              <a:ext uri="{FF2B5EF4-FFF2-40B4-BE49-F238E27FC236}">
                <a16:creationId xmlns:a16="http://schemas.microsoft.com/office/drawing/2014/main" id="{221EAA1D-574D-C548-B678-F1897DD51690}"/>
              </a:ext>
            </a:extLst>
          </p:cNvPr>
          <p:cNvGrpSpPr>
            <a:grpSpLocks/>
          </p:cNvGrpSpPr>
          <p:nvPr/>
        </p:nvGrpSpPr>
        <p:grpSpPr bwMode="auto">
          <a:xfrm>
            <a:off x="3469556" y="1265783"/>
            <a:ext cx="5712768" cy="765721"/>
            <a:chOff x="1522411" y="774697"/>
            <a:chExt cx="10831516" cy="145256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27F381E0-9A1D-B64F-A4BC-544B1C7BFB6D}"/>
                </a:ext>
              </a:extLst>
            </p:cNvPr>
            <p:cNvSpPr/>
            <p:nvPr/>
          </p:nvSpPr>
          <p:spPr>
            <a:xfrm flipH="1">
              <a:off x="6919122" y="774697"/>
              <a:ext cx="1587268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35167" tIns="35167" rIns="35167" bIns="35167" anchor="ctr">
              <a:normAutofit/>
            </a:bodyPr>
            <a:lstStyle/>
            <a:p>
              <a:pPr defTabSz="3080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98" kern="0">
                <a:latin typeface="Helvetica Light" pitchFamily="34"/>
              </a:endParaRPr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EC080E8-ABE3-E449-9B8E-BCAB601648EC}"/>
                </a:ext>
              </a:extLst>
            </p:cNvPr>
            <p:cNvSpPr/>
            <p:nvPr/>
          </p:nvSpPr>
          <p:spPr>
            <a:xfrm flipH="1">
              <a:off x="10779357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35167" tIns="35167" rIns="35167" bIns="35167" anchor="ctr">
              <a:normAutofit/>
            </a:bodyPr>
            <a:lstStyle/>
            <a:p>
              <a:pPr defTabSz="3080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98" kern="0">
                <a:latin typeface="Helvetica Light" pitchFamily="34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A6901D7C-1455-194E-9893-AE92C6C9FE64}"/>
                </a:ext>
              </a:extLst>
            </p:cNvPr>
            <p:cNvSpPr/>
            <p:nvPr/>
          </p:nvSpPr>
          <p:spPr>
            <a:xfrm flipH="1">
              <a:off x="1522411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lIns="35167" tIns="35167" rIns="35167" bIns="35167" anchor="ctr">
              <a:normAutofit/>
            </a:bodyPr>
            <a:lstStyle/>
            <a:p>
              <a:pPr defTabSz="3080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98" kern="0">
                <a:latin typeface="Helvetica Light" pitchFamily="34"/>
              </a:endParaRP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66CD519A-306A-5942-818E-36CEF04C6BE6}"/>
                </a:ext>
              </a:extLst>
            </p:cNvPr>
            <p:cNvSpPr/>
            <p:nvPr/>
          </p:nvSpPr>
          <p:spPr>
            <a:xfrm flipH="1">
              <a:off x="8988919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lIns="0" tIns="0" rIns="0" bIns="0" anchor="ctr">
              <a:normAutofit/>
            </a:bodyPr>
            <a:lstStyle/>
            <a:p>
              <a:pPr defTabSz="3080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98" kern="0">
                <a:latin typeface="Helvetica Light" pitchFamily="34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9F8D946B-CD63-F047-9EB3-EDC6716A104B}"/>
                </a:ext>
              </a:extLst>
            </p:cNvPr>
            <p:cNvSpPr/>
            <p:nvPr/>
          </p:nvSpPr>
          <p:spPr>
            <a:xfrm flipH="1">
              <a:off x="3350944" y="774697"/>
              <a:ext cx="15745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lIns="0" tIns="0" rIns="0" bIns="0" anchor="ctr">
              <a:normAutofit/>
            </a:bodyPr>
            <a:lstStyle/>
            <a:p>
              <a:pPr defTabSz="30806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98" kern="0">
                <a:latin typeface="Helvetica Light" pitchFamily="34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155F4FE2-5929-284E-B95C-3D1100F050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805" y="718840"/>
            <a:ext cx="8680519" cy="791394"/>
          </a:xfrm>
        </p:spPr>
        <p:txBody>
          <a:bodyPr vert="horz" lIns="61544" tIns="35167" rIns="61544" bIns="35167" rtlCol="0" anchor="ctr">
            <a:normAutofit fontScale="90000"/>
          </a:bodyPr>
          <a:lstStyle/>
          <a:p>
            <a:pPr defTabSz="632866">
              <a:defRPr/>
            </a:pPr>
            <a:br>
              <a:rPr lang="en-GB" sz="1477" dirty="0">
                <a:latin typeface="Arial" pitchFamily="34"/>
                <a:cs typeface="Arial" pitchFamily="34"/>
              </a:rPr>
            </a:br>
            <a:r>
              <a:rPr lang="en-GB" sz="4900" dirty="0">
                <a:latin typeface="+mn-lt"/>
                <a:cs typeface="Arial" panose="020B0604020202020204" pitchFamily="34" charset="0"/>
              </a:rPr>
              <a:t>Tell a Great Story</a:t>
            </a:r>
            <a:br>
              <a:rPr lang="en-GB" sz="2267" dirty="0">
                <a:latin typeface="Arial" pitchFamily="34"/>
                <a:cs typeface="Arial" pitchFamily="34"/>
              </a:rPr>
            </a:br>
            <a:endParaRPr lang="en-GB" sz="2267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891E3D1-2646-A143-9D31-A77BF9BCD7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1806" y="1656458"/>
            <a:ext cx="6651248" cy="4677436"/>
          </a:xfrm>
        </p:spPr>
        <p:txBody>
          <a:bodyPr vert="horz" lIns="61544" tIns="35167" rIns="61544" bIns="35167" rtlCol="0" anchor="t">
            <a:noAutofit/>
          </a:bodyPr>
          <a:lstStyle/>
          <a:p>
            <a:pPr defTabSz="632866">
              <a:spcBef>
                <a:spcPts val="369"/>
              </a:spcBef>
              <a:buClr>
                <a:srgbClr val="CCCCFF"/>
              </a:buClr>
              <a:defRPr/>
            </a:pPr>
            <a:r>
              <a:rPr lang="en-GB" sz="3200" dirty="0">
                <a:cs typeface="Arial" panose="020B0604020202020204" pitchFamily="34" charset="0"/>
              </a:rPr>
              <a:t>Tell great stories to illustrate your theme</a:t>
            </a:r>
          </a:p>
          <a:p>
            <a:pPr defTabSz="632866">
              <a:spcBef>
                <a:spcPts val="369"/>
              </a:spcBef>
              <a:buClr>
                <a:srgbClr val="CCCCFF"/>
              </a:buClr>
              <a:defRPr/>
            </a:pPr>
            <a:r>
              <a:rPr lang="en-GB" sz="3200" dirty="0">
                <a:cs typeface="Arial" panose="020B0604020202020204" pitchFamily="34" charset="0"/>
              </a:rPr>
              <a:t>Do some research – talk to colleagues</a:t>
            </a:r>
          </a:p>
          <a:p>
            <a:pPr marL="207609" indent="-207609" defTabSz="632866">
              <a:spcBef>
                <a:spcPts val="369"/>
              </a:spcBef>
              <a:buClr>
                <a:srgbClr val="CCCCFF"/>
              </a:buClr>
              <a:defRPr/>
            </a:pPr>
            <a:r>
              <a:rPr lang="en-GB" sz="3200" dirty="0">
                <a:cs typeface="Arial" panose="020B0604020202020204" pitchFamily="34" charset="0"/>
              </a:rPr>
              <a:t>Spare the stats </a:t>
            </a:r>
            <a:r>
              <a:rPr lang="en-US" sz="3200" dirty="0">
                <a:cs typeface="Arial" panose="020B0604020202020204" pitchFamily="34" charset="0"/>
              </a:rPr>
              <a:t>–</a:t>
            </a:r>
            <a:r>
              <a:rPr lang="en-GB" sz="3200" dirty="0">
                <a:cs typeface="Arial" panose="020B0604020202020204" pitchFamily="34" charset="0"/>
              </a:rPr>
              <a:t> use just one killer statistic</a:t>
            </a:r>
          </a:p>
          <a:p>
            <a:pPr marL="207609" indent="-207609" defTabSz="632866">
              <a:spcBef>
                <a:spcPts val="369"/>
              </a:spcBef>
              <a:buClr>
                <a:srgbClr val="CCCCFF"/>
              </a:buClr>
              <a:defRPr/>
            </a:pPr>
            <a:r>
              <a:rPr lang="en-GB" sz="3200" dirty="0">
                <a:cs typeface="Arial" panose="020B0604020202020204" pitchFamily="34" charset="0"/>
              </a:rPr>
              <a:t>Limit acronyms (UNCRPD for example)</a:t>
            </a:r>
          </a:p>
          <a:p>
            <a:pPr marL="207609" indent="-207609" defTabSz="632866">
              <a:spcBef>
                <a:spcPts val="369"/>
              </a:spcBef>
              <a:buClr>
                <a:srgbClr val="CCCCFF"/>
              </a:buClr>
              <a:defRPr/>
            </a:pPr>
            <a:r>
              <a:rPr lang="en-GB" sz="3200" dirty="0">
                <a:cs typeface="Arial" panose="020B0604020202020204" pitchFamily="34" charset="0"/>
              </a:rPr>
              <a:t>This is about you and thousands of people like you</a:t>
            </a:r>
          </a:p>
          <a:p>
            <a:pPr marL="207609" indent="-207609" defTabSz="632866">
              <a:spcBef>
                <a:spcPts val="369"/>
              </a:spcBef>
              <a:buClr>
                <a:srgbClr val="CCCCFF"/>
              </a:buClr>
              <a:defRPr/>
            </a:pPr>
            <a:r>
              <a:rPr lang="en-GB" sz="3200" dirty="0">
                <a:cs typeface="Arial" panose="020B0604020202020204" pitchFamily="34" charset="0"/>
              </a:rPr>
              <a:t>Prepare in advance</a:t>
            </a:r>
          </a:p>
          <a:p>
            <a:pPr marL="207609" indent="-207609" defTabSz="632866">
              <a:spcBef>
                <a:spcPts val="369"/>
              </a:spcBef>
              <a:buClr>
                <a:srgbClr val="CCCCFF"/>
              </a:buClr>
              <a:defRPr/>
            </a:pPr>
            <a:r>
              <a:rPr lang="en-GB" sz="3200" dirty="0">
                <a:cs typeface="Arial" panose="020B0604020202020204" pitchFamily="34" charset="0"/>
              </a:rPr>
              <a:t>Localise and humanise!</a:t>
            </a:r>
          </a:p>
        </p:txBody>
      </p:sp>
      <p:pic>
        <p:nvPicPr>
          <p:cNvPr id="10244" name="Picture 11" descr="A picture containing person, sky, outdoor&#10;&#10;Description automatically generated">
            <a:extLst>
              <a:ext uri="{FF2B5EF4-FFF2-40B4-BE49-F238E27FC236}">
                <a16:creationId xmlns:a16="http://schemas.microsoft.com/office/drawing/2014/main" id="{8040485C-E268-654B-A4D3-EE16B5C7F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76" y="1656458"/>
            <a:ext cx="3986885" cy="31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A773C817-C1D3-9640-A816-65FE1186C126}"/>
              </a:ext>
            </a:extLst>
          </p:cNvPr>
          <p:cNvGrpSpPr>
            <a:grpSpLocks/>
          </p:cNvGrpSpPr>
          <p:nvPr/>
        </p:nvGrpSpPr>
        <p:grpSpPr bwMode="auto">
          <a:xfrm>
            <a:off x="457201" y="544711"/>
            <a:ext cx="9753153" cy="1021333"/>
            <a:chOff x="0" y="0"/>
            <a:chExt cx="853" cy="115"/>
          </a:xfrm>
        </p:grpSpPr>
        <p:sp>
          <p:nvSpPr>
            <p:cNvPr id="11269" name="AutoShape 2">
              <a:extLst>
                <a:ext uri="{FF2B5EF4-FFF2-40B4-BE49-F238E27FC236}">
                  <a16:creationId xmlns:a16="http://schemas.microsoft.com/office/drawing/2014/main" id="{2680A9D9-23B3-A041-8A9E-041C4D9297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11270" name="AutoShape 3">
              <a:extLst>
                <a:ext uri="{FF2B5EF4-FFF2-40B4-BE49-F238E27FC236}">
                  <a16:creationId xmlns:a16="http://schemas.microsoft.com/office/drawing/2014/main" id="{9293086E-5F79-D141-B9AF-1FAC90EBDF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11271" name="AutoShape 4">
              <a:extLst>
                <a:ext uri="{FF2B5EF4-FFF2-40B4-BE49-F238E27FC236}">
                  <a16:creationId xmlns:a16="http://schemas.microsoft.com/office/drawing/2014/main" id="{9F33EDE5-57DA-4247-B763-A3C1E0120B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6892" tIns="46892" rIns="46892" bIns="46892" anchor="ctr"/>
            <a:lstStyle/>
            <a:p>
              <a:endParaRPr lang="en-US" sz="1266"/>
            </a:p>
          </p:txBody>
        </p:sp>
        <p:sp>
          <p:nvSpPr>
            <p:cNvPr id="11272" name="AutoShape 5">
              <a:extLst>
                <a:ext uri="{FF2B5EF4-FFF2-40B4-BE49-F238E27FC236}">
                  <a16:creationId xmlns:a16="http://schemas.microsoft.com/office/drawing/2014/main" id="{F8A8EBB0-4964-CA4D-BD93-BFF0453290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  <p:sp>
          <p:nvSpPr>
            <p:cNvPr id="11273" name="AutoShape 6">
              <a:extLst>
                <a:ext uri="{FF2B5EF4-FFF2-40B4-BE49-F238E27FC236}">
                  <a16:creationId xmlns:a16="http://schemas.microsoft.com/office/drawing/2014/main" id="{A8E592FE-B092-9B46-A163-1927ED41FF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13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sz="1266"/>
            </a:p>
          </p:txBody>
        </p:sp>
      </p:grpSp>
      <p:sp>
        <p:nvSpPr>
          <p:cNvPr id="11266" name="Rectangle 9">
            <a:extLst>
              <a:ext uri="{FF2B5EF4-FFF2-40B4-BE49-F238E27FC236}">
                <a16:creationId xmlns:a16="http://schemas.microsoft.com/office/drawing/2014/main" id="{92F15F19-5732-204F-976C-F2F49770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16807"/>
            <a:ext cx="9753154" cy="910550"/>
          </a:xfrm>
        </p:spPr>
        <p:txBody>
          <a:bodyPr vert="horz" lIns="82061" tIns="46892" rIns="82061" bIns="46892" rtlCol="0" anchor="ctr">
            <a:normAutofit/>
          </a:bodyPr>
          <a:lstStyle/>
          <a:p>
            <a:pPr defTabSz="843825"/>
            <a:r>
              <a:rPr lang="en-GB" altLang="en-US" dirty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Think about your Audience</a:t>
            </a:r>
            <a:endParaRPr lang="en-GB" altLang="en-US" dirty="0">
              <a:latin typeface="+mn-lt"/>
            </a:endParaRPr>
          </a:p>
        </p:txBody>
      </p:sp>
      <p:sp>
        <p:nvSpPr>
          <p:cNvPr id="11267" name="Rectangle 10">
            <a:extLst>
              <a:ext uri="{FF2B5EF4-FFF2-40B4-BE49-F238E27FC236}">
                <a16:creationId xmlns:a16="http://schemas.microsoft.com/office/drawing/2014/main" id="{E35660E2-A923-1343-9179-E1F424775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93948"/>
            <a:ext cx="7270594" cy="5063329"/>
          </a:xfrm>
        </p:spPr>
        <p:txBody>
          <a:bodyPr vert="horz" lIns="82061" tIns="46892" rIns="82061" bIns="46892" rtlCol="0" anchor="t">
            <a:noAutofit/>
          </a:bodyPr>
          <a:lstStyle/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Do your homework</a:t>
            </a:r>
          </a:p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What’s their record, what makes them tick?</a:t>
            </a:r>
          </a:p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Why would/should they be interested in this issue? (geography?)</a:t>
            </a:r>
          </a:p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Remember – they are not immersed in your work</a:t>
            </a:r>
          </a:p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Be prepared to explain</a:t>
            </a:r>
          </a:p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What’s the common ground? – build on it</a:t>
            </a:r>
          </a:p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Create a bridge from them to you – relate to their record, experience</a:t>
            </a:r>
          </a:p>
          <a:p>
            <a:pPr marL="207608" indent="-207608" defTabSz="631753">
              <a:spcBef>
                <a:spcPts val="369"/>
              </a:spcBef>
              <a:buClr>
                <a:srgbClr val="CCCCFF"/>
              </a:buClr>
            </a:pPr>
            <a:r>
              <a:rPr lang="en-GB" altLang="en-US" dirty="0">
                <a:cs typeface="Arial" panose="020B0604020202020204" pitchFamily="34" charset="0"/>
              </a:rPr>
              <a:t>Make it easy for your representative to represent you</a:t>
            </a:r>
          </a:p>
        </p:txBody>
      </p:sp>
      <p:pic>
        <p:nvPicPr>
          <p:cNvPr id="11268" name="Picture 11" descr="image">
            <a:extLst>
              <a:ext uri="{FF2B5EF4-FFF2-40B4-BE49-F238E27FC236}">
                <a16:creationId xmlns:a16="http://schemas.microsoft.com/office/drawing/2014/main" id="{B6014426-052F-D842-816C-301985B1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74" y="1566044"/>
            <a:ext cx="3954940" cy="30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67E8F0-9593-3A46-9FD3-A805612884C2}"/>
              </a:ext>
            </a:extLst>
          </p:cNvPr>
          <p:cNvGrpSpPr/>
          <p:nvPr/>
        </p:nvGrpSpPr>
        <p:grpSpPr>
          <a:xfrm>
            <a:off x="2594445" y="544709"/>
            <a:ext cx="7615910" cy="1021331"/>
            <a:chOff x="1522411" y="774697"/>
            <a:chExt cx="10831516" cy="145256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CD48317D-FB53-0E44-A718-E18844AF59D6}"/>
                </a:ext>
              </a:extLst>
            </p:cNvPr>
            <p:cNvSpPr/>
            <p:nvPr/>
          </p:nvSpPr>
          <p:spPr>
            <a:xfrm flipH="1">
              <a:off x="6919118" y="774697"/>
              <a:ext cx="15872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vert="horz" wrap="square" lIns="46889" tIns="46889" rIns="46889" bIns="46889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55E2438-C150-624B-9FB5-D1F9F525006A}"/>
                </a:ext>
              </a:extLst>
            </p:cNvPr>
            <p:cNvSpPr/>
            <p:nvPr/>
          </p:nvSpPr>
          <p:spPr>
            <a:xfrm flipH="1">
              <a:off x="10779358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vert="horz" wrap="square" lIns="46889" tIns="46889" rIns="46889" bIns="46889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64167683-6A70-F549-9115-A561F578059B}"/>
                </a:ext>
              </a:extLst>
            </p:cNvPr>
            <p:cNvSpPr/>
            <p:nvPr/>
          </p:nvSpPr>
          <p:spPr>
            <a:xfrm flipH="1">
              <a:off x="1522411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vert="horz" wrap="square" lIns="46889" tIns="46889" rIns="46889" bIns="46889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79BBF8B7-58DC-854F-892D-B3D7559EBE16}"/>
                </a:ext>
              </a:extLst>
            </p:cNvPr>
            <p:cNvSpPr/>
            <p:nvPr/>
          </p:nvSpPr>
          <p:spPr>
            <a:xfrm flipH="1">
              <a:off x="8988917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vert="horz" wrap="square" lIns="0" tIns="0" rIns="0" bIns="0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5211A447-A4F7-CE43-A980-F896B47F33AC}"/>
                </a:ext>
              </a:extLst>
            </p:cNvPr>
            <p:cNvSpPr/>
            <p:nvPr/>
          </p:nvSpPr>
          <p:spPr>
            <a:xfrm flipH="1">
              <a:off x="3350946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vert="horz" wrap="square" lIns="0" tIns="0" rIns="0" bIns="0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</p:grpSp>
      <p:pic>
        <p:nvPicPr>
          <p:cNvPr id="8" name="Picture 9" descr="image">
            <a:extLst>
              <a:ext uri="{FF2B5EF4-FFF2-40B4-BE49-F238E27FC236}">
                <a16:creationId xmlns:a16="http://schemas.microsoft.com/office/drawing/2014/main" id="{D5BF23C1-B504-4240-8997-38CF3724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56795" y="2737509"/>
            <a:ext cx="1309316" cy="13093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2058E04A-9C45-C548-99AF-509C898D4F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0585" y="516806"/>
            <a:ext cx="9429771" cy="1054815"/>
          </a:xfrm>
        </p:spPr>
        <p:txBody>
          <a:bodyPr vert="horz" lIns="82058" tIns="46889" rIns="82058" bIns="46889" rtlCol="0" anchor="ctr" anchorCtr="0">
            <a:normAutofit/>
          </a:bodyPr>
          <a:lstStyle/>
          <a:p>
            <a:pPr defTabSz="843825"/>
            <a:r>
              <a:rPr lang="en-GB" dirty="0">
                <a:latin typeface="+mn-lt"/>
                <a:cs typeface="Arial" pitchFamily="34"/>
              </a:rPr>
              <a:t>Tone and Tenor</a:t>
            </a:r>
            <a:endParaRPr lang="en-GB" dirty="0">
              <a:latin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EEB6A53-8D3E-AB41-BE8B-1D3440AD5B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0584" y="1740174"/>
            <a:ext cx="6478859" cy="4613302"/>
          </a:xfrm>
        </p:spPr>
        <p:txBody>
          <a:bodyPr vert="horz" lIns="82058" tIns="46889" rIns="82058" bIns="46889" rtlCol="0" anchor="t">
            <a:normAutofit fontScale="92500" lnSpcReduction="20000"/>
          </a:bodyPr>
          <a:lstStyle/>
          <a:p>
            <a:pPr marL="236631" indent="-236631" defTabSz="843825">
              <a:lnSpc>
                <a:spcPct val="80000"/>
              </a:lnSpc>
              <a:spcBef>
                <a:spcPts val="492"/>
              </a:spcBef>
              <a:buClr>
                <a:srgbClr val="CCCCFF"/>
              </a:buClr>
            </a:pPr>
            <a:r>
              <a:rPr lang="en-GB" sz="3900" dirty="0">
                <a:latin typeface="Calibri" panose="020F0502020204030204" pitchFamily="34" charset="0"/>
                <a:cs typeface="Arial" pitchFamily="34"/>
              </a:rPr>
              <a:t>Be empathetic – we’re all on the same side</a:t>
            </a:r>
          </a:p>
          <a:p>
            <a:pPr marL="236631" indent="-236631" defTabSz="843825">
              <a:lnSpc>
                <a:spcPct val="80000"/>
              </a:lnSpc>
              <a:spcBef>
                <a:spcPts val="492"/>
              </a:spcBef>
              <a:buClr>
                <a:srgbClr val="CCCCFF"/>
              </a:buClr>
            </a:pPr>
            <a:r>
              <a:rPr lang="en-GB" sz="3900" dirty="0">
                <a:latin typeface="Calibri" panose="020F0502020204030204" pitchFamily="34" charset="0"/>
                <a:cs typeface="Arial" pitchFamily="34"/>
              </a:rPr>
              <a:t>Focus on solutions – you want to make things better</a:t>
            </a:r>
          </a:p>
          <a:p>
            <a:pPr marL="236631" indent="-236631" defTabSz="843825">
              <a:lnSpc>
                <a:spcPct val="80000"/>
              </a:lnSpc>
              <a:spcBef>
                <a:spcPts val="492"/>
              </a:spcBef>
              <a:buClr>
                <a:srgbClr val="CCCCFF"/>
              </a:buClr>
            </a:pPr>
            <a:r>
              <a:rPr lang="en-GB" sz="3900" dirty="0">
                <a:latin typeface="Calibri" panose="020F0502020204030204" pitchFamily="34" charset="0"/>
                <a:cs typeface="Arial" pitchFamily="34"/>
              </a:rPr>
              <a:t>However, sometimes we have to hold the line </a:t>
            </a:r>
          </a:p>
          <a:p>
            <a:pPr marL="236631" indent="-236631" defTabSz="843825">
              <a:lnSpc>
                <a:spcPct val="80000"/>
              </a:lnSpc>
              <a:spcBef>
                <a:spcPts val="492"/>
              </a:spcBef>
              <a:buClr>
                <a:srgbClr val="CCCCFF"/>
              </a:buClr>
            </a:pPr>
            <a:r>
              <a:rPr lang="en-GB" sz="3900" dirty="0">
                <a:latin typeface="Calibri" panose="020F0502020204030204" pitchFamily="34" charset="0"/>
                <a:cs typeface="Arial" pitchFamily="34"/>
              </a:rPr>
              <a:t>If you’re criticising, do it with regret not relish</a:t>
            </a:r>
          </a:p>
          <a:p>
            <a:pPr marL="236631" indent="-236631" defTabSz="843825">
              <a:lnSpc>
                <a:spcPct val="80000"/>
              </a:lnSpc>
              <a:spcBef>
                <a:spcPts val="492"/>
              </a:spcBef>
              <a:buClr>
                <a:srgbClr val="CCCCFF"/>
              </a:buClr>
            </a:pPr>
            <a:r>
              <a:rPr lang="en-GB" sz="3900" dirty="0">
                <a:latin typeface="Calibri" panose="020F0502020204030204" pitchFamily="34" charset="0"/>
                <a:cs typeface="Arial" pitchFamily="34"/>
              </a:rPr>
              <a:t>Be disappointed/frustrated ….. not angry</a:t>
            </a:r>
          </a:p>
          <a:p>
            <a:pPr marL="236631" indent="-236631" defTabSz="843825">
              <a:lnSpc>
                <a:spcPct val="80000"/>
              </a:lnSpc>
              <a:spcBef>
                <a:spcPts val="492"/>
              </a:spcBef>
              <a:buClr>
                <a:srgbClr val="CCCCFF"/>
              </a:buClr>
            </a:pPr>
            <a:r>
              <a:rPr lang="en-GB" sz="3900" dirty="0">
                <a:latin typeface="Calibri" panose="020F0502020204030204" pitchFamily="34" charset="0"/>
                <a:cs typeface="Arial" pitchFamily="34"/>
              </a:rPr>
              <a:t>Anger generates heat not light</a:t>
            </a:r>
          </a:p>
          <a:p>
            <a:pPr marL="0" indent="0" defTabSz="843825">
              <a:lnSpc>
                <a:spcPct val="80000"/>
              </a:lnSpc>
              <a:spcBef>
                <a:spcPts val="492"/>
              </a:spcBef>
              <a:buNone/>
            </a:pPr>
            <a:br>
              <a:rPr lang="en-GB" sz="1687" dirty="0">
                <a:latin typeface="Arial" pitchFamily="34"/>
                <a:cs typeface="Arial" pitchFamily="34"/>
              </a:rPr>
            </a:br>
            <a:endParaRPr lang="en-GB" sz="2039" dirty="0"/>
          </a:p>
        </p:txBody>
      </p:sp>
      <p:pic>
        <p:nvPicPr>
          <p:cNvPr id="11" name="Picture 12" descr="image">
            <a:extLst>
              <a:ext uri="{FF2B5EF4-FFF2-40B4-BE49-F238E27FC236}">
                <a16:creationId xmlns:a16="http://schemas.microsoft.com/office/drawing/2014/main" id="{D52321C8-BBAD-4340-95D2-CC66E138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28" t="4015" r="11685" b="7669"/>
          <a:stretch>
            <a:fillRect/>
          </a:stretch>
        </p:blipFill>
        <p:spPr>
          <a:xfrm>
            <a:off x="7571209" y="1577205"/>
            <a:ext cx="1653363" cy="18149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3" descr="image">
            <a:extLst>
              <a:ext uri="{FF2B5EF4-FFF2-40B4-BE49-F238E27FC236}">
                <a16:creationId xmlns:a16="http://schemas.microsoft.com/office/drawing/2014/main" id="{189EABC1-C6C9-5F47-A490-B2E776784E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44" t="19708" r="21702" b="22602"/>
          <a:stretch>
            <a:fillRect/>
          </a:stretch>
        </p:blipFill>
        <p:spPr>
          <a:xfrm>
            <a:off x="8951451" y="4214798"/>
            <a:ext cx="2664608" cy="17296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509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F139E7-F28F-5A4D-AAEB-25E71CD0ADF4}"/>
              </a:ext>
            </a:extLst>
          </p:cNvPr>
          <p:cNvGrpSpPr/>
          <p:nvPr/>
        </p:nvGrpSpPr>
        <p:grpSpPr>
          <a:xfrm>
            <a:off x="2594445" y="544709"/>
            <a:ext cx="7615910" cy="1021331"/>
            <a:chOff x="1522411" y="774697"/>
            <a:chExt cx="10831516" cy="1452560"/>
          </a:xfrm>
        </p:grpSpPr>
        <p:sp>
          <p:nvSpPr>
            <p:cNvPr id="3" name="AutoShape 2">
              <a:extLst>
                <a:ext uri="{FF2B5EF4-FFF2-40B4-BE49-F238E27FC236}">
                  <a16:creationId xmlns:a16="http://schemas.microsoft.com/office/drawing/2014/main" id="{1543C6C0-D182-864E-8E89-3A6189C989DE}"/>
                </a:ext>
              </a:extLst>
            </p:cNvPr>
            <p:cNvSpPr/>
            <p:nvPr/>
          </p:nvSpPr>
          <p:spPr>
            <a:xfrm flipH="1">
              <a:off x="6919118" y="774697"/>
              <a:ext cx="1587270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vert="horz" wrap="square" lIns="46889" tIns="46889" rIns="46889" bIns="46889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2611EFF-1D3A-B14F-8BDD-155C58D7064C}"/>
                </a:ext>
              </a:extLst>
            </p:cNvPr>
            <p:cNvSpPr/>
            <p:nvPr/>
          </p:nvSpPr>
          <p:spPr>
            <a:xfrm flipH="1">
              <a:off x="10779358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vert="horz" wrap="square" lIns="46889" tIns="46889" rIns="46889" bIns="46889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F3EF4B3B-F722-D448-9537-C1D4F46D896C}"/>
                </a:ext>
              </a:extLst>
            </p:cNvPr>
            <p:cNvSpPr/>
            <p:nvPr/>
          </p:nvSpPr>
          <p:spPr>
            <a:xfrm flipH="1">
              <a:off x="1522411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D9D8EC"/>
            </a:solidFill>
            <a:ln cap="flat">
              <a:noFill/>
              <a:prstDash val="solid"/>
            </a:ln>
          </p:spPr>
          <p:txBody>
            <a:bodyPr vert="horz" wrap="square" lIns="46889" tIns="46889" rIns="46889" bIns="46889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A9306C6A-3517-6D4D-88D2-B363961BA51A}"/>
                </a:ext>
              </a:extLst>
            </p:cNvPr>
            <p:cNvSpPr/>
            <p:nvPr/>
          </p:nvSpPr>
          <p:spPr>
            <a:xfrm flipH="1">
              <a:off x="8988917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vert="horz" wrap="square" lIns="0" tIns="0" rIns="0" bIns="0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A38E5A2E-E288-0C46-A701-38D5FCFCBF5B}"/>
                </a:ext>
              </a:extLst>
            </p:cNvPr>
            <p:cNvSpPr/>
            <p:nvPr/>
          </p:nvSpPr>
          <p:spPr>
            <a:xfrm flipH="1">
              <a:off x="3350946" y="774697"/>
              <a:ext cx="1574569" cy="1452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600"/>
                <a:gd name="f7" fmla="val 10800"/>
                <a:gd name="f8" fmla="val 4835"/>
                <a:gd name="f9" fmla="val 10799"/>
                <a:gd name="f10" fmla="val 16764"/>
                <a:gd name="f11" fmla="+- 0 0 -90"/>
                <a:gd name="f12" fmla="*/ f3 1 21600"/>
                <a:gd name="f13" fmla="*/ f4 1 21600"/>
                <a:gd name="f14" fmla="+- f6 0 f5"/>
                <a:gd name="f15" fmla="*/ f11 f0 1"/>
                <a:gd name="f16" fmla="*/ f14 1 21600"/>
                <a:gd name="f17" fmla="*/ 0 f14 1"/>
                <a:gd name="f18" fmla="*/ 21600 f14 1"/>
                <a:gd name="f19" fmla="*/ f15 1 f2"/>
                <a:gd name="f20" fmla="*/ f17 1 21600"/>
                <a:gd name="f21" fmla="*/ f18 1 21600"/>
                <a:gd name="f22" fmla="+- f19 0 f1"/>
                <a:gd name="f23" fmla="*/ f20 1 f16"/>
                <a:gd name="f24" fmla="*/ f21 1 f16"/>
                <a:gd name="f25" fmla="*/ f23 f12 1"/>
                <a:gd name="f26" fmla="*/ f24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  <a:cxn ang="f22">
                  <a:pos x="f25" y="f28"/>
                </a:cxn>
              </a:cxnLst>
              <a:rect l="f25" t="f28" r="f26" b="f27"/>
              <a:pathLst>
                <a:path w="21600" h="21600">
                  <a:moveTo>
                    <a:pt x="f7" y="f5"/>
                  </a:moveTo>
                  <a:cubicBezTo>
                    <a:pt x="f8" y="f5"/>
                    <a:pt x="f5" y="f8"/>
                    <a:pt x="f5" y="f9"/>
                  </a:cubicBezTo>
                  <a:lnTo>
                    <a:pt x="f5" y="f7"/>
                  </a:lnTo>
                  <a:cubicBezTo>
                    <a:pt x="f5" y="f10"/>
                    <a:pt x="f8" y="f6"/>
                    <a:pt x="f9" y="f6"/>
                  </a:cubicBezTo>
                  <a:cubicBezTo>
                    <a:pt x="f9" y="f6"/>
                    <a:pt x="f9" y="f6"/>
                    <a:pt x="f7" y="f6"/>
                  </a:cubicBezTo>
                  <a:cubicBezTo>
                    <a:pt x="f10" y="f6"/>
                    <a:pt x="f6" y="f10"/>
                    <a:pt x="f6" y="f7"/>
                  </a:cubicBezTo>
                  <a:cubicBezTo>
                    <a:pt x="f6" y="f8"/>
                    <a:pt x="f10" y="f5"/>
                    <a:pt x="f7" y="f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508" cap="flat">
              <a:solidFill>
                <a:srgbClr val="D9D8EC"/>
              </a:solidFill>
              <a:prstDash val="solid"/>
              <a:round/>
            </a:ln>
          </p:spPr>
          <p:txBody>
            <a:bodyPr vert="horz" wrap="square" lIns="0" tIns="0" rIns="0" bIns="0" anchor="ctr" anchorCtr="0" compatLnSpc="1">
              <a:normAutofit/>
            </a:bodyPr>
            <a:lstStyle/>
            <a:p>
              <a:pPr defTabSz="41075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531">
                <a:solidFill>
                  <a:srgbClr val="000000"/>
                </a:solidFill>
                <a:latin typeface="Helvetica Light" pitchFamily="34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7CD46C44-41A4-854E-A3D6-B83F17439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0585" y="516806"/>
            <a:ext cx="9429771" cy="1054815"/>
          </a:xfrm>
        </p:spPr>
        <p:txBody>
          <a:bodyPr vert="horz" lIns="82058" tIns="46889" rIns="82058" bIns="46889" rtlCol="0" anchor="ctr" anchorCtr="0">
            <a:normAutofit/>
          </a:bodyPr>
          <a:lstStyle/>
          <a:p>
            <a:pPr defTabSz="843825"/>
            <a:r>
              <a:rPr lang="en-IE" dirty="0">
                <a:latin typeface="+mn-lt"/>
                <a:cs typeface="Arial" pitchFamily="34"/>
              </a:rPr>
              <a:t>Appearance and Body Language</a:t>
            </a:r>
            <a:endParaRPr lang="en-GB" dirty="0">
              <a:latin typeface="+mn-lt"/>
              <a:cs typeface="Arial" pitchFamily="34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E80BACC-F9F2-D942-924E-0179AE30F0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0585" y="1740175"/>
            <a:ext cx="7087961" cy="4859778"/>
          </a:xfrm>
        </p:spPr>
        <p:txBody>
          <a:bodyPr vert="horz" lIns="82058" tIns="46889" rIns="82058" bIns="46889" rtlCol="0" anchor="t">
            <a:normAutofit lnSpcReduction="10000"/>
          </a:bodyPr>
          <a:lstStyle/>
          <a:p>
            <a:pPr marL="315877" indent="-315877" defTabSz="843825">
              <a:spcBef>
                <a:spcPts val="492"/>
              </a:spcBef>
              <a:buClr>
                <a:srgbClr val="CCCCFF"/>
              </a:buClr>
              <a:buFont typeface="Wingdings" pitchFamily="2"/>
            </a:pPr>
            <a:r>
              <a:rPr lang="en-IE" dirty="0">
                <a:cs typeface="Arial" pitchFamily="34"/>
              </a:rPr>
              <a:t>You never get a second chance to make a good first impression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  <a:buFont typeface="Wingdings" pitchFamily="2"/>
            </a:pPr>
            <a:r>
              <a:rPr lang="en-IE" dirty="0">
                <a:cs typeface="Arial" pitchFamily="34"/>
              </a:rPr>
              <a:t>How you look is important </a:t>
            </a:r>
            <a:r>
              <a:rPr lang="en-US" dirty="0">
                <a:cs typeface="Arial" pitchFamily="34"/>
              </a:rPr>
              <a:t>–</a:t>
            </a:r>
            <a:r>
              <a:rPr lang="en-IE" dirty="0">
                <a:cs typeface="Arial" pitchFamily="34"/>
              </a:rPr>
              <a:t> do you want them talking about clothes or what you’ve said?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  <a:buFont typeface="Wingdings" pitchFamily="2"/>
            </a:pPr>
            <a:r>
              <a:rPr lang="en-IE" dirty="0">
                <a:cs typeface="Arial" pitchFamily="34"/>
              </a:rPr>
              <a:t>Smart casual or suits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  <a:buFont typeface="Wingdings" pitchFamily="2"/>
            </a:pPr>
            <a:r>
              <a:rPr lang="en-IE" dirty="0">
                <a:cs typeface="Arial" pitchFamily="34"/>
              </a:rPr>
              <a:t>Your body language is critical for connecting with your audience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  <a:buFont typeface="Wingdings" pitchFamily="2"/>
            </a:pPr>
            <a:r>
              <a:rPr lang="en-IE" dirty="0">
                <a:cs typeface="Arial" pitchFamily="34"/>
              </a:rPr>
              <a:t>Enthusiasm and passion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  <a:buFont typeface="Wingdings" pitchFamily="2"/>
            </a:pPr>
            <a:r>
              <a:rPr lang="en-IE" dirty="0">
                <a:cs typeface="Arial" pitchFamily="34"/>
              </a:rPr>
              <a:t>No folded arms or hands in pocket</a:t>
            </a:r>
          </a:p>
          <a:p>
            <a:pPr marL="315877" indent="-315877" defTabSz="843825">
              <a:spcBef>
                <a:spcPts val="492"/>
              </a:spcBef>
              <a:buClr>
                <a:srgbClr val="CCCCFF"/>
              </a:buClr>
              <a:buFont typeface="Wingdings" pitchFamily="2"/>
            </a:pPr>
            <a:r>
              <a:rPr lang="en-IE" dirty="0">
                <a:cs typeface="Arial" pitchFamily="34"/>
              </a:rPr>
              <a:t>Don’t use aggressive gestures – only connect with already converted and alienate rest</a:t>
            </a:r>
            <a:endParaRPr lang="en-GB" dirty="0">
              <a:cs typeface="Arial" pitchFamily="34"/>
            </a:endParaRPr>
          </a:p>
        </p:txBody>
      </p:sp>
      <p:pic>
        <p:nvPicPr>
          <p:cNvPr id="10" name="Picture 13" descr="ANd9GcS4iFX2js8NgpAId2eLjNsZ74fqUeS6d1e8M9t7jbfN5H0cWXTz">
            <a:extLst>
              <a:ext uri="{FF2B5EF4-FFF2-40B4-BE49-F238E27FC236}">
                <a16:creationId xmlns:a16="http://schemas.microsoft.com/office/drawing/2014/main" id="{0BC1D422-8ECA-9F43-A590-3CE05CD1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5736" y="1765843"/>
            <a:ext cx="3948649" cy="26277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875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>
            <a:extLst>
              <a:ext uri="{FF2B5EF4-FFF2-40B4-BE49-F238E27FC236}">
                <a16:creationId xmlns:a16="http://schemas.microsoft.com/office/drawing/2014/main" id="{D3A3DFFB-664F-F445-A412-F933086C9564}"/>
              </a:ext>
            </a:extLst>
          </p:cNvPr>
          <p:cNvGrpSpPr>
            <a:grpSpLocks/>
          </p:cNvGrpSpPr>
          <p:nvPr/>
        </p:nvGrpSpPr>
        <p:grpSpPr bwMode="auto">
          <a:xfrm>
            <a:off x="2595564" y="304800"/>
            <a:ext cx="7615237" cy="1106488"/>
            <a:chOff x="0" y="0"/>
            <a:chExt cx="853" cy="124"/>
          </a:xfrm>
        </p:grpSpPr>
        <p:sp>
          <p:nvSpPr>
            <p:cNvPr id="35845" name="AutoShape 3">
              <a:extLst>
                <a:ext uri="{FF2B5EF4-FFF2-40B4-BE49-F238E27FC236}">
                  <a16:creationId xmlns:a16="http://schemas.microsoft.com/office/drawing/2014/main" id="{0C45EC32-8FA8-3449-86D3-3F410A5197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5846" name="AutoShape 4">
              <a:extLst>
                <a:ext uri="{FF2B5EF4-FFF2-40B4-BE49-F238E27FC236}">
                  <a16:creationId xmlns:a16="http://schemas.microsoft.com/office/drawing/2014/main" id="{1B2B0F83-CC0B-624A-B832-D32841E1D8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5847" name="AutoShape 5">
              <a:extLst>
                <a:ext uri="{FF2B5EF4-FFF2-40B4-BE49-F238E27FC236}">
                  <a16:creationId xmlns:a16="http://schemas.microsoft.com/office/drawing/2014/main" id="{CD965710-97A1-DD42-BC97-474D8AEE21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5848" name="AutoShape 6">
              <a:extLst>
                <a:ext uri="{FF2B5EF4-FFF2-40B4-BE49-F238E27FC236}">
                  <a16:creationId xmlns:a16="http://schemas.microsoft.com/office/drawing/2014/main" id="{74EF7D54-5AB8-344F-BF27-178A847F0C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849" name="AutoShape 7">
              <a:extLst>
                <a:ext uri="{FF2B5EF4-FFF2-40B4-BE49-F238E27FC236}">
                  <a16:creationId xmlns:a16="http://schemas.microsoft.com/office/drawing/2014/main" id="{00A70989-F5F5-944D-8CF4-DD359741F8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5842" name="Rectangle 8">
            <a:extLst>
              <a:ext uri="{FF2B5EF4-FFF2-40B4-BE49-F238E27FC236}">
                <a16:creationId xmlns:a16="http://schemas.microsoft.com/office/drawing/2014/main" id="{3EC51783-6678-2444-ADDF-DBA8DD84B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6258" y="274639"/>
            <a:ext cx="9574542" cy="777875"/>
          </a:xfrm>
        </p:spPr>
        <p:txBody>
          <a:bodyPr vert="horz" lIns="88896" tIns="50798" rIns="88896" bIns="50798" rtlCol="0" anchor="b">
            <a:normAutofit/>
          </a:bodyPr>
          <a:lstStyle/>
          <a:p>
            <a:pPr defTabSz="1300163"/>
            <a:r>
              <a:rPr lang="en-GB" altLang="en-US" dirty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Persuade not Threaten</a:t>
            </a:r>
            <a:endParaRPr lang="en-GB" altLang="en-US" dirty="0">
              <a:latin typeface="+mn-lt"/>
            </a:endParaRPr>
          </a:p>
        </p:txBody>
      </p:sp>
      <p:sp>
        <p:nvSpPr>
          <p:cNvPr id="35843" name="Rectangle 9">
            <a:extLst>
              <a:ext uri="{FF2B5EF4-FFF2-40B4-BE49-F238E27FC236}">
                <a16:creationId xmlns:a16="http://schemas.microsoft.com/office/drawing/2014/main" id="{B20E2623-E343-7F4E-AEA5-657836F48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258" y="1196976"/>
            <a:ext cx="8017088" cy="5516058"/>
          </a:xfrm>
        </p:spPr>
        <p:txBody>
          <a:bodyPr vert="horz" lIns="88896" tIns="50798" rIns="88896" bIns="50798" rtlCol="0">
            <a:noAutofit/>
          </a:bodyPr>
          <a:lstStyle/>
          <a:p>
            <a:pPr marL="292100" indent="-292100" defTabSz="1300163"/>
            <a:r>
              <a:rPr lang="en-IE" altLang="en-US" sz="2400" dirty="0">
                <a:cs typeface="Arial" panose="020B0604020202020204" pitchFamily="34" charset="0"/>
              </a:rPr>
              <a:t>Ireland is a small country where everyone knows everyone else</a:t>
            </a:r>
          </a:p>
          <a:p>
            <a:pPr marL="292100" indent="-292100" defTabSz="1300163"/>
            <a:r>
              <a:rPr lang="en-IE" altLang="en-US" sz="2400" dirty="0">
                <a:cs typeface="Arial" panose="020B0604020202020204" pitchFamily="34" charset="0"/>
              </a:rPr>
              <a:t>Politics tends to work on consensual basis not ‘us and them’ – persuade across political spectrum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MHR not only one lobbying and campaigning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Multiple demands on elected reps – housing and health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Need to persuade them on your issues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Don't use threats, may work once – destroys relationships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Can lead to adverse reaction – policy makers ‘dig in’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High risk approach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If politicians deliver – even if only in part – they expect acknowledgement not a slap</a:t>
            </a:r>
          </a:p>
          <a:p>
            <a:pPr marL="292100" indent="-292100" defTabSz="1300163"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 dirty="0">
                <a:cs typeface="Arial" panose="020B0604020202020204" pitchFamily="34" charset="0"/>
                <a:sym typeface="Arial" panose="020B0604020202020204" pitchFamily="34" charset="0"/>
              </a:rPr>
              <a:t>You have strong case to make – do it!</a:t>
            </a:r>
          </a:p>
        </p:txBody>
      </p:sp>
      <p:pic>
        <p:nvPicPr>
          <p:cNvPr id="35844" name="Picture 12" descr="image10">
            <a:extLst>
              <a:ext uri="{FF2B5EF4-FFF2-40B4-BE49-F238E27FC236}">
                <a16:creationId xmlns:a16="http://schemas.microsoft.com/office/drawing/2014/main" id="{67B8056E-EF9B-134A-AB3F-36EE6D1D8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79" y="1196976"/>
            <a:ext cx="2878234" cy="28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981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764</Words>
  <Application>Microsoft Macintosh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Light</vt:lpstr>
      <vt:lpstr>Wingdings</vt:lpstr>
      <vt:lpstr>Office Theme</vt:lpstr>
      <vt:lpstr>How to Influence Policy Makers</vt:lpstr>
      <vt:lpstr> Great Opportunity </vt:lpstr>
      <vt:lpstr> Singular Focus </vt:lpstr>
      <vt:lpstr>Clear Message</vt:lpstr>
      <vt:lpstr> Tell a Great Story </vt:lpstr>
      <vt:lpstr>Think about your Audience</vt:lpstr>
      <vt:lpstr>Tone and Tenor</vt:lpstr>
      <vt:lpstr>Appearance and Body Language</vt:lpstr>
      <vt:lpstr>Persuade not Threaten</vt:lpstr>
      <vt:lpstr>Communicating with Politicians</vt:lpstr>
      <vt:lpstr>Advance Preparation</vt:lpstr>
      <vt:lpstr>Involve Wider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Influence Policy Makers</dc:title>
  <dc:creator>Pat Montague</dc:creator>
  <cp:lastModifiedBy>Pat Montague</cp:lastModifiedBy>
  <cp:revision>8</cp:revision>
  <dcterms:created xsi:type="dcterms:W3CDTF">2020-12-02T12:03:42Z</dcterms:created>
  <dcterms:modified xsi:type="dcterms:W3CDTF">2021-10-14T11:32:55Z</dcterms:modified>
</cp:coreProperties>
</file>