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3"/>
  </p:notesMasterIdLst>
  <p:handoutMasterIdLst>
    <p:handoutMasterId r:id="rId24"/>
  </p:handoutMasterIdLst>
  <p:sldIdLst>
    <p:sldId id="369" r:id="rId2"/>
    <p:sldId id="438" r:id="rId3"/>
    <p:sldId id="449" r:id="rId4"/>
    <p:sldId id="450" r:id="rId5"/>
    <p:sldId id="451" r:id="rId6"/>
    <p:sldId id="452" r:id="rId7"/>
    <p:sldId id="373" r:id="rId8"/>
    <p:sldId id="453" r:id="rId9"/>
    <p:sldId id="454" r:id="rId10"/>
    <p:sldId id="455" r:id="rId11"/>
    <p:sldId id="456" r:id="rId12"/>
    <p:sldId id="419" r:id="rId13"/>
    <p:sldId id="457" r:id="rId14"/>
    <p:sldId id="458" r:id="rId15"/>
    <p:sldId id="398" r:id="rId16"/>
    <p:sldId id="459" r:id="rId17"/>
    <p:sldId id="280" r:id="rId18"/>
    <p:sldId id="427" r:id="rId19"/>
    <p:sldId id="437" r:id="rId20"/>
    <p:sldId id="460" r:id="rId21"/>
    <p:sldId id="401" r:id="rId22"/>
  </p:sldIdLst>
  <p:sldSz cx="9144000" cy="6858000" type="screen4x3"/>
  <p:notesSz cx="6805613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82"/>
    <p:restoredTop sz="92759"/>
  </p:normalViewPr>
  <p:slideViewPr>
    <p:cSldViewPr>
      <p:cViewPr varScale="1">
        <p:scale>
          <a:sx n="53" d="100"/>
          <a:sy n="53" d="100"/>
        </p:scale>
        <p:origin x="162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1BB57272-F24A-498A-993C-AE51FF8020E0}" type="slidenum">
              <a:rPr lang="en-IE" altLang="en-US"/>
              <a:pPr/>
              <a:t>‹#›</a:t>
            </a:fld>
            <a:endParaRPr lang="en-I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89513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11E22C3E-0927-435C-8A5A-C764691F3B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3537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3537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751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2D621-581D-43EB-BFFD-9E81157012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00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11842-EFAE-464B-AB2E-0F38D7D2EE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13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09F76D-6974-49A2-8E69-32B93E8147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76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60E6C-A1DA-459D-8B39-F942325409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80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15819-70E8-4755-942E-26AFB3CFBC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48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76331F-028B-4BFA-BAA4-ACB487056F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63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EFB901-EB11-4587-8CFD-CBCCE14823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92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CF62B-7827-4029-A392-012EC50C67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56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8106D2-B4F3-4619-9601-88FCA1B94C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8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09752-51F1-4FE7-9CFF-18E1C0CE6B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78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78941A-E75A-4E29-A1F4-F1F13A4B12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11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0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36735E72-248F-4665-9F6B-FF0B1079DB5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aguecomms.ie/" TargetMode="External"/><Relationship Id="rId2" Type="http://schemas.openxmlformats.org/officeDocument/2006/relationships/hyperlink" Target="mailto:pat@montaguecomms.i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mentalhealthreform.ie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700213"/>
            <a:ext cx="7772400" cy="1728787"/>
          </a:xfrm>
        </p:spPr>
        <p:txBody>
          <a:bodyPr/>
          <a:lstStyle/>
          <a:p>
            <a:pPr eaLnBrk="1" hangingPunct="1"/>
            <a:r>
              <a:rPr lang="en-IE" altLang="en-US" smtClean="0"/>
              <a:t>How Irish Policymaking System Works</a:t>
            </a:r>
            <a:endParaRPr lang="en-US" altLang="en-US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4076700"/>
            <a:ext cx="6400800" cy="2592388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Pat Montague,</a:t>
            </a:r>
          </a:p>
          <a:p>
            <a:pPr eaLnBrk="1" hangingPunct="1"/>
            <a:r>
              <a:rPr lang="en-IE" altLang="en-US" sz="2800" smtClean="0"/>
              <a:t>MHR Training,</a:t>
            </a:r>
          </a:p>
          <a:p>
            <a:pPr eaLnBrk="1" hangingPunct="1"/>
            <a:r>
              <a:rPr lang="en-IE" altLang="en-US" sz="2800" smtClean="0"/>
              <a:t>October 2021.</a:t>
            </a:r>
            <a:endParaRPr lang="en-US" altLang="en-US" sz="2800" smtClean="0"/>
          </a:p>
        </p:txBody>
      </p:sp>
      <p:sp>
        <p:nvSpPr>
          <p:cNvPr id="15363" name="AutoShape 8" descr="data:image/jpeg;base64,/9j/4AAQSkZJRgABAQAAAQABAAD/2wCEAAkGBhQSEBQUERQWFBQWFhcaGRUWGBwbGhsaFSEXFR4gHxgfGyYiFxokGRYYITsiIycpLDgsGyIxNTAsNSYrLCkBCQoKDgsOGg8PGjUhHiQyNTU1NTUyMzA1NTUvLDMvMjI0MjUyLTQuNiwwLy81LTQ1NTUpLCkuKjUpLykyLywsLP/AABEIAF0AtgMBIgACEQEDEQH/xAAcAAEAAwEBAQEBAAAAAAAAAAAABAUGBwMCAQj/xAA9EAACAQIFAQYEBAIJBQEAAAABAgMAEQQFEiExBhNBUWFxgQciMpEUobHBI3QkQlJzgrPR4fAzNEOywhX/xAAbAQEAAwEBAQEAAAAAAAAAAAAAAwQFAgYHAf/EACkRAAICAgEDAgYDAQAAAAAAAAABAgMEERIFITETQRRRYYGR8CJxoUL/2gAMAwEAAhEDEQA/AO415YnFJGpeRlRRyzEAD3NetcP+K2fvNjWhueygsAvdqIDFiO8729PU13CHN6JK6/Uejq+C6wwcz6I8REzk2C6rEnyva59Kua/lqu6fC3PnxOCtKSzxOU1HkiyspJ7zY29qksq4raJbaeC2jTZrjuxheS19I2HiTsPzrm2MxzytqkYsfPgeg4Aroue4EzYd0X6iLj1G/wC1c0dCCQRYjYg8ivL9XlPlFf8AOv8ATOt3suum89eKVUZiY2IBBN7X2BHhvXQK5pkGXNNOgA2VgWPgAb/c8V0urXSZTdT5eN9jurehSlK1yUUpSgFKUoBSlKAUpSgFKUoBSlKAUpSgFck+KXRUvbnFwIZEcDtAouysotew3KkAb91dbpXcJOD2juE3B7R/MWDy+SVwkUbO54VQSf8Ab1Nb3O48RlGWwQxsUlxEjvK68qQEAQN3bW3H9k+Nb3qLraDBuEYM8hFyqW2B8SSPtXjmGbYHG5e8041QJuwIIdWFrWsbhvmFiD31+rLhOfD3XsX5xu4RtlB8GY34U9U4mTFGCWRpY2Rm+clipW3DHexva1bjqrGQx6dcKySNxfawG255PpVP08mGiwZxGVQkl20sXDM408ggkm3Gw23vVpm+VHFJCWZYpyv0Mee8i3O371Rz5ys5V1R/kl8v1GdkTTk9LRJ6XzhJVZFjEbLvpXgg7XqwzXOYsMmqZgoPA5J9B31B6c6d/D6mdgzsLbcAc+9c963xjSY2UMdkOlR4AW/ck1Z6XRZbBRt7NGZm5csSnlru+xucL8QcK7aSzJc8uth97m3vWkVri43BrgldU+HeMZ8HZjfQ7IPSysPtqtWllYsao8olPpvUp5NjrsRqKUpWcbwpSlAKUpQClKUApSlAKUpQClKUBhetev2w8hgw4GsfW5F9JO9gOCbd5+1ZrAfEvFo4MjLKvepUL9ioFj9x5VV9X4Zkx2ID3uZGYX7w3zD8j+VU9ecuyrfUffWj6BidNxfh4pwT2vP9/X2N31L03LjnXGYQdokqrdLgMpX5SNyAePGp+DwC5Zl0n4yPte3cBohYixFgCeO4m/parb4dRGPLlZ9gWdxfuU9/vYn3qFiettbFWhR4Sfpbckfpf2q1OynH1dJ6lL7/AHMaVl9zeKlyrg/6bSfZbNH0ukIwkRw0fZRMuoJ3jVzfxN++oOYdPxTY6OXtSHj0nsx36DqG/d5ivTE4OZ5oZIJAsAVTpvYaeT8trG67V7wy4c4jUrfOfXTc7bbc1b+NsrktaW3rbetr3aMC/EquX8u686XfT32TMTnHX2I7dxEwRFYgLpBvpNtyR327rV75r0++OiTGQKNbr/Ej4+ZflupPpwfzq/zP4fQTTGTU6ajdlW1iTyRcbE1osHhFijWOMWVRYCt6WRXBRdS0zzUMC66U45Mtxfjv7/NfI5JhOjcVI2nsWXxZ/lA/19r11HIcnXDQLEpvbdm8WPJ/53CrClQXZM7lp+C5idOqxG5R7sUpSqxoilKUApSlAKUpQClKUApSlAKUpQFN1D0pBjAO1BDjh12YeXgR5GqTAfCzDo4aR3lA/qmwB9bbkeV62lKglj1zlylHuXK87Iqh6cJtL9/B8diNOmw02tbutxb0tWLxHR8ay2bEIqX4awe3hzb3q/6qzQwYclNmY6QfC9yT62BrnDMSSTuTyTWL1bIpjOMJQ5NfXRqdLx7pRc4z4p/TZ1WTDgwlIzto0rv3WsN6y0WVyl9Ohgb8kbD3qH0bmzJMIiSUe4t4NyCPDi1b+uvh6urRja9x49mirb6nT5uHnffZnM6zhgxjQ2C7Ejkn9qrIcxkQ3Dn3Nx9q9c5wxSZr8Mbg+RqFXnczIv8AiJOUmmn+C7RVX6a0vJtcvxnaxh+L8jzHNSar8iwxSEatiSTb1/2qwr3OLKc6YSn5aWzAtUYzaj42KUpVgjFKUoBSlKAUpSgFKUoBSlKAUpSgFfmruquzDqTDwNpllVW507kgeJABsPWs2cUr4rHOk/ZoYISJl3CjxFufDbxoC/6nyozwFU+pTqUeNri32JrnEiFSQwII5B2P2rX43qpYZ8JH+IDIFbtmK83VChO1xe5O3vWplhQ/Myqbb3IG3uayM7piypKalpmthdSeLHg1tGJ6OyZmmWVgQiXIJ7zxt4gXreVTR9X4MtoE6XvYchb+Aa2k/eq+TqxRmKxCUdl2eki3/l1EAXte9rd9quYeLHEr4J7KmXlSyrObWjSYjCq4s6hh5/8ANqjwZNEhuE38yT+pr1wePSVS0bBgGZSR4qbEfevmPNImMgDj+EbSd2na+5PlUsqKpy5yim/norqycVpPsSSaA1mc56ow0uGxCRTKzmGSw3F7A8Eize1TsszKOHAwPM6ovZpux8h9zUxwXNKgZbn0GIJEMiuRyu4Yf4SAaj4jq3Cp9cyj5mW297psdrXsPHigLelU+Z9QxLhWmSVbFWCMNwXsbD1uO+vDIupo3wSSzSrdVUSMdrORxawF/IUBf0qqwfU+HmuIpA7AE6BcMbb7KQCfavPpbtjCZMQW1yOzhG/qKdgtu7YX96AuaVHwWPjmUtGwYBmUkdzLsRUebP4ELhpACjqjXvsz7qOO8UBYUqpg6rwrydms6F72AvsTxYHgn0NMI/8ATJ74gtZEPYEbR377+dr+/pQFtSqePq7CM+gTpqJsObE+Aa1ifepOOz6CFissqowUOQ39knSPXccc0BPpUDLM9gxF+xkV7cgbEeoO9KApegYQ+HadrNLNI5djzsSAPIDwqjzDBLFJmixgBexRrDgFtzbw3r0zrMpMrlZYCrxzEuEcH5GPNiDuPKo64ZtOYGR9bvho3LWtu92sBfYC1qAtnUdvlP8AdP8A5cVafN8D20EkQbSXQrfwv+1Z14v4+Vb8Ryf5cf8ApWkzTDNJC6pI0TEbOvII3oDKLjTh4VgzDCjsQAvaoA8e2wLDlT58+VTCF/8A14tNtP4Ta3FtTWt7VnB1HiMY/wCBkZAGOlpQnzEDf6dVgTatLHgwmaRKvCYPSPRWIFAffQv/AG8v8xN/7VmMw+bETwk2SbHwo/mtibe9Sc5zeTK5nSEq8crGQK4PyF+bEHcXFWeF6WEuDdnkPbTOJu1Atpdfpst+Bv399AWHV2WRtgJQVUCNCyWAGkoLi3h4e9ZiDGH8ThrwyTiLCRsiIAbM9rvY/b2qLN1JPjI5sO7Kojjd2ZV3fsgWt9VlBIHFXmOwJjwuHxkT6ZYYEBuLq6EA6SLjvPNAfGLmlmxWGljwc0TpIA7sAAY22YGx8L81O6LwKf0qQqC7YmVSSN7KRYelyT71A6ZzyfMJgzP2McRDGOMEayO5mJ+nyq46OW0eI/mpv1FAVeEhCNmsagBAuoKOAWRybDur8TJXny7BNFoLxCOQI/0vYcGveOL+Nmu/KL+cbGvJjLFlmFmhlKGKJSVtdXBA2Iv+dATMFnEb4iNMVhuwxAv2bMAVJtY6HHlfatPWC6dzB8yxCSTaUXDnUqIOWPeWJ9Nq3tAZnoP/AKEv8zN+orNdQxhnxang4zDA+6uKk5zmsmVzOkOl45mMgVx9DNzYg7javrG5TbBrKz6pJ8TDI7WsNyQABfYC5oC96xy6MZfKAijs0ulgBpKkWt4Vks6xTa8RubyRYJGPfZxc/e1vetv1it8BiP7tvy3qgwmSriJ8TE5IDYbDC45BAuCPQigNHmGSQnCPDoUIIyBsNrDY+t971kOkrYjFYd5hqZcECNW+6SSRg+Z0/rXknUWJmk/AF1FyY2mCnUVGx21WBI760OX5csOZKibKmCVQPR27/GgKX4ljsZIZIv4bsrqzLsSBpO9uaV9/FWO4w/8Aj/8Amv2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IE" altLang="en-US" sz="1800"/>
          </a:p>
        </p:txBody>
      </p:sp>
      <p:sp>
        <p:nvSpPr>
          <p:cNvPr id="15364" name="AutoShape 10" descr="data:image/jpeg;base64,/9j/4AAQSkZJRgABAQAAAQABAAD/2wCEAAkGBhQSEBQUERQWFBQWFhcaGRUWGBwbGhsaFSEXFR4gHxgfGyYiFxokGRYYITsiIycpLDgsGyIxNTAsNSYrLCkBCQoKDgsOGg8PGjUhHiQyNTU1NTUyMzA1NTUvLDMvMjI0MjUyLTQuNiwwLy81LTQ1NTUpLCkuKjUpLykyLywsLP/AABEIAF0AtgMBIgACEQEDEQH/xAAcAAEAAwEBAQEBAAAAAAAAAAAABAUGBwMCAQj/xAA9EAACAQIFAQYEBAIJBQEAAAABAgMAEQQFEiExBhNBUWFxgQciMpEUobHBI3QkQlJzgrPR4fAzNEOywhX/xAAbAQEAAwEBAQEAAAAAAAAAAAAAAwQFAgYHAf/EACkRAAICAgEDAgYDAQAAAAAAAAABAgMEERIFITETQRRRYYGR8CJxoUL/2gAMAwEAAhEDEQA/AO415YnFJGpeRlRRyzEAD3NetcP+K2fvNjWhueygsAvdqIDFiO8729PU13CHN6JK6/Uejq+C6wwcz6I8REzk2C6rEnyva59Kua/lqu6fC3PnxOCtKSzxOU1HkiyspJ7zY29qksq4raJbaeC2jTZrjuxheS19I2HiTsPzrm2MxzytqkYsfPgeg4Aroue4EzYd0X6iLj1G/wC1c0dCCQRYjYg8ivL9XlPlFf8AOv8ATOt3suum89eKVUZiY2IBBN7X2BHhvXQK5pkGXNNOgA2VgWPgAb/c8V0urXSZTdT5eN9jurehSlK1yUUpSgFKUoBSlKAUpSgFKUoBSlKAUpSgFck+KXRUvbnFwIZEcDtAouysotew3KkAb91dbpXcJOD2juE3B7R/MWDy+SVwkUbO54VQSf8Ab1Nb3O48RlGWwQxsUlxEjvK68qQEAQN3bW3H9k+Nb3qLraDBuEYM8hFyqW2B8SSPtXjmGbYHG5e8041QJuwIIdWFrWsbhvmFiD31+rLhOfD3XsX5xu4RtlB8GY34U9U4mTFGCWRpY2Rm+clipW3DHexva1bjqrGQx6dcKySNxfawG255PpVP08mGiwZxGVQkl20sXDM408ggkm3Gw23vVpm+VHFJCWZYpyv0Mee8i3O371Rz5ys5V1R/kl8v1GdkTTk9LRJ6XzhJVZFjEbLvpXgg7XqwzXOYsMmqZgoPA5J9B31B6c6d/D6mdgzsLbcAc+9c963xjSY2UMdkOlR4AW/ck1Z6XRZbBRt7NGZm5csSnlru+xucL8QcK7aSzJc8uth97m3vWkVri43BrgldU+HeMZ8HZjfQ7IPSysPtqtWllYsao8olPpvUp5NjrsRqKUpWcbwpSlAKUpQClKUApSlAKUpQClKUBhetev2w8hgw4GsfW5F9JO9gOCbd5+1ZrAfEvFo4MjLKvepUL9ioFj9x5VV9X4Zkx2ID3uZGYX7w3zD8j+VU9ecuyrfUffWj6BidNxfh4pwT2vP9/X2N31L03LjnXGYQdokqrdLgMpX5SNyAePGp+DwC5Zl0n4yPte3cBohYixFgCeO4m/parb4dRGPLlZ9gWdxfuU9/vYn3qFiettbFWhR4Sfpbckfpf2q1OynH1dJ6lL7/AHMaVl9zeKlyrg/6bSfZbNH0ukIwkRw0fZRMuoJ3jVzfxN++oOYdPxTY6OXtSHj0nsx36DqG/d5ivTE4OZ5oZIJAsAVTpvYaeT8trG67V7wy4c4jUrfOfXTc7bbc1b+NsrktaW3rbetr3aMC/EquX8u686XfT32TMTnHX2I7dxEwRFYgLpBvpNtyR327rV75r0++OiTGQKNbr/Ej4+ZflupPpwfzq/zP4fQTTGTU6ajdlW1iTyRcbE1osHhFijWOMWVRYCt6WRXBRdS0zzUMC66U45Mtxfjv7/NfI5JhOjcVI2nsWXxZ/lA/19r11HIcnXDQLEpvbdm8WPJ/53CrClQXZM7lp+C5idOqxG5R7sUpSqxoilKUApSlAKUpQClKUApSlAKUpQFN1D0pBjAO1BDjh12YeXgR5GqTAfCzDo4aR3lA/qmwB9bbkeV62lKglj1zlylHuXK87Iqh6cJtL9/B8diNOmw02tbutxb0tWLxHR8ay2bEIqX4awe3hzb3q/6qzQwYclNmY6QfC9yT62BrnDMSSTuTyTWL1bIpjOMJQ5NfXRqdLx7pRc4z4p/TZ1WTDgwlIzto0rv3WsN6y0WVyl9Ohgb8kbD3qH0bmzJMIiSUe4t4NyCPDi1b+uvh6urRja9x49mirb6nT5uHnffZnM6zhgxjQ2C7Ejkn9qrIcxkQ3Dn3Nx9q9c5wxSZr8Mbg+RqFXnczIv8AiJOUmmn+C7RVX6a0vJtcvxnaxh+L8jzHNSar8iwxSEatiSTb1/2qwr3OLKc6YSn5aWzAtUYzaj42KUpVgjFKUoBSlKAUpSgFKUoBSlKAUpSgFfmruquzDqTDwNpllVW507kgeJABsPWs2cUr4rHOk/ZoYISJl3CjxFufDbxoC/6nyozwFU+pTqUeNri32JrnEiFSQwII5B2P2rX43qpYZ8JH+IDIFbtmK83VChO1xe5O3vWplhQ/Myqbb3IG3uayM7piypKalpmthdSeLHg1tGJ6OyZmmWVgQiXIJ7zxt4gXreVTR9X4MtoE6XvYchb+Aa2k/eq+TqxRmKxCUdl2eki3/l1EAXte9rd9quYeLHEr4J7KmXlSyrObWjSYjCq4s6hh5/8ANqjwZNEhuE38yT+pr1wePSVS0bBgGZSR4qbEfevmPNImMgDj+EbSd2na+5PlUsqKpy5yim/norqycVpPsSSaA1mc56ow0uGxCRTKzmGSw3F7A8Eize1TsszKOHAwPM6ovZpux8h9zUxwXNKgZbn0GIJEMiuRyu4Yf4SAaj4jq3Cp9cyj5mW297psdrXsPHigLelU+Z9QxLhWmSVbFWCMNwXsbD1uO+vDIupo3wSSzSrdVUSMdrORxawF/IUBf0qqwfU+HmuIpA7AE6BcMbb7KQCfavPpbtjCZMQW1yOzhG/qKdgtu7YX96AuaVHwWPjmUtGwYBmUkdzLsRUebP4ELhpACjqjXvsz7qOO8UBYUqpg6rwrydms6F72AvsTxYHgn0NMI/8ATJ74gtZEPYEbR377+dr+/pQFtSqePq7CM+gTpqJsObE+Aa1ifepOOz6CFissqowUOQ39knSPXccc0BPpUDLM9gxF+xkV7cgbEeoO9KApegYQ+HadrNLNI5djzsSAPIDwqjzDBLFJmixgBexRrDgFtzbw3r0zrMpMrlZYCrxzEuEcH5GPNiDuPKo64ZtOYGR9bvho3LWtu92sBfYC1qAtnUdvlP8AdP8A5cVafN8D20EkQbSXQrfwv+1Z14v4+Vb8Ryf5cf8ApWkzTDNJC6pI0TEbOvII3oDKLjTh4VgzDCjsQAvaoA8e2wLDlT58+VTCF/8A14tNtP4Ta3FtTWt7VnB1HiMY/wCBkZAGOlpQnzEDf6dVgTatLHgwmaRKvCYPSPRWIFAffQv/AG8v8xN/7VmMw+bETwk2SbHwo/mtibe9Sc5zeTK5nSEq8crGQK4PyF+bEHcXFWeF6WEuDdnkPbTOJu1Atpdfpst+Bv399AWHV2WRtgJQVUCNCyWAGkoLi3h4e9ZiDGH8ThrwyTiLCRsiIAbM9rvY/b2qLN1JPjI5sO7Kojjd2ZV3fsgWt9VlBIHFXmOwJjwuHxkT6ZYYEBuLq6EA6SLjvPNAfGLmlmxWGljwc0TpIA7sAAY22YGx8L81O6LwKf0qQqC7YmVSSN7KRYelyT71A6ZzyfMJgzP2McRDGOMEayO5mJ+nyq46OW0eI/mpv1FAVeEhCNmsagBAuoKOAWRybDur8TJXny7BNFoLxCOQI/0vYcGveOL+Nmu/KL+cbGvJjLFlmFmhlKGKJSVtdXBA2Iv+dATMFnEb4iNMVhuwxAv2bMAVJtY6HHlfatPWC6dzB8yxCSTaUXDnUqIOWPeWJ9Nq3tAZnoP/AKEv8zN+orNdQxhnxang4zDA+6uKk5zmsmVzOkOl45mMgVx9DNzYg7javrG5TbBrKz6pJ8TDI7WsNyQABfYC5oC96xy6MZfKAijs0ulgBpKkWt4Vks6xTa8RubyRYJGPfZxc/e1vetv1it8BiP7tvy3qgwmSriJ8TE5IDYbDC45BAuCPQigNHmGSQnCPDoUIIyBsNrDY+t971kOkrYjFYd5hqZcECNW+6SSRg+Z0/rXknUWJmk/AF1FyY2mCnUVGx21WBI760OX5csOZKibKmCVQPR27/GgKX4ljsZIZIv4bsrqzLsSBpO9uaV9/FWO4w/8Aj/8Amv2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IE" altLang="en-US" sz="1800"/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9088"/>
            <a:ext cx="46005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54000"/>
            <a:ext cx="34290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The Government</a:t>
            </a:r>
            <a:endParaRPr lang="en-US" altLang="en-US" smtClean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19625" cy="48529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IE" altLang="en-US" sz="2400" smtClean="0"/>
              <a:t>15 members of cabinet – head up 19 departments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400" smtClean="0"/>
              <a:t>Currently 20 Ministers of State – junior ministers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400" smtClean="0"/>
              <a:t>3 Super Juniors attend Cabinet but can’t vote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400" smtClean="0"/>
              <a:t>Cabinet usually meets once a week – 10 am on Tuesday mornings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400" smtClean="0"/>
              <a:t>Initiate and drive legislation – key focus for decision-making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400" smtClean="0"/>
              <a:t>Decisions based on memoranda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400" smtClean="0"/>
              <a:t>Discussions are confidential</a:t>
            </a:r>
            <a:endParaRPr lang="en-US" altLang="en-US" sz="2400" smtClean="0"/>
          </a:p>
        </p:txBody>
      </p:sp>
      <p:sp>
        <p:nvSpPr>
          <p:cNvPr id="25603" name="AutoShape 7" descr="Image result for pictures of current irish governmen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25604" name="Picture 2" descr="A person wearing a suit and tie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600200"/>
            <a:ext cx="36607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Civil Servants or Ministers</a:t>
            </a:r>
            <a:endParaRPr lang="en-GB" altLang="en-US" smtClean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059488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IE" altLang="en-US" sz="2400" smtClean="0"/>
              <a:t>Formal political responsibility lies with Ministers 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400" smtClean="0"/>
              <a:t>Day-to-day matters dealt with by civil/public servants – very like British system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400" smtClean="0"/>
              <a:t>Tasked with advising, preparing policy/legislation and implementing decisions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400" smtClean="0"/>
              <a:t>Act as filters on policy matters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400" smtClean="0"/>
              <a:t>Senior officials can also be key decision makers – more with some Ministers than others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400" smtClean="0"/>
              <a:t>Important role can be played by Ministers of State too</a:t>
            </a:r>
            <a:endParaRPr lang="en-GB" altLang="en-US" sz="2400" smtClean="0"/>
          </a:p>
        </p:txBody>
      </p:sp>
      <p:pic>
        <p:nvPicPr>
          <p:cNvPr id="26627" name="Picture 6" descr="http://2.bp.blogspot.com/-X84ltjS5GOw/T3tis87zLiI/AAAAAAAAETI/cHQlxXLWyiA/s1600/11-yes-prime-minist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133600"/>
            <a:ext cx="265747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Government Very Secretive</a:t>
            </a:r>
            <a:endParaRPr lang="en-GB" altLang="en-US" smtClean="0"/>
          </a:p>
        </p:txBody>
      </p:sp>
      <p:sp>
        <p:nvSpPr>
          <p:cNvPr id="27650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00213"/>
            <a:ext cx="5267325" cy="46466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IE" altLang="en-US" sz="2400" smtClean="0"/>
              <a:t>Oireachtas open to scrutiny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400" smtClean="0"/>
              <a:t>Government is not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400" smtClean="0"/>
              <a:t>Cabinet confidentiality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400" smtClean="0"/>
              <a:t>Introduced Freedom of Information in 1990s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400" smtClean="0"/>
              <a:t>Had been reduced – last Government strengthened it again 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400" smtClean="0"/>
              <a:t>Much policy-making done behind closed doors or in side meetings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400" smtClean="0"/>
              <a:t>Finance Bill – many changes seem to emerge from nowhere</a:t>
            </a:r>
            <a:endParaRPr lang="en-GB" altLang="en-US" sz="2400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1989138"/>
            <a:ext cx="32512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Evolving System</a:t>
            </a:r>
            <a:endParaRPr lang="en-GB" altLang="en-US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54102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IE" altLang="en-US" sz="2000" smtClean="0"/>
              <a:t>Significant changes in operation of Government since 1990s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000" smtClean="0"/>
              <a:t>Ongoing coalition governments eager to keep cohesion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000" smtClean="0"/>
              <a:t>Avoid rows encountered by Albert Reynolds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000" smtClean="0"/>
              <a:t>Memoranda circulated at draft stage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000" smtClean="0"/>
              <a:t>Key policy issues signed off by Leaders and relevant Ministers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000" smtClean="0"/>
              <a:t>Key role for Programme Managers and Advisors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000" smtClean="0"/>
              <a:t>Office of Tánaiste has been reinstated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000" smtClean="0"/>
              <a:t>Green Leader has office in Dept of Taoiseach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000" smtClean="0"/>
              <a:t>Act as political buffers and drivers of change</a:t>
            </a:r>
            <a:endParaRPr lang="en-GB" altLang="en-US" sz="2000" smtClean="0"/>
          </a:p>
        </p:txBody>
      </p:sp>
      <p:pic>
        <p:nvPicPr>
          <p:cNvPr id="28675" name="Picture 6" descr="http://blogs.sundaymercury.net/weirdscience/evolution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2766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Role of Parliament</a:t>
            </a:r>
            <a:endParaRPr lang="en-GB" altLang="en-US" smtClean="0"/>
          </a:p>
        </p:txBody>
      </p:sp>
      <p:sp>
        <p:nvSpPr>
          <p:cNvPr id="2969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06963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IE" altLang="en-US" sz="2400" smtClean="0"/>
              <a:t>In most European countries seen to have secondary role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400" smtClean="0"/>
              <a:t>Changing face of Irish electoral politics since 1980s means bigger role for Parliament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400" smtClean="0"/>
              <a:t>Big parties dependent on independents and smaller coalition parties – input into policy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400" smtClean="0"/>
              <a:t>Government backbenchers can play important role in providing access and input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400" smtClean="0"/>
              <a:t>Delegations and parliamentary party meetings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400" smtClean="0"/>
              <a:t>Use of clinic cases</a:t>
            </a:r>
            <a:endParaRPr lang="en-GB" altLang="en-US" sz="2400" smtClean="0"/>
          </a:p>
        </p:txBody>
      </p:sp>
      <p:pic>
        <p:nvPicPr>
          <p:cNvPr id="29699" name="Picture 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3"/>
          <a:stretch>
            <a:fillRect/>
          </a:stretch>
        </p:blipFill>
        <p:spPr bwMode="auto">
          <a:xfrm>
            <a:off x="5364163" y="2349500"/>
            <a:ext cx="3635375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Accountability and Debate</a:t>
            </a:r>
            <a:endParaRPr lang="en-US" altLang="en-US" smtClean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762500" cy="4530725"/>
          </a:xfrm>
        </p:spPr>
        <p:txBody>
          <a:bodyPr/>
          <a:lstStyle/>
          <a:p>
            <a:pPr eaLnBrk="1" hangingPunct="1"/>
            <a:r>
              <a:rPr lang="en-IE" altLang="en-US" sz="2400" smtClean="0"/>
              <a:t>Parliamentary Questions – hold ministers to account</a:t>
            </a:r>
          </a:p>
          <a:p>
            <a:pPr eaLnBrk="1" hangingPunct="1"/>
            <a:r>
              <a:rPr lang="en-IE" altLang="en-US" sz="2400" smtClean="0"/>
              <a:t>Answers prepared by civil servants</a:t>
            </a:r>
          </a:p>
          <a:p>
            <a:pPr eaLnBrk="1" hangingPunct="1"/>
            <a:r>
              <a:rPr lang="en-IE" altLang="en-US" sz="2400" smtClean="0"/>
              <a:t>Priority, oral or written</a:t>
            </a:r>
          </a:p>
          <a:p>
            <a:pPr eaLnBrk="1" hangingPunct="1"/>
            <a:r>
              <a:rPr lang="en-IE" altLang="en-US" sz="2400" smtClean="0"/>
              <a:t>Debates on issues of current concern</a:t>
            </a:r>
          </a:p>
          <a:p>
            <a:pPr eaLnBrk="1" hangingPunct="1"/>
            <a:r>
              <a:rPr lang="en-IE" altLang="en-US" sz="2400" smtClean="0"/>
              <a:t>Motions – express a view on a matter but not binding</a:t>
            </a:r>
          </a:p>
          <a:p>
            <a:pPr eaLnBrk="1" hangingPunct="1"/>
            <a:r>
              <a:rPr lang="en-IE" altLang="en-US" sz="2400" smtClean="0"/>
              <a:t>Adjournment debates</a:t>
            </a:r>
            <a:endParaRPr lang="en-US" altLang="en-US" sz="2400" smtClean="0"/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276475"/>
            <a:ext cx="41005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/>
              <a:t>Stronger Role</a:t>
            </a:r>
            <a:endParaRPr lang="en-GB" altLang="en-US" smtClean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91063" cy="4983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IE" altLang="en-US" sz="2400" smtClean="0"/>
              <a:t>Part of agreement for last Government was stronger Dáil</a:t>
            </a:r>
          </a:p>
          <a:p>
            <a:pPr>
              <a:lnSpc>
                <a:spcPct val="90000"/>
              </a:lnSpc>
            </a:pPr>
            <a:r>
              <a:rPr lang="en-IE" altLang="en-US" sz="2400" smtClean="0"/>
              <a:t>More consultation and discussion</a:t>
            </a:r>
          </a:p>
          <a:p>
            <a:pPr>
              <a:lnSpc>
                <a:spcPct val="90000"/>
              </a:lnSpc>
            </a:pPr>
            <a:r>
              <a:rPr lang="en-IE" altLang="en-US" sz="2400" smtClean="0"/>
              <a:t>Stronger powers:</a:t>
            </a:r>
          </a:p>
          <a:p>
            <a:pPr lvl="1">
              <a:lnSpc>
                <a:spcPct val="90000"/>
              </a:lnSpc>
            </a:pPr>
            <a:r>
              <a:rPr lang="en-IE" altLang="en-US" sz="2000" smtClean="0"/>
              <a:t>Management of own Business; </a:t>
            </a:r>
          </a:p>
          <a:p>
            <a:pPr lvl="1">
              <a:lnSpc>
                <a:spcPct val="90000"/>
              </a:lnSpc>
            </a:pPr>
            <a:r>
              <a:rPr lang="en-IE" altLang="en-US" sz="2000" smtClean="0"/>
              <a:t>Stronger Office of Parliamentary Legal Advisor;</a:t>
            </a:r>
          </a:p>
          <a:p>
            <a:pPr lvl="1">
              <a:lnSpc>
                <a:spcPct val="90000"/>
              </a:lnSpc>
            </a:pPr>
            <a:r>
              <a:rPr lang="en-IE" altLang="en-US" sz="2000" smtClean="0"/>
              <a:t>Pre and post legislative scrutiny by Committees;</a:t>
            </a:r>
          </a:p>
          <a:p>
            <a:pPr lvl="1">
              <a:lnSpc>
                <a:spcPct val="90000"/>
              </a:lnSpc>
            </a:pPr>
            <a:r>
              <a:rPr lang="en-IE" altLang="en-US" sz="2000" smtClean="0"/>
              <a:t>Scrutiny of Budgets – Parliamentary Budget Office;</a:t>
            </a:r>
          </a:p>
          <a:p>
            <a:pPr lvl="1">
              <a:lnSpc>
                <a:spcPct val="90000"/>
              </a:lnSpc>
            </a:pPr>
            <a:r>
              <a:rPr lang="en-IE" altLang="en-US" sz="2000" smtClean="0"/>
              <a:t>Resources for Committees and members;</a:t>
            </a:r>
          </a:p>
          <a:p>
            <a:pPr lvl="1">
              <a:lnSpc>
                <a:spcPct val="90000"/>
              </a:lnSpc>
            </a:pPr>
            <a:r>
              <a:rPr lang="en-IE" altLang="en-US" sz="2000" smtClean="0"/>
              <a:t>Changes to rules on groups.</a:t>
            </a:r>
          </a:p>
        </p:txBody>
      </p:sp>
      <p:pic>
        <p:nvPicPr>
          <p:cNvPr id="31747" name="Picture 2" descr="A person wearing a black shirt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1773238"/>
            <a:ext cx="38338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z="3400" smtClean="0"/>
              <a:t>Development of Parliamentary Committees</a:t>
            </a:r>
            <a:endParaRPr lang="en-GB" altLang="en-US" sz="3400" smtClean="0"/>
          </a:p>
        </p:txBody>
      </p:sp>
      <p:sp>
        <p:nvSpPr>
          <p:cNvPr id="3277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22863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IE" altLang="en-US" sz="2000" smtClean="0"/>
              <a:t>Effective committees relatively new development</a:t>
            </a:r>
          </a:p>
          <a:p>
            <a:pPr>
              <a:lnSpc>
                <a:spcPct val="80000"/>
              </a:lnSpc>
            </a:pPr>
            <a:r>
              <a:rPr lang="en-IE" altLang="en-US" sz="2000" smtClean="0"/>
              <a:t>23 Oireachtas Committees – powers being enhanced and more resources</a:t>
            </a:r>
          </a:p>
          <a:p>
            <a:pPr>
              <a:lnSpc>
                <a:spcPct val="80000"/>
              </a:lnSpc>
            </a:pPr>
            <a:r>
              <a:rPr lang="en-IE" altLang="en-US" sz="2000" smtClean="0"/>
              <a:t>Chairs are powerful positions – consolation prizes</a:t>
            </a:r>
          </a:p>
          <a:p>
            <a:pPr>
              <a:lnSpc>
                <a:spcPct val="80000"/>
              </a:lnSpc>
            </a:pPr>
            <a:r>
              <a:rPr lang="en-IE" altLang="en-US" sz="2000" smtClean="0"/>
              <a:t>Scrutinise ministers (and others) and review all legislation – Committee Stage</a:t>
            </a:r>
          </a:p>
          <a:p>
            <a:pPr>
              <a:lnSpc>
                <a:spcPct val="80000"/>
              </a:lnSpc>
            </a:pPr>
            <a:r>
              <a:rPr lang="en-IE" altLang="en-US" sz="2000" smtClean="0"/>
              <a:t>Can hold hearings on issues – platforms to raise important points 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000" smtClean="0"/>
              <a:t>Nature of debate less confrontational, more collegiate – Ministers open to amendments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000" smtClean="0"/>
              <a:t>Shortage of expert research support leaves need for outside advice and expertise</a:t>
            </a:r>
          </a:p>
        </p:txBody>
      </p:sp>
      <p:pic>
        <p:nvPicPr>
          <p:cNvPr id="32771" name="Picture 6" descr="http://s1.jrnl.ie/media/2012/07/Committee-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2205038"/>
            <a:ext cx="32893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/>
              <a:t>What is Lobbying?</a:t>
            </a:r>
            <a:endParaRPr lang="en-US" altLang="en-US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491288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IE" altLang="en-US" sz="2400" smtClean="0"/>
              <a:t>Engaging with politicians and unelected officials</a:t>
            </a:r>
          </a:p>
          <a:p>
            <a:pPr>
              <a:lnSpc>
                <a:spcPct val="90000"/>
              </a:lnSpc>
            </a:pPr>
            <a:r>
              <a:rPr lang="en-IE" altLang="en-US" sz="2400" smtClean="0"/>
              <a:t>In the lobby of parliament or chamber</a:t>
            </a:r>
          </a:p>
          <a:p>
            <a:pPr>
              <a:lnSpc>
                <a:spcPct val="90000"/>
              </a:lnSpc>
            </a:pPr>
            <a:r>
              <a:rPr lang="en-IE" altLang="en-US" sz="2400" smtClean="0"/>
              <a:t>There are limits on what is up for grabs</a:t>
            </a:r>
          </a:p>
          <a:p>
            <a:pPr>
              <a:lnSpc>
                <a:spcPct val="90000"/>
              </a:lnSpc>
            </a:pPr>
            <a:r>
              <a:rPr lang="en-IE" altLang="en-US" sz="2400" smtClean="0"/>
              <a:t>Vast bulk of Budget based on last year’s Budget</a:t>
            </a:r>
          </a:p>
          <a:p>
            <a:pPr>
              <a:lnSpc>
                <a:spcPct val="90000"/>
              </a:lnSpc>
            </a:pPr>
            <a:r>
              <a:rPr lang="en-IE" altLang="en-US" sz="2400" smtClean="0"/>
              <a:t>Financial constraints – EU Budget Rules</a:t>
            </a:r>
          </a:p>
          <a:p>
            <a:pPr>
              <a:lnSpc>
                <a:spcPct val="90000"/>
              </a:lnSpc>
            </a:pPr>
            <a:r>
              <a:rPr lang="en-IE" altLang="en-US" sz="2400" smtClean="0"/>
              <a:t>More and more competing interests – becoming increasingly professionalised</a:t>
            </a:r>
          </a:p>
          <a:p>
            <a:pPr>
              <a:lnSpc>
                <a:spcPct val="90000"/>
              </a:lnSpc>
            </a:pPr>
            <a:r>
              <a:rPr lang="en-IE" altLang="en-US" sz="2400" smtClean="0"/>
              <a:t>Varying degrees of power – members, ideology, personal relations</a:t>
            </a:r>
          </a:p>
        </p:txBody>
      </p:sp>
      <p:pic>
        <p:nvPicPr>
          <p:cNvPr id="337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989138"/>
            <a:ext cx="17272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Regulation of Lobbying</a:t>
            </a:r>
          </a:p>
        </p:txBody>
      </p:sp>
      <p:sp>
        <p:nvSpPr>
          <p:cNvPr id="34818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835525" cy="4997450"/>
          </a:xfrm>
        </p:spPr>
        <p:txBody>
          <a:bodyPr/>
          <a:lstStyle/>
          <a:p>
            <a:r>
              <a:rPr lang="en-US" altLang="en-US" sz="2400" smtClean="0"/>
              <a:t>Regulation of Lobbying Act came into force in 2015</a:t>
            </a:r>
          </a:p>
          <a:p>
            <a:r>
              <a:rPr lang="en-US" altLang="en-US" sz="2400" smtClean="0"/>
              <a:t>Three Step Test -- www.lobbying.ie</a:t>
            </a:r>
          </a:p>
          <a:p>
            <a:pPr lvl="1"/>
            <a:r>
              <a:rPr lang="en-US" altLang="en-US" sz="2000" smtClean="0"/>
              <a:t>Are people being paid to lobby for organisation – employees or consultants</a:t>
            </a:r>
          </a:p>
          <a:p>
            <a:pPr lvl="1"/>
            <a:r>
              <a:rPr lang="en-US" altLang="en-US" sz="2000" smtClean="0"/>
              <a:t>Relevant matter – policy, law, funding</a:t>
            </a:r>
          </a:p>
          <a:p>
            <a:pPr lvl="1"/>
            <a:r>
              <a:rPr lang="en-US" altLang="en-US" sz="2000" smtClean="0"/>
              <a:t>Communicating with DPOs</a:t>
            </a:r>
          </a:p>
          <a:p>
            <a:r>
              <a:rPr lang="en-US" altLang="en-US" sz="2400" smtClean="0"/>
              <a:t>If so, have to register – board decision</a:t>
            </a:r>
          </a:p>
          <a:p>
            <a:r>
              <a:rPr lang="en-US" altLang="en-US" sz="2400" smtClean="0"/>
              <a:t>Make returns three times a year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490913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Connecting</a:t>
            </a:r>
          </a:p>
        </p:txBody>
      </p:sp>
      <p:sp>
        <p:nvSpPr>
          <p:cNvPr id="16386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77838" y="1417638"/>
            <a:ext cx="4670425" cy="5068887"/>
          </a:xfrm>
        </p:spPr>
        <p:txBody>
          <a:bodyPr/>
          <a:lstStyle/>
          <a:p>
            <a:r>
              <a:rPr lang="en-US" altLang="en-US" sz="2400" smtClean="0"/>
              <a:t>Twitter handles</a:t>
            </a:r>
          </a:p>
          <a:p>
            <a:pPr lvl="1"/>
            <a:r>
              <a:rPr lang="en-US" altLang="en-US" sz="2400" smtClean="0"/>
              <a:t>@patmontague</a:t>
            </a:r>
          </a:p>
          <a:p>
            <a:pPr lvl="1"/>
            <a:r>
              <a:rPr lang="en-US" altLang="en-US" sz="2400" smtClean="0"/>
              <a:t>@MHReform</a:t>
            </a:r>
          </a:p>
          <a:p>
            <a:r>
              <a:rPr lang="en-US" altLang="en-US" sz="2400" smtClean="0"/>
              <a:t>Email address</a:t>
            </a:r>
          </a:p>
          <a:p>
            <a:pPr lvl="1"/>
            <a:r>
              <a:rPr lang="en-US" altLang="en-US" sz="2400" smtClean="0">
                <a:hlinkClick r:id="rId2"/>
              </a:rPr>
              <a:t>pat@montaguecomms.ie</a:t>
            </a:r>
            <a:endParaRPr lang="en-US" altLang="en-US" sz="2400" smtClean="0"/>
          </a:p>
          <a:p>
            <a:r>
              <a:rPr lang="en-US" altLang="en-US" sz="2400" smtClean="0"/>
              <a:t>Websites</a:t>
            </a:r>
          </a:p>
          <a:p>
            <a:pPr lvl="1"/>
            <a:r>
              <a:rPr lang="en-US" altLang="en-US" sz="2400" smtClean="0">
                <a:hlinkClick r:id="rId3"/>
              </a:rPr>
              <a:t>www.montaguecomms.ie</a:t>
            </a:r>
            <a:endParaRPr lang="en-US" altLang="en-US" sz="2400" smtClean="0"/>
          </a:p>
          <a:p>
            <a:pPr lvl="1"/>
            <a:r>
              <a:rPr lang="en-US" altLang="en-US" sz="2400" smtClean="0">
                <a:hlinkClick r:id="rId4"/>
              </a:rPr>
              <a:t>www.mentalhealthreform.ie</a:t>
            </a:r>
            <a:endParaRPr lang="en-US" altLang="en-US" sz="2400" smtClean="0"/>
          </a:p>
          <a:p>
            <a:pPr lvl="1"/>
            <a:endParaRPr lang="en-US" altLang="en-US" sz="2400" smtClean="0"/>
          </a:p>
          <a:p>
            <a:pPr lvl="1"/>
            <a:endParaRPr lang="en-US" altLang="en-US" sz="2400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628775"/>
            <a:ext cx="39020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0" y="0"/>
            <a:chExt cx="853" cy="124"/>
          </a:xfrm>
        </p:grpSpPr>
        <p:sp>
          <p:nvSpPr>
            <p:cNvPr id="35845" name="AutoShape 3"/>
            <p:cNvSpPr>
              <a:spLocks/>
            </p:cNvSpPr>
            <p:nvPr/>
          </p:nvSpPr>
          <p:spPr bwMode="auto">
            <a:xfrm flipH="1">
              <a:off x="425" y="0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10799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799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799"/>
                    <a:pt x="0" y="10799"/>
                    <a:pt x="0" y="10799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2248" tIns="72248" rIns="72248" bIns="72248" anchor="ctr"/>
            <a:lstStyle/>
            <a:p>
              <a:endParaRPr lang="en-IE"/>
            </a:p>
          </p:txBody>
        </p:sp>
        <p:sp>
          <p:nvSpPr>
            <p:cNvPr id="35846" name="AutoShape 4"/>
            <p:cNvSpPr>
              <a:spLocks/>
            </p:cNvSpPr>
            <p:nvPr/>
          </p:nvSpPr>
          <p:spPr bwMode="auto">
            <a:xfrm flipH="1">
              <a:off x="729" y="0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10799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799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799"/>
                    <a:pt x="0" y="10799"/>
                    <a:pt x="0" y="10799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2248" tIns="72248" rIns="72248" bIns="72248" anchor="ctr"/>
            <a:lstStyle/>
            <a:p>
              <a:endParaRPr lang="en-IE"/>
            </a:p>
          </p:txBody>
        </p:sp>
        <p:sp>
          <p:nvSpPr>
            <p:cNvPr id="35847" name="AutoShape 5"/>
            <p:cNvSpPr>
              <a:spLocks/>
            </p:cNvSpPr>
            <p:nvPr/>
          </p:nvSpPr>
          <p:spPr bwMode="auto">
            <a:xfrm flipH="1">
              <a:off x="0" y="0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10799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799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799"/>
                    <a:pt x="0" y="10799"/>
                    <a:pt x="0" y="10799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2248" tIns="72248" rIns="72248" bIns="72248" anchor="ctr"/>
            <a:lstStyle/>
            <a:p>
              <a:endParaRPr lang="en-IE"/>
            </a:p>
          </p:txBody>
        </p:sp>
        <p:sp>
          <p:nvSpPr>
            <p:cNvPr id="35848" name="AutoShape 6"/>
            <p:cNvSpPr>
              <a:spLocks/>
            </p:cNvSpPr>
            <p:nvPr/>
          </p:nvSpPr>
          <p:spPr bwMode="auto">
            <a:xfrm flipH="1">
              <a:off x="588" y="0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10799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799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799"/>
                    <a:pt x="0" y="10799"/>
                    <a:pt x="0" y="1079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0640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IE"/>
            </a:p>
          </p:txBody>
        </p:sp>
        <p:sp>
          <p:nvSpPr>
            <p:cNvPr id="35849" name="AutoShape 7"/>
            <p:cNvSpPr>
              <a:spLocks/>
            </p:cNvSpPr>
            <p:nvPr/>
          </p:nvSpPr>
          <p:spPr bwMode="auto">
            <a:xfrm flipH="1">
              <a:off x="144" y="0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10799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799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799"/>
                    <a:pt x="0" y="10799"/>
                    <a:pt x="0" y="1079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0640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IE"/>
            </a:p>
          </p:txBody>
        </p:sp>
      </p:grpSp>
      <p:sp>
        <p:nvSpPr>
          <p:cNvPr id="35842" name="Rectangle 8"/>
          <p:cNvSpPr>
            <a:spLocks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lIns="88896" tIns="50798" rIns="88896" bIns="50798" anchor="b"/>
          <a:lstStyle/>
          <a:p>
            <a:pPr defTabSz="1300163"/>
            <a:r>
              <a:rPr lang="en-GB" altLang="en-US" sz="3600" smtClean="0">
                <a:cs typeface="Arial" panose="020B0604020202020204" pitchFamily="34" charset="0"/>
                <a:sym typeface="Arial" panose="020B0604020202020204" pitchFamily="34" charset="0"/>
              </a:rPr>
              <a:t>Accessible Playing Pitch</a:t>
            </a:r>
            <a:endParaRPr lang="en-GB" altLang="en-US" sz="3600" smtClean="0"/>
          </a:p>
        </p:txBody>
      </p:sp>
      <p:sp>
        <p:nvSpPr>
          <p:cNvPr id="35843" name="Rectangle 9"/>
          <p:cNvSpPr>
            <a:spLocks noChangeArrowheads="1"/>
          </p:cNvSpPr>
          <p:nvPr>
            <p:ph type="body" idx="1"/>
          </p:nvPr>
        </p:nvSpPr>
        <p:spPr>
          <a:xfrm>
            <a:off x="457200" y="1196975"/>
            <a:ext cx="5483225" cy="5356225"/>
          </a:xfrm>
        </p:spPr>
        <p:txBody>
          <a:bodyPr lIns="88896" tIns="50798" rIns="88896" bIns="50798"/>
          <a:lstStyle/>
          <a:p>
            <a:pPr marL="258763" indent="-258763" defTabSz="1300163">
              <a:lnSpc>
                <a:spcPct val="80000"/>
              </a:lnSpc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GB" altLang="en-US" sz="2400" smtClean="0">
                <a:cs typeface="Arial" panose="020B0604020202020204" pitchFamily="34" charset="0"/>
                <a:sym typeface="Arial" panose="020B0604020202020204" pitchFamily="34" charset="0"/>
              </a:rPr>
              <a:t>Ireland’s political system very localised – multi-seat constituencies </a:t>
            </a:r>
          </a:p>
          <a:p>
            <a:pPr marL="258763" indent="-258763" defTabSz="1300163">
              <a:lnSpc>
                <a:spcPct val="80000"/>
              </a:lnSpc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GB" altLang="en-US" sz="2400" smtClean="0">
                <a:cs typeface="Arial" panose="020B0604020202020204" pitchFamily="34" charset="0"/>
                <a:sym typeface="Arial" panose="020B0604020202020204" pitchFamily="34" charset="0"/>
              </a:rPr>
              <a:t>Most TDs and Councillors live in constituencies – hold clinics or attend meetings of local groups</a:t>
            </a:r>
          </a:p>
          <a:p>
            <a:pPr marL="258763" indent="-258763" defTabSz="1300163">
              <a:lnSpc>
                <a:spcPct val="80000"/>
              </a:lnSpc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GB" altLang="en-US" sz="2400" smtClean="0">
                <a:cs typeface="Arial" panose="020B0604020202020204" pitchFamily="34" charset="0"/>
                <a:sym typeface="Arial" panose="020B0604020202020204" pitchFamily="34" charset="0"/>
              </a:rPr>
              <a:t>What's happening in local areas is extremely important</a:t>
            </a:r>
          </a:p>
          <a:p>
            <a:pPr marL="258763" indent="-258763" defTabSz="1300163">
              <a:lnSpc>
                <a:spcPct val="80000"/>
              </a:lnSpc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GB" altLang="en-US" sz="2400" smtClean="0">
                <a:cs typeface="Arial" panose="020B0604020202020204" pitchFamily="34" charset="0"/>
                <a:sym typeface="Arial" panose="020B0604020202020204" pitchFamily="34" charset="0"/>
              </a:rPr>
              <a:t>Irish political system relatively accessible – many points of access</a:t>
            </a:r>
          </a:p>
          <a:p>
            <a:pPr marL="258763" indent="-258763" defTabSz="1300163">
              <a:lnSpc>
                <a:spcPct val="80000"/>
              </a:lnSpc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GB" altLang="en-US" sz="2400" smtClean="0">
                <a:cs typeface="Arial" panose="020B0604020202020204" pitchFamily="34" charset="0"/>
                <a:sym typeface="Arial" panose="020B0604020202020204" pitchFamily="34" charset="0"/>
              </a:rPr>
              <a:t>For example TDs often put down PQs in response to local representations</a:t>
            </a:r>
          </a:p>
          <a:p>
            <a:pPr marL="258763" indent="-258763" defTabSz="1300163">
              <a:lnSpc>
                <a:spcPct val="80000"/>
              </a:lnSpc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GB" altLang="en-US" sz="2400" smtClean="0">
                <a:cs typeface="Arial" panose="020B0604020202020204" pitchFamily="34" charset="0"/>
                <a:sym typeface="Arial" panose="020B0604020202020204" pitchFamily="34" charset="0"/>
              </a:rPr>
              <a:t>Your case needs to be communicated ‘on the ground’</a:t>
            </a:r>
          </a:p>
          <a:p>
            <a:pPr marL="258763" indent="-258763" defTabSz="1300163">
              <a:lnSpc>
                <a:spcPct val="80000"/>
              </a:lnSpc>
              <a:buClr>
                <a:srgbClr val="CCCCFF"/>
              </a:buClr>
              <a:buFont typeface="Wingdings" panose="05000000000000000000" pitchFamily="2" charset="2"/>
              <a:buChar char="•"/>
            </a:pPr>
            <a:r>
              <a:rPr lang="en-GB" altLang="en-US" sz="2400" smtClean="0">
                <a:cs typeface="Arial" panose="020B0604020202020204" pitchFamily="34" charset="0"/>
                <a:sym typeface="Arial" panose="020B0604020202020204" pitchFamily="34" charset="0"/>
              </a:rPr>
              <a:t>Will make more impact than national representations on their own</a:t>
            </a:r>
            <a:endParaRPr lang="en-GB" altLang="en-US" sz="2400" smtClean="0"/>
          </a:p>
        </p:txBody>
      </p:sp>
      <p:pic>
        <p:nvPicPr>
          <p:cNvPr id="35844" name="Picture 12" descr="image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79613"/>
            <a:ext cx="2665413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/>
              <a:t>Not a Level Playing Pitch </a:t>
            </a:r>
            <a:endParaRPr lang="en-US" altLang="en-US" smtClean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5770563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IE" altLang="en-US" sz="2000" smtClean="0"/>
              <a:t>Very competitive environment – ltd resources</a:t>
            </a:r>
          </a:p>
          <a:p>
            <a:pPr>
              <a:lnSpc>
                <a:spcPct val="90000"/>
              </a:lnSpc>
            </a:pPr>
            <a:r>
              <a:rPr lang="en-IE" altLang="en-US" sz="2000" smtClean="0"/>
              <a:t>Some groups have more access and influence</a:t>
            </a:r>
          </a:p>
          <a:p>
            <a:pPr>
              <a:lnSpc>
                <a:spcPct val="90000"/>
              </a:lnSpc>
            </a:pPr>
            <a:r>
              <a:rPr lang="en-IE" altLang="en-US" sz="2000" smtClean="0"/>
              <a:t>Many policymakers (civil servants) challenge advocacy role of NGOs – funding constraints</a:t>
            </a:r>
          </a:p>
          <a:p>
            <a:pPr>
              <a:lnSpc>
                <a:spcPct val="90000"/>
              </a:lnSpc>
            </a:pPr>
            <a:r>
              <a:rPr lang="en-IE" altLang="en-US" sz="2000" smtClean="0"/>
              <a:t>Key impact criterion – political power</a:t>
            </a:r>
          </a:p>
          <a:p>
            <a:pPr lvl="1">
              <a:lnSpc>
                <a:spcPct val="90000"/>
              </a:lnSpc>
            </a:pPr>
            <a:r>
              <a:rPr lang="en-IE" altLang="en-US" sz="2000" smtClean="0"/>
              <a:t>Social partners</a:t>
            </a:r>
          </a:p>
          <a:p>
            <a:pPr lvl="1">
              <a:lnSpc>
                <a:spcPct val="90000"/>
              </a:lnSpc>
            </a:pPr>
            <a:r>
              <a:rPr lang="en-IE" altLang="en-US" sz="2000" smtClean="0"/>
              <a:t>Significant commercial interests</a:t>
            </a:r>
          </a:p>
          <a:p>
            <a:pPr lvl="1">
              <a:lnSpc>
                <a:spcPct val="90000"/>
              </a:lnSpc>
            </a:pPr>
            <a:r>
              <a:rPr lang="en-IE" altLang="en-US" sz="2000" smtClean="0"/>
              <a:t>Supporters of political process</a:t>
            </a:r>
          </a:p>
          <a:p>
            <a:pPr>
              <a:lnSpc>
                <a:spcPct val="90000"/>
              </a:lnSpc>
            </a:pPr>
            <a:r>
              <a:rPr lang="en-IE" altLang="en-US" sz="2000" smtClean="0"/>
              <a:t>However policymakers well-disposed to service providing organisations with national/local reach </a:t>
            </a:r>
          </a:p>
          <a:p>
            <a:pPr>
              <a:lnSpc>
                <a:spcPct val="90000"/>
              </a:lnSpc>
            </a:pPr>
            <a:r>
              <a:rPr lang="en-IE" altLang="en-US" sz="2000" smtClean="0"/>
              <a:t>Very conscious of an organisation’s ‘mandate’ and extent to which they are ‘connected’</a:t>
            </a:r>
          </a:p>
          <a:p>
            <a:pPr>
              <a:lnSpc>
                <a:spcPct val="90000"/>
              </a:lnSpc>
            </a:pPr>
            <a:r>
              <a:rPr lang="en-IE" altLang="en-US" sz="2000" smtClean="0"/>
              <a:t>Many examples of groups with limited power punching above their weight – CF sufferers</a:t>
            </a:r>
          </a:p>
          <a:p>
            <a:pPr>
              <a:lnSpc>
                <a:spcPct val="90000"/>
              </a:lnSpc>
            </a:pPr>
            <a:r>
              <a:rPr lang="en-IE" altLang="en-US" sz="2000" smtClean="0"/>
              <a:t>Effective representation is the key</a:t>
            </a:r>
            <a:endParaRPr lang="en-US" altLang="en-US" sz="2000" smtClean="0"/>
          </a:p>
        </p:txBody>
      </p:sp>
      <p:pic>
        <p:nvPicPr>
          <p:cNvPr id="36867" name="Picture 6" descr="http://blogwillis.zippykidcdn.com/wp-content/uploads/2012/07/unlevel-playing-field_645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276475"/>
            <a:ext cx="29035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Power to the People</a:t>
            </a:r>
            <a:endParaRPr lang="en-US" altLang="en-US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627688" cy="4530725"/>
          </a:xfrm>
        </p:spPr>
        <p:txBody>
          <a:bodyPr/>
          <a:lstStyle/>
          <a:p>
            <a:pPr eaLnBrk="1" hangingPunct="1"/>
            <a:r>
              <a:rPr lang="en-IE" altLang="en-US" sz="2400" smtClean="0"/>
              <a:t>Irish Constitution – Bunreacht na hÉireann – adopted in 1937</a:t>
            </a:r>
          </a:p>
          <a:p>
            <a:pPr eaLnBrk="1" hangingPunct="1"/>
            <a:r>
              <a:rPr lang="en-US" altLang="en-US" sz="2400" smtClean="0"/>
              <a:t>Constitution gives sovereignty to people who elect Oireachtas – Dáil</a:t>
            </a:r>
            <a:r>
              <a:rPr lang="en-IE" altLang="en-US" sz="2400" smtClean="0"/>
              <a:t>, </a:t>
            </a:r>
            <a:r>
              <a:rPr lang="en-US" altLang="en-US" sz="2400" smtClean="0"/>
              <a:t>Seanad</a:t>
            </a:r>
            <a:r>
              <a:rPr lang="en-IE" altLang="en-US" sz="2400" smtClean="0"/>
              <a:t> and President</a:t>
            </a:r>
          </a:p>
          <a:p>
            <a:pPr eaLnBrk="1" hangingPunct="1"/>
            <a:r>
              <a:rPr lang="en-US" altLang="en-US" sz="2400" smtClean="0"/>
              <a:t>Oireachtas legislates – makes laws</a:t>
            </a:r>
          </a:p>
          <a:p>
            <a:pPr eaLnBrk="1" hangingPunct="1"/>
            <a:r>
              <a:rPr lang="en-US" altLang="en-US" sz="2400" smtClean="0"/>
              <a:t>Since Independence, Government has largely initiated laws – has been changing somewhat</a:t>
            </a:r>
          </a:p>
          <a:p>
            <a:pPr eaLnBrk="1" hangingPunct="1"/>
            <a:r>
              <a:rPr lang="en-US" altLang="en-US" sz="2400" smtClean="0"/>
              <a:t>Ministers largely responsible for legislating in own areas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205038"/>
            <a:ext cx="2519363" cy="33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Dáil Éireann</a:t>
            </a:r>
            <a:endParaRPr lang="en-US" altLang="en-US" smtClean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5329237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IE" altLang="en-US" sz="2800" smtClean="0"/>
              <a:t>160 TDs or deputies – they deputise on behalf of the people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800" smtClean="0"/>
              <a:t>Elected at general election or by-elections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800" smtClean="0"/>
              <a:t>At least every five years – most recent in February 2020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800" smtClean="0"/>
              <a:t>Represent 39 constituencies – based largely on counties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800" smtClean="0"/>
              <a:t>Multi-seat constituencies – three to five members</a:t>
            </a:r>
            <a:endParaRPr lang="en-US" altLang="en-US" sz="2800" smtClean="0"/>
          </a:p>
        </p:txBody>
      </p:sp>
      <p:pic>
        <p:nvPicPr>
          <p:cNvPr id="18435" name="Picture 8" descr="http://upload.wikimedia.org/wikipedia/commons/thumb/8/8b/D%C3%A1il_Chamber.jpg/220px-D%C3%A1il_Cham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9138"/>
            <a:ext cx="310356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Dáil’s Functions</a:t>
            </a:r>
            <a:endParaRPr lang="en-US" altLang="en-US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554663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IE" altLang="en-US" sz="2800" smtClean="0"/>
              <a:t>Elect a Ceann Comhairle, Taoiseach and Government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800" smtClean="0"/>
              <a:t>Pass the Budget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800" smtClean="0"/>
              <a:t>Enact legislation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800" smtClean="0"/>
              <a:t>Reality is until recently all legislation initiated by Government – Private Members Bills only proceeded if taken up by Government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800" smtClean="0"/>
              <a:t>Can overrule the Seanad – because elected by the people</a:t>
            </a:r>
            <a:endParaRPr lang="en-US" altLang="en-US" sz="2800" smtClean="0"/>
          </a:p>
        </p:txBody>
      </p:sp>
      <p:pic>
        <p:nvPicPr>
          <p:cNvPr id="19459" name="Picture 10" descr="http://s0.jrnl.ie/media/2012/11/dail-voting-3-390x2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12913"/>
            <a:ext cx="2952750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Seanad’s Functions</a:t>
            </a:r>
            <a:endParaRPr lang="en-US" altLang="en-US" smtClean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059488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IE" altLang="en-US" sz="2400" dirty="0"/>
              <a:t>Elected after </a:t>
            </a:r>
            <a:r>
              <a:rPr lang="en-IE" altLang="en-US" sz="2400" dirty="0" err="1"/>
              <a:t>Dáil</a:t>
            </a:r>
            <a:r>
              <a:rPr lang="en-IE" altLang="en-US" sz="2400" dirty="0"/>
              <a:t> election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IE" altLang="en-US" sz="2400" dirty="0"/>
              <a:t>60 members – 11 appointed by Taoiseach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IE" altLang="en-US" sz="2400" dirty="0"/>
              <a:t>Others elected by Oireachtas members, councillors and some university graduates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IE" altLang="en-US" sz="2400" dirty="0"/>
              <a:t>Less powerful than </a:t>
            </a:r>
            <a:r>
              <a:rPr lang="en-IE" altLang="en-US" sz="2400" dirty="0" err="1"/>
              <a:t>Dáil</a:t>
            </a:r>
            <a:r>
              <a:rPr lang="en-IE" altLang="en-US" sz="2400" dirty="0"/>
              <a:t> – takes a second look at laws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IE" altLang="en-US" sz="2400" dirty="0"/>
              <a:t>Can be good venue to raise issues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IE" altLang="en-US" sz="2400" dirty="0"/>
              <a:t>Has limited role in financial matters – recommend not amend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IE" altLang="en-US" sz="2400" dirty="0"/>
          </a:p>
        </p:txBody>
      </p:sp>
      <p:pic>
        <p:nvPicPr>
          <p:cNvPr id="20483" name="Picture 8" descr="http://t3.gstatic.com/images?q=tbn:ANd9GcRhU8GwvLQWkmOeVNWBihiOTyfxOUAT8sU9s6H1ABsMCVKBrigR8-lW3GBVH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700213"/>
            <a:ext cx="25193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President</a:t>
            </a:r>
            <a:endParaRPr lang="en-US" altLang="en-US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6202363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IE" altLang="en-US" sz="2800" smtClean="0"/>
              <a:t>Largely ceremonial role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800" smtClean="0"/>
              <a:t>Limited powers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800" smtClean="0"/>
              <a:t>Unlike US or France – more like constitutional monarch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800" smtClean="0"/>
              <a:t>Seen as important national symbol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800" smtClean="0"/>
              <a:t>Role revived by Mary Robinson and her successors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800" smtClean="0"/>
              <a:t>Elected by people every seven years – if more than one nomination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800" smtClean="0"/>
              <a:t>Oireachtas and councils can nominate</a:t>
            </a:r>
          </a:p>
        </p:txBody>
      </p:sp>
      <p:pic>
        <p:nvPicPr>
          <p:cNvPr id="21507" name="Picture 14" descr="http://upload.wikimedia.org/wikipedia/commons/thumb/5/5b/Michael_d_higgins.jpg/220px-Michael_d_higg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700213"/>
            <a:ext cx="20955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mtClean="0"/>
              <a:t>Ireland’s Electoral System</a:t>
            </a:r>
            <a:endParaRPr lang="en-US" altLang="en-US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5976937" cy="5111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IE" altLang="en-US" sz="2400" smtClean="0"/>
              <a:t>PR STV – single-transferable vote version of PR</a:t>
            </a:r>
          </a:p>
          <a:p>
            <a:pPr>
              <a:lnSpc>
                <a:spcPct val="80000"/>
              </a:lnSpc>
            </a:pPr>
            <a:r>
              <a:rPr lang="en-IE" altLang="en-US" sz="2400" smtClean="0"/>
              <a:t>Chosen in 19</a:t>
            </a:r>
            <a:r>
              <a:rPr lang="en-IE" altLang="en-US" sz="2400" baseline="30000" smtClean="0"/>
              <a:t>th</a:t>
            </a:r>
            <a:r>
              <a:rPr lang="en-IE" altLang="en-US" sz="2400" smtClean="0"/>
              <a:t> century because of Home Rule – designed to protect Unionists</a:t>
            </a:r>
          </a:p>
          <a:p>
            <a:pPr>
              <a:lnSpc>
                <a:spcPct val="80000"/>
              </a:lnSpc>
            </a:pPr>
            <a:r>
              <a:rPr lang="en-IE" altLang="en-US" sz="2400" smtClean="0"/>
              <a:t>Ireland and Malta only countries with this system</a:t>
            </a:r>
          </a:p>
          <a:p>
            <a:pPr>
              <a:lnSpc>
                <a:spcPct val="80000"/>
              </a:lnSpc>
            </a:pPr>
            <a:r>
              <a:rPr lang="en-IE" altLang="en-US" sz="2400" smtClean="0"/>
              <a:t>Multi-seat constituencies – three to five</a:t>
            </a:r>
          </a:p>
          <a:p>
            <a:pPr>
              <a:lnSpc>
                <a:spcPct val="80000"/>
              </a:lnSpc>
            </a:pPr>
            <a:r>
              <a:rPr lang="en-IE" altLang="en-US" sz="2400" smtClean="0"/>
              <a:t>Ordinal ballot structure – choice over how many candidates can be supported</a:t>
            </a:r>
          </a:p>
          <a:p>
            <a:pPr>
              <a:lnSpc>
                <a:spcPct val="80000"/>
              </a:lnSpc>
            </a:pPr>
            <a:r>
              <a:rPr lang="en-IE" altLang="en-US" sz="2400" smtClean="0"/>
              <a:t>Electoral formula – based on quota</a:t>
            </a:r>
          </a:p>
          <a:p>
            <a:pPr>
              <a:lnSpc>
                <a:spcPct val="80000"/>
              </a:lnSpc>
            </a:pPr>
            <a:r>
              <a:rPr lang="en-IE" altLang="en-US" sz="2400" smtClean="0"/>
              <a:t>Proportional system – fairness</a:t>
            </a:r>
          </a:p>
          <a:p>
            <a:pPr>
              <a:lnSpc>
                <a:spcPct val="80000"/>
              </a:lnSpc>
            </a:pPr>
            <a:r>
              <a:rPr lang="en-IE" altLang="en-US" sz="2400" smtClean="0"/>
              <a:t>Allows for constituency representation</a:t>
            </a:r>
          </a:p>
          <a:p>
            <a:pPr>
              <a:lnSpc>
                <a:spcPct val="80000"/>
              </a:lnSpc>
            </a:pPr>
            <a:r>
              <a:rPr lang="en-IE" altLang="en-US" sz="2400" smtClean="0"/>
              <a:t>Electors have more choice and a greater chance of influencing outcomes</a:t>
            </a:r>
          </a:p>
          <a:p>
            <a:pPr>
              <a:lnSpc>
                <a:spcPct val="80000"/>
              </a:lnSpc>
            </a:pPr>
            <a:endParaRPr lang="en-US" altLang="en-US" sz="2400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r="4349"/>
          <a:stretch>
            <a:fillRect/>
          </a:stretch>
        </p:blipFill>
        <p:spPr bwMode="auto">
          <a:xfrm>
            <a:off x="6443663" y="1628775"/>
            <a:ext cx="252095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IE" altLang="en-US" smtClean="0"/>
              <a:t>Political Consequences</a:t>
            </a:r>
            <a:endParaRPr lang="en-US" altLang="en-US" smtClean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641985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IE" altLang="en-US" sz="2800" smtClean="0"/>
              <a:t>Multi-seat constituencies – TDs and Councillors under pressure from own party and others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800" smtClean="0"/>
              <a:t>Good local service vital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800" smtClean="0"/>
              <a:t>Those who ignore constituencies can lose seats – including Ministers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800" smtClean="0"/>
              <a:t>Irish politics very localised – TDs and Councillors focus on own area and their brief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800" smtClean="0"/>
              <a:t>Less time for legislation and bigger picture issues</a:t>
            </a:r>
            <a:endParaRPr lang="en-US" altLang="en-US" sz="2800" smtClean="0"/>
          </a:p>
        </p:txBody>
      </p:sp>
      <p:pic>
        <p:nvPicPr>
          <p:cNvPr id="24579" name="Picture 6" descr="http://farm1.staticflickr.com/179/445388659_2aab2a34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916113"/>
            <a:ext cx="18891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2474</TotalTime>
  <Words>1144</Words>
  <Application>Microsoft Office PowerPoint</Application>
  <PresentationFormat>On-screen Show (4:3)</PresentationFormat>
  <Paragraphs>163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Wingdings</vt:lpstr>
      <vt:lpstr>Times New Roman</vt:lpstr>
      <vt:lpstr>Watermark</vt:lpstr>
      <vt:lpstr>How Irish Policymaking System Works</vt:lpstr>
      <vt:lpstr>Connecting</vt:lpstr>
      <vt:lpstr>Power to the People</vt:lpstr>
      <vt:lpstr>Dáil Éireann</vt:lpstr>
      <vt:lpstr>Dáil’s Functions</vt:lpstr>
      <vt:lpstr>Seanad’s Functions</vt:lpstr>
      <vt:lpstr>President</vt:lpstr>
      <vt:lpstr>Ireland’s Electoral System</vt:lpstr>
      <vt:lpstr>Political Consequences</vt:lpstr>
      <vt:lpstr>The Government</vt:lpstr>
      <vt:lpstr>Civil Servants or Ministers</vt:lpstr>
      <vt:lpstr>Government Very Secretive</vt:lpstr>
      <vt:lpstr>Evolving System</vt:lpstr>
      <vt:lpstr>Role of Parliament</vt:lpstr>
      <vt:lpstr>Accountability and Debate</vt:lpstr>
      <vt:lpstr>Stronger Role</vt:lpstr>
      <vt:lpstr>Development of Parliamentary Committees</vt:lpstr>
      <vt:lpstr>What is Lobbying?</vt:lpstr>
      <vt:lpstr>Regulation of Lobbying</vt:lpstr>
      <vt:lpstr>Accessible Playing Pitch</vt:lpstr>
      <vt:lpstr>Not a Level Playing Pitch </vt:lpstr>
    </vt:vector>
  </TitlesOfParts>
  <Company>Montague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mscally</dc:creator>
  <cp:lastModifiedBy>Ross F</cp:lastModifiedBy>
  <cp:revision>93</cp:revision>
  <cp:lastPrinted>2003-12-03T10:29:49Z</cp:lastPrinted>
  <dcterms:created xsi:type="dcterms:W3CDTF">2003-09-11T15:01:40Z</dcterms:created>
  <dcterms:modified xsi:type="dcterms:W3CDTF">2021-10-21T14:59:47Z</dcterms:modified>
</cp:coreProperties>
</file>